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86" r:id="rId5"/>
    <p:sldMasterId id="2147483712" r:id="rId6"/>
    <p:sldMasterId id="2147483696" r:id="rId7"/>
    <p:sldMasterId id="2147483717" r:id="rId8"/>
  </p:sldMasterIdLst>
  <p:notesMasterIdLst>
    <p:notesMasterId r:id="rId29"/>
  </p:notesMasterIdLst>
  <p:sldIdLst>
    <p:sldId id="256" r:id="rId9"/>
    <p:sldId id="447" r:id="rId10"/>
    <p:sldId id="480" r:id="rId11"/>
    <p:sldId id="481" r:id="rId12"/>
    <p:sldId id="441" r:id="rId13"/>
    <p:sldId id="476" r:id="rId14"/>
    <p:sldId id="443" r:id="rId15"/>
    <p:sldId id="444" r:id="rId16"/>
    <p:sldId id="460" r:id="rId17"/>
    <p:sldId id="461" r:id="rId18"/>
    <p:sldId id="464" r:id="rId19"/>
    <p:sldId id="445" r:id="rId20"/>
    <p:sldId id="477" r:id="rId21"/>
    <p:sldId id="473" r:id="rId22"/>
    <p:sldId id="478" r:id="rId23"/>
    <p:sldId id="442" r:id="rId24"/>
    <p:sldId id="448" r:id="rId25"/>
    <p:sldId id="479" r:id="rId26"/>
    <p:sldId id="475" r:id="rId27"/>
    <p:sldId id="474" r:id="rId28"/>
  </p:sldIdLst>
  <p:sldSz cx="12192000" cy="6858000"/>
  <p:notesSz cx="6858000" cy="9144000"/>
  <p:custDataLst>
    <p:tags r:id="rId3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76C2DE-12F3-4120-A766-33CD0AC6C65B}">
          <p14:sldIdLst>
            <p14:sldId id="256"/>
          </p14:sldIdLst>
        </p14:section>
        <p14:section name="Step 1" id="{B3BA4D06-8549-4DFC-9233-7E2FDB5A9951}">
          <p14:sldIdLst>
            <p14:sldId id="447"/>
            <p14:sldId id="480"/>
            <p14:sldId id="481"/>
            <p14:sldId id="441"/>
            <p14:sldId id="476"/>
          </p14:sldIdLst>
        </p14:section>
        <p14:section name="Step 2a" id="{024F20A0-D50C-4256-8898-524A0F041D40}">
          <p14:sldIdLst>
            <p14:sldId id="443"/>
            <p14:sldId id="444"/>
            <p14:sldId id="460"/>
            <p14:sldId id="461"/>
            <p14:sldId id="464"/>
            <p14:sldId id="445"/>
            <p14:sldId id="477"/>
          </p14:sldIdLst>
        </p14:section>
        <p14:section name="Step 2b" id="{0AF32827-975A-4664-BB99-A5DE8932F44D}">
          <p14:sldIdLst>
            <p14:sldId id="473"/>
            <p14:sldId id="478"/>
          </p14:sldIdLst>
        </p14:section>
        <p14:section name="Step 3" id="{36C951EA-06D9-404C-9AE9-789566F65F82}">
          <p14:sldIdLst>
            <p14:sldId id="442"/>
            <p14:sldId id="448"/>
            <p14:sldId id="479"/>
          </p14:sldIdLst>
        </p14:section>
        <p14:section name="Step 4" id="{B3BA0F34-0BB7-4680-9BA1-6DAEA901F79A}">
          <p14:sldIdLst>
            <p14:sldId id="475"/>
            <p14:sldId id="474"/>
          </p14:sldIdLst>
        </p14:section>
        <p14:section name="End Slide" id="{7BD458A7-47FB-4E8E-9F78-13A0BE4BAD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avender" initials="PL" lastIdx="1" clrIdx="0">
    <p:extLst>
      <p:ext uri="{19B8F6BF-5375-455C-9EA6-DF929625EA0E}">
        <p15:presenceInfo xmlns:p15="http://schemas.microsoft.com/office/powerpoint/2012/main" userId="S::p.lavender@karger.com::0a5ee143-5c7e-4990-aa69-62a8e8b521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4F"/>
    <a:srgbClr val="C00000"/>
    <a:srgbClr val="2F6EB6"/>
    <a:srgbClr val="63667F"/>
    <a:srgbClr val="B7E4EE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4371" autoAdjust="0"/>
  </p:normalViewPr>
  <p:slideViewPr>
    <p:cSldViewPr snapToGrid="0">
      <p:cViewPr varScale="1">
        <p:scale>
          <a:sx n="77" d="100"/>
          <a:sy n="77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1C01-7A4B-46A5-B4DD-D81C8B90BFA9}" type="datetimeFigureOut">
              <a:rPr lang="de-CH" smtClean="0"/>
              <a:t>07.05.2022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3059-3083-4F7B-AE16-C027D78692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9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400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02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Flugzeug enthält.&#10;&#10;Automatisch generierte Beschreibung">
            <a:extLst>
              <a:ext uri="{FF2B5EF4-FFF2-40B4-BE49-F238E27FC236}">
                <a16:creationId xmlns="" xmlns:a16="http://schemas.microsoft.com/office/drawing/2014/main" id="{7FB44649-7539-44F0-B9EF-85A1F657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616" y="0"/>
            <a:ext cx="30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=""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88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7C65F97-EFB9-4184-AD28-EF9503572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="" xmlns:a16="http://schemas.microsoft.com/office/drawing/2014/main" id="{74E13875-0477-4B31-A5B8-48D45BA0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="" xmlns:a16="http://schemas.microsoft.com/office/drawing/2014/main" id="{5A6670F6-2F0A-4FF6-983B-1815C742E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8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1736724"/>
            <a:ext cx="8820034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8E68E107-863B-49B7-A00D-09DDD252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="" xmlns:a16="http://schemas.microsoft.com/office/drawing/2014/main" id="{DC382D0C-1A42-4FD6-AB6B-2725591F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="" xmlns:a16="http://schemas.microsoft.com/office/drawing/2014/main" id="{77CBBBED-5C7B-44B1-B14B-D5AD30898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4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005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888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A9A54C41-B679-426F-8751-254EA2B7F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="" xmlns:a16="http://schemas.microsoft.com/office/drawing/2014/main" id="{B6A8C549-2928-499B-BDCB-B337402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905877"/>
            <a:ext cx="8866767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="" xmlns:a16="http://schemas.microsoft.com/office/drawing/2014/main" id="{315CFB61-8D63-494F-A50B-73B3A6711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8165"/>
            <a:ext cx="8865990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5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="" xmlns:a16="http://schemas.microsoft.com/office/drawing/2014/main" id="{6AAFC1CC-74D9-4FAC-83AB-B2979D37E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1">
            <a:extLst>
              <a:ext uri="{FF2B5EF4-FFF2-40B4-BE49-F238E27FC236}">
                <a16:creationId xmlns="" xmlns:a16="http://schemas.microsoft.com/office/drawing/2014/main" id="{AB87EEAF-6318-4CD1-89CF-CADB30312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60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3" y="1736724"/>
            <a:ext cx="8830255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5E7F6DBC-E3CA-49C9-A75C-C06EA898D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="" xmlns:a16="http://schemas.microsoft.com/office/drawing/2014/main" id="{50544902-8057-4A8D-A24C-18610C62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="" xmlns:a16="http://schemas.microsoft.com/office/drawing/2014/main" id="{3E51120F-CB95-4534-90E6-698ABF7B2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7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4"/>
            <a:ext cx="8830253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106CA6AB-BEAB-418A-AD36-A9662C486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="" xmlns:a16="http://schemas.microsoft.com/office/drawing/2014/main" id="{EE28D9E9-7522-4AE5-8CD6-85F044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="" xmlns:a16="http://schemas.microsoft.com/office/drawing/2014/main" id="{1BF9B402-A45F-4818-B1C2-52B8D84C5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5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6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1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58F299A8-9DB5-44BE-B1D1-DD8F9D0E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="" xmlns:a16="http://schemas.microsoft.com/office/drawing/2014/main" id="{372763E7-1E4A-4710-AAF5-A2F095B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="" xmlns:a16="http://schemas.microsoft.com/office/drawing/2014/main" id="{A6B3A639-7708-4D6E-91CB-33E137A97D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3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3E35458-7FEB-47D5-BB12-D2A348DB4B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15195BBD-C494-4979-B341-401983DB0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396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4" cy="4248150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=""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platzhalter 1">
            <a:extLst>
              <a:ext uri="{FF2B5EF4-FFF2-40B4-BE49-F238E27FC236}">
                <a16:creationId xmlns="" xmlns:a16="http://schemas.microsoft.com/office/drawing/2014/main" id="{2A7F9AEC-8BE3-42C8-B377-AC08C77B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="" xmlns:a16="http://schemas.microsoft.com/office/drawing/2014/main" id="{F29874B8-3157-41C4-A8B9-AB7E06B4C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20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child enthält.&#10;&#10;Automatisch generierte Beschreibung">
            <a:extLst>
              <a:ext uri="{FF2B5EF4-FFF2-40B4-BE49-F238E27FC236}">
                <a16:creationId xmlns="" xmlns:a16="http://schemas.microsoft.com/office/drawing/2014/main" id="{FA2BA4AB-5E75-4D35-9AC9-A8B27F250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152" y="0"/>
            <a:ext cx="303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3" cy="4248150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=""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="" xmlns:a16="http://schemas.microsoft.com/office/drawing/2014/main" id="{17F92354-A1EE-47F6-902F-59BAFA51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="" xmlns:a16="http://schemas.microsoft.com/office/drawing/2014/main" id="{DBCFE461-319F-49CE-A43D-5F789726D2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05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36725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215" y="1736724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="" xmlns:a16="http://schemas.microsoft.com/office/drawing/2014/main" id="{89AC7B99-D6DF-42B4-9094-0318B20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="" xmlns:a16="http://schemas.microsoft.com/office/drawing/2014/main" id="{BFE10346-9391-45E0-B6D7-D80DAB0AA1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03078E5-CD0D-4159-A66F-12C7052BFA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495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9204D93-5323-4805-BE06-C56E397B8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5"/>
            <a:ext cx="8820150" cy="511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B4E57161-6CE5-4AC2-896C-A258971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=""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90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13" y="2841625"/>
            <a:ext cx="8842375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3B79072-E0D7-4B76-A81D-A9990160F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78800DBB-55ED-4AC3-B968-E98DC5A42C2F}"/>
              </a:ext>
            </a:extLst>
          </p:cNvPr>
          <p:cNvSpPr/>
          <p:nvPr userDrawn="1"/>
        </p:nvSpPr>
        <p:spPr>
          <a:xfrm>
            <a:off x="5761226" y="6274256"/>
            <a:ext cx="3966071" cy="215444"/>
          </a:xfrm>
          <a:prstGeom prst="rect">
            <a:avLst/>
          </a:prstGeom>
        </p:spPr>
        <p:txBody>
          <a:bodyPr wrap="square" rIns="0" bIns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0">
                <a:solidFill>
                  <a:srgbClr val="6B6C6D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Copyright © Karger Publishers, 2019. All rights reserved</a:t>
            </a:r>
          </a:p>
        </p:txBody>
      </p:sp>
      <p:sp>
        <p:nvSpPr>
          <p:cNvPr id="9" name="Titelplatzhalter 5">
            <a:extLst>
              <a:ext uri="{FF2B5EF4-FFF2-40B4-BE49-F238E27FC236}">
                <a16:creationId xmlns="" xmlns:a16="http://schemas.microsoft.com/office/drawing/2014/main" id="{47F211C3-E6CB-45FC-906A-E30FD380C85A}"/>
              </a:ext>
            </a:extLst>
          </p:cNvPr>
          <p:cNvSpPr txBox="1">
            <a:spLocks/>
          </p:cNvSpPr>
          <p:nvPr userDrawn="1"/>
        </p:nvSpPr>
        <p:spPr>
          <a:xfrm>
            <a:off x="947738" y="2462399"/>
            <a:ext cx="8779559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800" err="1"/>
              <a:t>Thank</a:t>
            </a:r>
            <a:r>
              <a:rPr lang="de-DE" sz="4800"/>
              <a:t> </a:t>
            </a:r>
            <a:r>
              <a:rPr lang="de-DE" sz="4800" err="1"/>
              <a:t>you</a:t>
            </a:r>
            <a:endParaRPr lang="de-CH" sz="480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DB75BB0-94CA-4891-BF63-102015419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40" y="0"/>
            <a:ext cx="31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645026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="" xmlns:a16="http://schemas.microsoft.com/office/drawing/2014/main" id="{DE8C70DE-08F0-42C0-916E-D8FBA78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8" name="Foliennummernplatzhalter 3">
            <a:extLst>
              <a:ext uri="{FF2B5EF4-FFF2-40B4-BE49-F238E27FC236}">
                <a16:creationId xmlns="" xmlns:a16="http://schemas.microsoft.com/office/drawing/2014/main" id="{AE61D562-7F3C-426C-83C3-0EC70673D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5588" y="6381750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="" xmlns:a16="http://schemas.microsoft.com/office/drawing/2014/main" id="{E7CEDB7C-56A6-4854-952C-E3B8B3447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06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=""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=""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8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854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6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3">
            <a:extLst>
              <a:ext uri="{FF2B5EF4-FFF2-40B4-BE49-F238E27FC236}">
                <a16:creationId xmlns="" xmlns:a16="http://schemas.microsoft.com/office/drawing/2014/main" id="{1DE86678-1BC9-42F6-BDB2-6052331CF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2" name="Titelplatzhalter 1">
            <a:extLst>
              <a:ext uri="{FF2B5EF4-FFF2-40B4-BE49-F238E27FC236}">
                <a16:creationId xmlns="" xmlns:a16="http://schemas.microsoft.com/office/drawing/2014/main" id="{CE25FC5A-92FB-4BA7-B65C-B24ACE9C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068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="" xmlns:a16="http://schemas.microsoft.com/office/drawing/2014/main" id="{B8FF0423-044B-4BC6-92E5-FA96DC49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="" xmlns:a16="http://schemas.microsoft.com/office/drawing/2014/main" id="{13C9E425-59D1-4647-B835-F5BD49E67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8" y="873124"/>
            <a:ext cx="8820150" cy="5508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3">
            <a:extLst>
              <a:ext uri="{FF2B5EF4-FFF2-40B4-BE49-F238E27FC236}">
                <a16:creationId xmlns="" xmlns:a16="http://schemas.microsoft.com/office/drawing/2014/main" id="{5F6156CB-1A40-4204-94A3-81E42527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92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71651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=""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22704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D19B4B42-AB87-41B3-890B-ACA6D3951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74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04662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3089" y="6396029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=""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4475" y="637990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="" xmlns:a16="http://schemas.microsoft.com/office/drawing/2014/main" id="{6583EC04-7E4F-453B-8CCA-54448E5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=""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5" name="Grafik 4" descr="Ein Bild, das Lampe, Uhr enthält.&#10;&#10;Automatisch generierte Beschreibung">
            <a:extLst>
              <a:ext uri="{FF2B5EF4-FFF2-40B4-BE49-F238E27FC236}">
                <a16:creationId xmlns="" xmlns:a16="http://schemas.microsoft.com/office/drawing/2014/main" id="{6863A081-AAF8-4E35-8DC9-0111E04B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174" y="0"/>
            <a:ext cx="17748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790654" cy="6329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=""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6" name="Grafik 5" descr="Ein Bild, das Messer enthält.&#10;&#10;Automatisch generierte Beschreibung">
            <a:extLst>
              <a:ext uri="{FF2B5EF4-FFF2-40B4-BE49-F238E27FC236}">
                <a16:creationId xmlns="" xmlns:a16="http://schemas.microsoft.com/office/drawing/2014/main" id="{C8BA8215-10AA-4901-8CCA-80C44E0C0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7678" y="0"/>
            <a:ext cx="1804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5"/>
            <a:ext cx="8820151" cy="42481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66747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5D18046B-8C87-428A-8348-FE01CAE1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92" y="5948517"/>
            <a:ext cx="1779639" cy="6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karger.com/bundles/campus-c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hyperlink" Target="http://www.karger.com/camp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karger.com/bundles/campus-c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hyperlink" Target="http://www.karger.com/campu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karger.com/bundles/campus-c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hyperlink" Target="http://www.karger.com/campu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karger.com/bundles/campus-c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hyperlink" Target="http://www.karger.com/campu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.gong@karger.com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urses.karger.com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karger.com/bundles/campus-cn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http://www.karger.com/camp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850" y="2325825"/>
            <a:ext cx="5350500" cy="2206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Karger </a:t>
            </a:r>
            <a:r>
              <a:rPr lang="de-CH" dirty="0"/>
              <a:t>Campus: </a:t>
            </a:r>
            <a:r>
              <a:rPr lang="de-CH" dirty="0">
                <a:latin typeface="+mj-ea"/>
              </a:rPr>
              <a:t/>
            </a:r>
            <a:br>
              <a:rPr lang="de-CH" dirty="0">
                <a:latin typeface="+mj-ea"/>
              </a:rPr>
            </a:br>
            <a:r>
              <a:rPr lang="zh-CN" altLang="en-US" dirty="0">
                <a:latin typeface="+mj-ea"/>
              </a:rPr>
              <a:t>授权码使用指南</a:t>
            </a:r>
            <a:endParaRPr lang="de-CH" dirty="0">
              <a:latin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1C86A8-2D43-4DAB-BDDD-3B7D6CD1B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5DF90B08-A600-4AE1-BA5C-AFD608FD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AB57ADB-A182-471F-B77A-DB61A55F8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输入姓名，并选择同意条款和条件</a:t>
            </a:r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FFF371-DA5D-433E-9562-6A997914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00001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0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537BD51-5AF6-471C-8D6A-0E5EA3DE7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C290EDA-D1A4-4F99-ACAA-8C35496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1F4FB77-3D01-444B-86AC-C50571EE2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点击</a:t>
            </a:r>
            <a:r>
              <a:rPr lang="de-CH" dirty="0"/>
              <a:t> ‘done’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E48D8F-FFE7-4B57-85E7-9852C76F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44902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7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C28B34A-E2A6-44E5-AD67-DC09D14CA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B0CCEED-4BD5-4159-871F-539E001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3910F0-B06F-42FB-9A3A-358F8AB4A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dirty="0"/>
              <a:t>进入邮箱点击验证邮箱链接，完成注册。</a:t>
            </a:r>
            <a:endParaRPr lang="de-CH" dirty="0" err="1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24434D0-C653-425C-9749-92316A0A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9864000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6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1</a:t>
            </a:r>
          </a:p>
          <a:p>
            <a:pPr algn="ctr"/>
            <a:r>
              <a:rPr lang="zh-CN" altLang="en-US" dirty="0"/>
              <a:t>访问</a:t>
            </a:r>
            <a:r>
              <a:rPr lang="de-CH" dirty="0">
                <a:hlinkClick r:id="rId3"/>
              </a:rPr>
              <a:t>Campus</a:t>
            </a:r>
            <a:endParaRPr lang="de-CH" dirty="0">
              <a:hlinkClick r:id="rId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2a</a:t>
            </a:r>
          </a:p>
          <a:p>
            <a:pPr algn="ctr"/>
            <a:r>
              <a:rPr lang="zh-CN" altLang="en-US" dirty="0"/>
              <a:t>注册新的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zh-CN" altLang="en-US" dirty="0"/>
              <a:t>输入授权码</a:t>
            </a:r>
            <a:endParaRPr lang="de-CH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04D926A-5A9E-4A95-87B5-661770482465}"/>
              </a:ext>
            </a:extLst>
          </p:cNvPr>
          <p:cNvSpPr/>
          <p:nvPr/>
        </p:nvSpPr>
        <p:spPr>
          <a:xfrm>
            <a:off x="8760488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4</a:t>
            </a:r>
          </a:p>
          <a:p>
            <a:pPr algn="ctr"/>
            <a:r>
              <a:rPr lang="zh-CN" altLang="en-US" dirty="0"/>
              <a:t>访问课程</a:t>
            </a:r>
            <a:endParaRPr lang="de-CH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02900C85-A537-4FC5-B446-3EC958E5156E}"/>
              </a:ext>
            </a:extLst>
          </p:cNvPr>
          <p:cNvCxnSpPr>
            <a:cxnSpLocks/>
          </p:cNvCxnSpPr>
          <p:nvPr/>
        </p:nvCxnSpPr>
        <p:spPr>
          <a:xfrm>
            <a:off x="8229651" y="3998460"/>
            <a:ext cx="5308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2b</a:t>
            </a:r>
          </a:p>
          <a:p>
            <a:pPr algn="ctr"/>
            <a:r>
              <a:rPr lang="zh-CN" altLang="en-US" dirty="0"/>
              <a:t>使用现有的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661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0FA4922-AF75-464A-BD50-9F7F2C39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69D60B-17AF-47F4-8244-F9785583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33B1574-FE85-4E9F-92FD-E8EDE17CF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输入</a:t>
            </a:r>
            <a:r>
              <a:rPr lang="en-US" altLang="zh-CN" dirty="0" err="1"/>
              <a:t>MyKarger</a:t>
            </a:r>
            <a:r>
              <a:rPr lang="zh-CN" altLang="en-US" dirty="0"/>
              <a:t>账号信息</a:t>
            </a:r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D652BCA-74CF-4297-8A44-90E679EA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36725"/>
            <a:ext cx="704266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1</a:t>
            </a:r>
          </a:p>
          <a:p>
            <a:pPr algn="ctr"/>
            <a:r>
              <a:rPr lang="zh-CN" altLang="en-US" dirty="0"/>
              <a:t>访问</a:t>
            </a:r>
            <a:r>
              <a:rPr lang="de-CH" dirty="0">
                <a:hlinkClick r:id="rId3"/>
              </a:rPr>
              <a:t>Campus</a:t>
            </a:r>
            <a:endParaRPr lang="de-CH" dirty="0">
              <a:hlinkClick r:id="rId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2a</a:t>
            </a:r>
          </a:p>
          <a:p>
            <a:pPr algn="ctr"/>
            <a:r>
              <a:rPr lang="zh-CN" altLang="en-US" dirty="0"/>
              <a:t>注册新的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zh-CN" altLang="en-US" dirty="0"/>
              <a:t>输入授权码</a:t>
            </a:r>
            <a:endParaRPr lang="de-CH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04D926A-5A9E-4A95-87B5-661770482465}"/>
              </a:ext>
            </a:extLst>
          </p:cNvPr>
          <p:cNvSpPr/>
          <p:nvPr/>
        </p:nvSpPr>
        <p:spPr>
          <a:xfrm>
            <a:off x="8760488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4</a:t>
            </a:r>
          </a:p>
          <a:p>
            <a:pPr algn="ctr"/>
            <a:r>
              <a:rPr lang="zh-CN" altLang="en-US" dirty="0"/>
              <a:t>访问课程</a:t>
            </a:r>
            <a:endParaRPr lang="de-CH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02900C85-A537-4FC5-B446-3EC958E5156E}"/>
              </a:ext>
            </a:extLst>
          </p:cNvPr>
          <p:cNvCxnSpPr>
            <a:cxnSpLocks/>
          </p:cNvCxnSpPr>
          <p:nvPr/>
        </p:nvCxnSpPr>
        <p:spPr>
          <a:xfrm>
            <a:off x="8229651" y="3998460"/>
            <a:ext cx="5308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2b</a:t>
            </a:r>
          </a:p>
          <a:p>
            <a:pPr algn="ctr"/>
            <a:r>
              <a:rPr lang="zh-CN" altLang="en-US" dirty="0"/>
              <a:t>使用现有的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17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CFBD81E-BD58-4747-9471-D816AF3E1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517E80-2DFC-4823-A5EF-12611497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2AC256B-4474-466C-A9F6-4901782B4D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dirty="0"/>
              <a:t>点击 </a:t>
            </a:r>
            <a:r>
              <a:rPr lang="de-CH" dirty="0"/>
              <a:t>‘do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a </a:t>
            </a:r>
            <a:r>
              <a:rPr lang="de-CH" dirty="0" err="1"/>
              <a:t>coupon</a:t>
            </a:r>
            <a:r>
              <a:rPr lang="de-CH" dirty="0"/>
              <a:t> code?’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80A52D-602E-459D-8770-2D0F4F682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45" y="2126128"/>
            <a:ext cx="8864477" cy="3866217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5F17198E-6C00-4D3A-B1DB-CF00BA472262}"/>
              </a:ext>
            </a:extLst>
          </p:cNvPr>
          <p:cNvSpPr/>
          <p:nvPr/>
        </p:nvSpPr>
        <p:spPr>
          <a:xfrm>
            <a:off x="7277040" y="4059236"/>
            <a:ext cx="249084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0E528B6F-9E3D-4023-8953-BFE17DF65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4400" y="2314130"/>
            <a:ext cx="5486401" cy="3475118"/>
          </a:xfrm>
          <a:ln w="38100">
            <a:solidFill>
              <a:srgbClr val="004B4F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0040240-5D20-42A4-BC04-E1C85A6708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37E7B4B-DF4C-4B4C-9C90-DB25CEE3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D1D26B-05EA-4E28-848F-A6717B61D1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dirty="0"/>
              <a:t>输入本单位的授权码</a:t>
            </a:r>
            <a:r>
              <a:rPr lang="de-CH" dirty="0"/>
              <a:t>, </a:t>
            </a:r>
            <a:r>
              <a:rPr lang="zh-CN" altLang="en-US" dirty="0"/>
              <a:t>课程价格被抵扣为</a:t>
            </a:r>
            <a:r>
              <a:rPr lang="en-US" altLang="zh-CN" dirty="0"/>
              <a:t>0</a:t>
            </a:r>
            <a:r>
              <a:rPr lang="zh-CN" altLang="en-US" dirty="0"/>
              <a:t>，点击</a:t>
            </a:r>
            <a:r>
              <a:rPr lang="de-CH" dirty="0"/>
              <a:t> ‘</a:t>
            </a:r>
            <a:r>
              <a:rPr lang="de-CH" dirty="0" err="1"/>
              <a:t>enroll</a:t>
            </a:r>
            <a:r>
              <a:rPr lang="de-CH" dirty="0"/>
              <a:t> </a:t>
            </a:r>
            <a:r>
              <a:rPr lang="de-CH" dirty="0" err="1"/>
              <a:t>now</a:t>
            </a:r>
            <a:r>
              <a:rPr lang="de-CH" dirty="0"/>
              <a:t>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108C4E-E6BB-4512-90CA-7AFE5DAE3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42" y="2322961"/>
            <a:ext cx="5302758" cy="3463994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B31B06CF-CED8-4559-95C2-901B7640C6C1}"/>
              </a:ext>
            </a:extLst>
          </p:cNvPr>
          <p:cNvSpPr/>
          <p:nvPr/>
        </p:nvSpPr>
        <p:spPr>
          <a:xfrm>
            <a:off x="107442" y="3944936"/>
            <a:ext cx="249084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6CAD1E7-FCA5-4FD6-898E-4483F448023B}"/>
              </a:ext>
            </a:extLst>
          </p:cNvPr>
          <p:cNvSpPr/>
          <p:nvPr/>
        </p:nvSpPr>
        <p:spPr>
          <a:xfrm>
            <a:off x="9593712" y="3094860"/>
            <a:ext cx="2204590" cy="1248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37FE99C-C1D4-43D4-A683-812ADC321FA0}"/>
              </a:ext>
            </a:extLst>
          </p:cNvPr>
          <p:cNvSpPr/>
          <p:nvPr/>
        </p:nvSpPr>
        <p:spPr>
          <a:xfrm>
            <a:off x="5943600" y="4252484"/>
            <a:ext cx="2204590" cy="1248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1</a:t>
            </a:r>
          </a:p>
          <a:p>
            <a:pPr algn="ctr"/>
            <a:r>
              <a:rPr lang="zh-CN" altLang="en-US" dirty="0"/>
              <a:t>访问</a:t>
            </a:r>
            <a:r>
              <a:rPr lang="de-CH" dirty="0">
                <a:hlinkClick r:id="rId3"/>
              </a:rPr>
              <a:t>Campus</a:t>
            </a:r>
            <a:endParaRPr lang="de-CH" dirty="0">
              <a:hlinkClick r:id="rId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2a</a:t>
            </a:r>
          </a:p>
          <a:p>
            <a:pPr algn="ctr"/>
            <a:r>
              <a:rPr lang="zh-CN" altLang="en-US" dirty="0"/>
              <a:t>注册新的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zh-CN" altLang="en-US" dirty="0"/>
              <a:t>输入授权码</a:t>
            </a:r>
            <a:endParaRPr lang="de-CH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04D926A-5A9E-4A95-87B5-661770482465}"/>
              </a:ext>
            </a:extLst>
          </p:cNvPr>
          <p:cNvSpPr/>
          <p:nvPr/>
        </p:nvSpPr>
        <p:spPr>
          <a:xfrm>
            <a:off x="8760488" y="2918460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4</a:t>
            </a:r>
          </a:p>
          <a:p>
            <a:pPr algn="ctr"/>
            <a:r>
              <a:rPr lang="zh-CN" altLang="en-US" dirty="0"/>
              <a:t>访问课程</a:t>
            </a:r>
            <a:endParaRPr lang="de-CH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02900C85-A537-4FC5-B446-3EC958E5156E}"/>
              </a:ext>
            </a:extLst>
          </p:cNvPr>
          <p:cNvCxnSpPr>
            <a:cxnSpLocks/>
          </p:cNvCxnSpPr>
          <p:nvPr/>
        </p:nvCxnSpPr>
        <p:spPr>
          <a:xfrm>
            <a:off x="8229651" y="3998460"/>
            <a:ext cx="5308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2b</a:t>
            </a:r>
          </a:p>
          <a:p>
            <a:pPr algn="ctr"/>
            <a:r>
              <a:rPr lang="zh-CN" altLang="en-US" dirty="0"/>
              <a:t>使用现有的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77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19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Step</a:t>
            </a:r>
            <a:r>
              <a:rPr lang="de-CH" dirty="0"/>
              <a:t>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dirty="0"/>
              <a:t>即可访问所有的课程了！</a:t>
            </a:r>
            <a:endParaRPr lang="de-CH" dirty="0" err="1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2B42B5-F96A-40DE-AF48-9E9AF19D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85841"/>
            <a:ext cx="7996060" cy="4595909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14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1</a:t>
            </a:r>
          </a:p>
          <a:p>
            <a:pPr algn="ctr"/>
            <a:r>
              <a:rPr lang="zh-CN" altLang="en-US" dirty="0"/>
              <a:t>访问</a:t>
            </a:r>
            <a:r>
              <a:rPr lang="de-CH" dirty="0">
                <a:hlinkClick r:id="rId3"/>
              </a:rPr>
              <a:t>Campus</a:t>
            </a:r>
            <a:endParaRPr lang="de-CH" dirty="0">
              <a:hlinkClick r:id="rId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2a</a:t>
            </a:r>
          </a:p>
          <a:p>
            <a:pPr algn="ctr"/>
            <a:r>
              <a:rPr lang="zh-CN" altLang="en-US" dirty="0"/>
              <a:t>注册新的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zh-CN" altLang="en-US" dirty="0"/>
              <a:t>输入授权码</a:t>
            </a:r>
            <a:endParaRPr lang="de-CH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04D926A-5A9E-4A95-87B5-661770482465}"/>
              </a:ext>
            </a:extLst>
          </p:cNvPr>
          <p:cNvSpPr/>
          <p:nvPr/>
        </p:nvSpPr>
        <p:spPr>
          <a:xfrm>
            <a:off x="8760488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4</a:t>
            </a:r>
          </a:p>
          <a:p>
            <a:pPr algn="ctr"/>
            <a:r>
              <a:rPr lang="zh-CN" altLang="en-US" dirty="0"/>
              <a:t>访问课程</a:t>
            </a:r>
            <a:endParaRPr lang="de-CH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02900C85-A537-4FC5-B446-3EC958E5156E}"/>
              </a:ext>
            </a:extLst>
          </p:cNvPr>
          <p:cNvCxnSpPr>
            <a:cxnSpLocks/>
          </p:cNvCxnSpPr>
          <p:nvPr/>
        </p:nvCxnSpPr>
        <p:spPr>
          <a:xfrm>
            <a:off x="8229651" y="3998460"/>
            <a:ext cx="5308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2b</a:t>
            </a:r>
          </a:p>
          <a:p>
            <a:pPr algn="ctr"/>
            <a:r>
              <a:rPr lang="zh-CN" altLang="en-US" dirty="0"/>
              <a:t>使用现有的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16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00" y="1872466"/>
            <a:ext cx="7539816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+mj-ea"/>
              </a:rPr>
              <a:t>使用过程中如有问题，请联系</a:t>
            </a:r>
            <a:r>
              <a:rPr lang="en-US" altLang="zh-CN" sz="2800" dirty="0">
                <a:latin typeface="+mj-ea"/>
              </a:rPr>
              <a:t/>
            </a:r>
            <a:br>
              <a:rPr lang="en-US" altLang="zh-CN" sz="2800" dirty="0">
                <a:latin typeface="+mj-ea"/>
              </a:rPr>
            </a:br>
            <a:r>
              <a:rPr lang="en-US" altLang="zh-CN" sz="2800" dirty="0">
                <a:latin typeface="+mj-ea"/>
                <a:hlinkClick r:id="rId3"/>
              </a:rPr>
              <a:t>j.gong@karger.com</a:t>
            </a:r>
            <a:r>
              <a:rPr lang="en-US" altLang="zh-CN" sz="2800" dirty="0">
                <a:latin typeface="+mj-ea"/>
              </a:rPr>
              <a:t/>
            </a:r>
            <a:br>
              <a:rPr lang="en-US" altLang="zh-CN" sz="2800" dirty="0">
                <a:latin typeface="+mj-ea"/>
              </a:rPr>
            </a:br>
            <a:r>
              <a:rPr lang="zh-CN" altLang="en-US" sz="2800" dirty="0">
                <a:latin typeface="+mj-ea"/>
              </a:rPr>
              <a:t>或 中图公司销售代表</a:t>
            </a:r>
            <a:r>
              <a:rPr lang="de-CH" sz="2800" dirty="0">
                <a:latin typeface="+mj-ea"/>
                <a:cs typeface="+mj-lt"/>
              </a:rPr>
              <a:t>.</a:t>
            </a:r>
            <a:endParaRPr lang="de-CH" sz="2800" dirty="0">
              <a:latin typeface="+mj-ea"/>
            </a:endParaRPr>
          </a:p>
          <a:p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0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1331497" y="1015433"/>
            <a:ext cx="8820150" cy="492091"/>
          </a:xfrm>
        </p:spPr>
        <p:txBody>
          <a:bodyPr/>
          <a:lstStyle/>
          <a:p>
            <a:r>
              <a:rPr lang="zh-CN" altLang="en-US" dirty="0" smtClean="0"/>
              <a:t>登录</a:t>
            </a:r>
            <a:r>
              <a:rPr lang="en-US" altLang="zh-CN" dirty="0" smtClean="0">
                <a:hlinkClick r:id="rId2"/>
              </a:rPr>
              <a:t>https</a:t>
            </a:r>
            <a:r>
              <a:rPr lang="en-US" altLang="zh-CN" dirty="0">
                <a:hlinkClick r:id="rId2"/>
              </a:rPr>
              <a:t>://courses.karger.com</a:t>
            </a:r>
            <a:r>
              <a:rPr lang="en-US" altLang="zh-CN" dirty="0" smtClean="0">
                <a:hlinkClick r:id="rId2"/>
              </a:rPr>
              <a:t>/</a:t>
            </a:r>
            <a:r>
              <a:rPr lang="zh-CN" altLang="en-US" dirty="0" smtClean="0"/>
              <a:t>，访问</a:t>
            </a:r>
            <a:r>
              <a:rPr lang="en-US" altLang="zh-CN" dirty="0" smtClean="0"/>
              <a:t>Karger Campus</a:t>
            </a:r>
            <a:r>
              <a:rPr lang="zh-CN" altLang="en-US" dirty="0" smtClean="0"/>
              <a:t>网站浏览课程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97" y="1602240"/>
            <a:ext cx="8788686" cy="501783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="" xmlns:a16="http://schemas.microsoft.com/office/drawing/2014/main" id="{16B82A07-A6D6-4DF5-BC2C-A01BA53D81CF}"/>
              </a:ext>
            </a:extLst>
          </p:cNvPr>
          <p:cNvSpPr txBox="1">
            <a:spLocks/>
          </p:cNvSpPr>
          <p:nvPr/>
        </p:nvSpPr>
        <p:spPr>
          <a:xfrm>
            <a:off x="923025" y="227079"/>
            <a:ext cx="8830254" cy="6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dirty="0" smtClean="0"/>
              <a:t>Step 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55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461012" y="1126498"/>
            <a:ext cx="10231005" cy="492091"/>
          </a:xfrm>
        </p:spPr>
        <p:txBody>
          <a:bodyPr>
            <a:noAutofit/>
          </a:bodyPr>
          <a:lstStyle/>
          <a:p>
            <a:r>
              <a:rPr lang="zh-CN" altLang="en-US" sz="1600" dirty="0" smtClean="0">
                <a:latin typeface="+mn-ea"/>
              </a:rPr>
              <a:t>点击</a:t>
            </a:r>
            <a:r>
              <a:rPr lang="en-US" altLang="zh-CN" sz="1600" dirty="0" smtClean="0">
                <a:latin typeface="+mn-ea"/>
              </a:rPr>
              <a:t>our course</a:t>
            </a:r>
            <a:r>
              <a:rPr lang="zh-CN" altLang="en-US" sz="1600" dirty="0" smtClean="0">
                <a:latin typeface="+mn-ea"/>
              </a:rPr>
              <a:t>后选择中文或英文课程</a:t>
            </a:r>
            <a:r>
              <a:rPr lang="zh-CN" altLang="en-US" sz="1600" dirty="0">
                <a:latin typeface="+mn-ea"/>
              </a:rPr>
              <a:t>，</a:t>
            </a:r>
            <a:r>
              <a:rPr lang="zh-CN" altLang="en-US" sz="1600" dirty="0" smtClean="0">
                <a:latin typeface="+mn-ea"/>
              </a:rPr>
              <a:t>或者访问中文课程链接：</a:t>
            </a:r>
            <a:r>
              <a:rPr lang="en-US" altLang="zh-CN" sz="1600" dirty="0" smtClean="0">
                <a:latin typeface="+mn-ea"/>
              </a:rPr>
              <a:t>https</a:t>
            </a:r>
            <a:r>
              <a:rPr lang="en-US" altLang="zh-CN" sz="1600" dirty="0">
                <a:latin typeface="+mn-ea"/>
              </a:rPr>
              <a:t>://courses.karger.com/bundles/campus-cn</a:t>
            </a:r>
            <a:r>
              <a:rPr lang="zh-CN" altLang="en-US" sz="1600" dirty="0" smtClean="0">
                <a:latin typeface="+mn-ea"/>
              </a:rPr>
              <a:t>，英文课程链接：</a:t>
            </a:r>
            <a:r>
              <a:rPr lang="en-US" altLang="zh-CN" sz="1600" dirty="0" smtClean="0">
                <a:latin typeface="+mn-ea"/>
              </a:rPr>
              <a:t>https</a:t>
            </a:r>
            <a:r>
              <a:rPr lang="en-US" altLang="zh-CN" sz="1600" dirty="0">
                <a:latin typeface="+mn-ea"/>
              </a:rPr>
              <a:t>://courses.karger.com/bundles/campus 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97" y="1725810"/>
            <a:ext cx="8788686" cy="5017839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="" xmlns:a16="http://schemas.microsoft.com/office/drawing/2014/main" id="{16B82A07-A6D6-4DF5-BC2C-A01BA53D81CF}"/>
              </a:ext>
            </a:extLst>
          </p:cNvPr>
          <p:cNvSpPr txBox="1">
            <a:spLocks/>
          </p:cNvSpPr>
          <p:nvPr/>
        </p:nvSpPr>
        <p:spPr>
          <a:xfrm>
            <a:off x="923025" y="227079"/>
            <a:ext cx="8830254" cy="6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dirty="0" smtClean="0"/>
              <a:t>Step 1</a:t>
            </a:r>
            <a:endParaRPr lang="de-CH" dirty="0"/>
          </a:p>
        </p:txBody>
      </p:sp>
      <p:sp>
        <p:nvSpPr>
          <p:cNvPr id="2" name="矩形 1"/>
          <p:cNvSpPr/>
          <p:nvPr/>
        </p:nvSpPr>
        <p:spPr>
          <a:xfrm>
            <a:off x="1482811" y="2113005"/>
            <a:ext cx="1186248" cy="3954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8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867" y="1557829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41" y="249786"/>
            <a:ext cx="8830254" cy="619200"/>
          </a:xfrm>
        </p:spPr>
        <p:txBody>
          <a:bodyPr/>
          <a:lstStyle/>
          <a:p>
            <a:r>
              <a:rPr lang="de-CH" dirty="0"/>
              <a:t>Step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0808" y="868986"/>
            <a:ext cx="8829477" cy="6192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进入后，点击</a:t>
            </a:r>
            <a:r>
              <a:rPr lang="de-CH" dirty="0" smtClean="0"/>
              <a:t> </a:t>
            </a:r>
            <a:r>
              <a:rPr lang="de-CH" dirty="0"/>
              <a:t>‘buy bundle’</a:t>
            </a:r>
          </a:p>
          <a:p>
            <a:r>
              <a:rPr lang="zh-CN" altLang="en-US" dirty="0"/>
              <a:t>请注意：此授权码可以访问所有付费的</a:t>
            </a:r>
            <a:r>
              <a:rPr lang="zh-CN" altLang="en-US" b="1" dirty="0">
                <a:solidFill>
                  <a:srgbClr val="FF0000"/>
                </a:solidFill>
              </a:rPr>
              <a:t>中文课程和英文课程</a:t>
            </a:r>
            <a:r>
              <a:rPr lang="zh-CN" altLang="en-US" dirty="0"/>
              <a:t>！</a:t>
            </a:r>
            <a:endParaRPr lang="de-CH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7256930" y="2037743"/>
            <a:ext cx="1201782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1</a:t>
            </a:r>
          </a:p>
          <a:p>
            <a:pPr algn="ctr"/>
            <a:r>
              <a:rPr lang="zh-CN" altLang="en-US" dirty="0"/>
              <a:t>访问</a:t>
            </a:r>
            <a:r>
              <a:rPr lang="de-CH" dirty="0">
                <a:hlinkClick r:id="rId3"/>
              </a:rPr>
              <a:t>Campus</a:t>
            </a:r>
            <a:endParaRPr lang="de-CH" dirty="0">
              <a:hlinkClick r:id="rId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2a</a:t>
            </a:r>
          </a:p>
          <a:p>
            <a:pPr algn="ctr"/>
            <a:r>
              <a:rPr lang="zh-CN" altLang="en-US" dirty="0"/>
              <a:t>注册新的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 dirty="0"/>
              <a:t>Step 3</a:t>
            </a:r>
          </a:p>
          <a:p>
            <a:pPr algn="ctr"/>
            <a:r>
              <a:rPr lang="zh-CN" altLang="en-US" dirty="0"/>
              <a:t>输入授权码</a:t>
            </a:r>
            <a:endParaRPr lang="de-CH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04D926A-5A9E-4A95-87B5-661770482465}"/>
              </a:ext>
            </a:extLst>
          </p:cNvPr>
          <p:cNvSpPr/>
          <p:nvPr/>
        </p:nvSpPr>
        <p:spPr>
          <a:xfrm>
            <a:off x="8760488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4</a:t>
            </a:r>
          </a:p>
          <a:p>
            <a:pPr algn="ctr"/>
            <a:r>
              <a:rPr lang="zh-CN" altLang="en-US" dirty="0"/>
              <a:t>访问课程</a:t>
            </a:r>
            <a:endParaRPr lang="de-CH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02900C85-A537-4FC5-B446-3EC958E5156E}"/>
              </a:ext>
            </a:extLst>
          </p:cNvPr>
          <p:cNvCxnSpPr>
            <a:cxnSpLocks/>
          </p:cNvCxnSpPr>
          <p:nvPr/>
        </p:nvCxnSpPr>
        <p:spPr>
          <a:xfrm>
            <a:off x="8229651" y="3998460"/>
            <a:ext cx="5308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/>
              <a:t>Step 2b</a:t>
            </a:r>
          </a:p>
          <a:p>
            <a:pPr algn="ctr"/>
            <a:r>
              <a:rPr lang="zh-CN" altLang="en-US" dirty="0"/>
              <a:t>使用现有的</a:t>
            </a:r>
            <a:endParaRPr lang="en-US" altLang="zh-CN" dirty="0"/>
          </a:p>
          <a:p>
            <a:pPr algn="ctr"/>
            <a:r>
              <a:rPr lang="de-CH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=""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=""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=""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=""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63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1F36284-2720-4BEA-8BCB-54D11E5E7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AC8EF976-EB11-423D-80DB-642A73F0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97379C7-903A-444F-8928-2BD1B3F59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点击</a:t>
            </a:r>
            <a:r>
              <a:rPr lang="de-CH" dirty="0"/>
              <a:t> ‘sign </a:t>
            </a:r>
            <a:r>
              <a:rPr lang="de-CH" dirty="0" err="1"/>
              <a:t>up</a:t>
            </a:r>
            <a:r>
              <a:rPr lang="de-CH" dirty="0"/>
              <a:t>’ </a:t>
            </a:r>
            <a:r>
              <a:rPr lang="zh-CN" altLang="en-US" dirty="0"/>
              <a:t>创建新的</a:t>
            </a:r>
            <a:r>
              <a:rPr lang="en-US" altLang="zh-CN" dirty="0" err="1"/>
              <a:t>MyKarger</a:t>
            </a:r>
            <a:r>
              <a:rPr lang="zh-CN" altLang="en-US" dirty="0"/>
              <a:t>账号</a:t>
            </a:r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0E9D27-185F-4C29-8945-17E07746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6" y="1736722"/>
            <a:ext cx="822239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0E7F83DF-7A31-4196-9DE7-9AD0BF251B99}"/>
              </a:ext>
            </a:extLst>
          </p:cNvPr>
          <p:cNvSpPr/>
          <p:nvPr/>
        </p:nvSpPr>
        <p:spPr>
          <a:xfrm>
            <a:off x="4648042" y="4256587"/>
            <a:ext cx="370082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4AD2726-E36A-4F9D-9866-A4235A36A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05F5C6E3-07A4-45C6-9A54-A387D3E9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1A8172-6244-4A7A-8148-6186E4A68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输入邮箱地址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938175-607A-46C3-9CDD-B987DA23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06905"/>
            <a:ext cx="6489417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56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7138DF8-6DD0-4EBC-9695-D6D4A43D0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D0CCB8CF-03C3-4E35-A43C-108D8DE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E047EA2-CCA9-4508-AA3C-4BB608843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按规则设定密码</a:t>
            </a:r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4DB069-D1D3-47F0-8C3B-AE5CA262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30073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3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HAPTER SLIDES" val="SqZ55UIC"/>
  <p:tag name="ARTICULATE_DESIGN_ID_CONTENT SLIDES A" val="no2zxYNV"/>
  <p:tag name="ARTICULATE_DESIGN_ID_CONTENT SLIDES B" val="APlqq9SK"/>
  <p:tag name="ARTICULATE_DESIGN_ID_CONTENT SLIDES D" val="hOyilkZC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pter Slides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A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Benutzerdefiniert 1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B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 C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D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7bff3b9d-a9fb-48cc-ab11-2f1bd126d824">
      <Url xsi:nil="true"/>
      <Description xsi:nil="true"/>
    </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558B1AF19F944EA132646DE8026AFB" ma:contentTypeVersion="13" ma:contentTypeDescription="Ein neues Dokument erstellen." ma:contentTypeScope="" ma:versionID="ac6adf16b6b897aad8b65a44f91c50a6">
  <xsd:schema xmlns:xsd="http://www.w3.org/2001/XMLSchema" xmlns:xs="http://www.w3.org/2001/XMLSchema" xmlns:p="http://schemas.microsoft.com/office/2006/metadata/properties" xmlns:ns2="7bff3b9d-a9fb-48cc-ab11-2f1bd126d824" xmlns:ns3="e38df437-2326-4a2b-8d40-e9bafde7412b" targetNamespace="http://schemas.microsoft.com/office/2006/metadata/properties" ma:root="true" ma:fieldsID="9880e1c222c5cdc3ef2182f9d1d0880c" ns2:_="" ns3:_="">
    <xsd:import namespace="7bff3b9d-a9fb-48cc-ab11-2f1bd126d824"/>
    <xsd:import namespace="e38df437-2326-4a2b-8d40-e9bafde741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f3b9d-a9fb-48cc-ab11-2f1bd126d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ink" ma:index="2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df437-2326-4a2b-8d40-e9bafde741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E80AD-6974-46CE-92D4-DEBB263430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419393-EDD2-4CFB-BF16-A7686C85B094}">
  <ds:schemaRefs>
    <ds:schemaRef ds:uri="http://purl.org/dc/elements/1.1/"/>
    <ds:schemaRef ds:uri="e38df437-2326-4a2b-8d40-e9bafde7412b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7bff3b9d-a9fb-48cc-ab11-2f1bd126d824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A80FDC7-10BA-4022-81E9-89277A614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ff3b9d-a9fb-48cc-ab11-2f1bd126d824"/>
    <ds:schemaRef ds:uri="e38df437-2326-4a2b-8d40-e9bafde74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S. Karger AG - Avenir</Template>
  <TotalTime>308</TotalTime>
  <Words>330</Words>
  <Application>Microsoft Office PowerPoint</Application>
  <PresentationFormat>宽屏</PresentationFormat>
  <Paragraphs>101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Avenir</vt:lpstr>
      <vt:lpstr>Avenir Black</vt:lpstr>
      <vt:lpstr>Avenir Book</vt:lpstr>
      <vt:lpstr>Arial</vt:lpstr>
      <vt:lpstr>Calibri</vt:lpstr>
      <vt:lpstr>Chapter Slides</vt:lpstr>
      <vt:lpstr>Content Slides A</vt:lpstr>
      <vt:lpstr>Content Slides B</vt:lpstr>
      <vt:lpstr>Content Slides C</vt:lpstr>
      <vt:lpstr>Content Slides D</vt:lpstr>
      <vt:lpstr>Karger Campus:  授权码使用指南</vt:lpstr>
      <vt:lpstr>PowerPoint 演示文稿</vt:lpstr>
      <vt:lpstr>PowerPoint 演示文稿</vt:lpstr>
      <vt:lpstr>PowerPoint 演示文稿</vt:lpstr>
      <vt:lpstr>Step 1</vt:lpstr>
      <vt:lpstr>PowerPoint 演示文稿</vt:lpstr>
      <vt:lpstr>Step 2a</vt:lpstr>
      <vt:lpstr>Step 2a</vt:lpstr>
      <vt:lpstr>Step 2a</vt:lpstr>
      <vt:lpstr>Step 2a</vt:lpstr>
      <vt:lpstr>Step 2a</vt:lpstr>
      <vt:lpstr>Step 2a</vt:lpstr>
      <vt:lpstr>PowerPoint 演示文稿</vt:lpstr>
      <vt:lpstr>Step 2b</vt:lpstr>
      <vt:lpstr>PowerPoint 演示文稿</vt:lpstr>
      <vt:lpstr>Step 3</vt:lpstr>
      <vt:lpstr>Step 3</vt:lpstr>
      <vt:lpstr>PowerPoint 演示文稿</vt:lpstr>
      <vt:lpstr>Step 4</vt:lpstr>
      <vt:lpstr>使用过程中如有问题，请联系 j.gong@karger.com 或 中图公司销售代表.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Gabrielle Zitek</dc:creator>
  <cp:lastModifiedBy>李默</cp:lastModifiedBy>
  <cp:revision>100</cp:revision>
  <dcterms:created xsi:type="dcterms:W3CDTF">2020-03-22T09:08:51Z</dcterms:created>
  <dcterms:modified xsi:type="dcterms:W3CDTF">2022-05-07T02:31:56Z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0x01010015558B1AF19F944EA132646DE8026AFB</vt:lpwstr>
  </property>
  <property fmtid="{D5CDD505-2E9C-101B-9397-08002B2CF9AE}" pid="3" name="ArticulateGUID">
    <vt:lpwstr>C5FB3AD4-4EA7-4D1E-85C4-4BBCD0D7C234</vt:lpwstr>
  </property>
  <property fmtid="{D5CDD505-2E9C-101B-9397-08002B2CF9AE}" pid="4" name="ArticulatePath">
    <vt:lpwstr>https://karger365.sharepoint.com/sites/U-EducationLearningSCC/Freigegebene Dokumente/General/Bundle - Replace Karger Learn/Campus Bundle_v1</vt:lpwstr>
  </property>
</Properties>
</file>