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1" r:id="rId24"/>
    <p:sldId id="282" r:id="rId25"/>
    <p:sldId id="276" r:id="rId26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1" autoAdjust="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2095E-F02F-4A87-BF88-63C661C8FDF3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573B-1331-4F88-B4D6-879A76390D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9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573B-1331-4F88-B4D6-879A76390D6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67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DCE3-DEB4-4C52-8AB1-A09BBBE764A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17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378967"/>
            <a:ext cx="807211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 dirty="0"/>
          </a:p>
        </p:txBody>
      </p:sp>
      <p:sp>
        <p:nvSpPr>
          <p:cNvPr id="9" name="任意多边形 8"/>
          <p:cNvSpPr/>
          <p:nvPr userDrawn="1"/>
        </p:nvSpPr>
        <p:spPr bwMode="auto">
          <a:xfrm rot="10800000">
            <a:off x="2400019" y="0"/>
            <a:ext cx="6743981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charset="-122"/>
            </a:endParaRPr>
          </a:p>
        </p:txBody>
      </p:sp>
      <p:sp>
        <p:nvSpPr>
          <p:cNvPr id="12" name="图文框 11"/>
          <p:cNvSpPr/>
          <p:nvPr userDrawn="1"/>
        </p:nvSpPr>
        <p:spPr>
          <a:xfrm>
            <a:off x="0" y="3423"/>
            <a:ext cx="9144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950618" y="3032956"/>
            <a:ext cx="379809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The end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0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91160"/>
            <a:ext cx="807211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966" y="2677667"/>
            <a:ext cx="8148066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556260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54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541" y="4648200"/>
            <a:ext cx="8864918" cy="2403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+mn-ea"/>
                <a:cs typeface="Carlito"/>
              </a:rPr>
              <a:t>Faculty </a:t>
            </a:r>
            <a:r>
              <a:rPr sz="3200" b="1" dirty="0">
                <a:solidFill>
                  <a:srgbClr val="FF0000"/>
                </a:solidFill>
                <a:latin typeface="+mn-ea"/>
                <a:cs typeface="Carlito"/>
              </a:rPr>
              <a:t>Opinions</a:t>
            </a:r>
            <a:r>
              <a:rPr sz="3200" b="1" spc="-95" dirty="0">
                <a:solidFill>
                  <a:srgbClr val="FF0000"/>
                </a:solidFill>
                <a:latin typeface="+mn-ea"/>
                <a:cs typeface="Carlito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（原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F1000 Prime)</a:t>
            </a:r>
            <a:endParaRPr lang="en-US" sz="3200" b="1" dirty="0">
              <a:solidFill>
                <a:srgbClr val="FF0000"/>
              </a:solidFill>
              <a:latin typeface="+mn-ea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3200" b="1" spc="-10" dirty="0">
                <a:solidFill>
                  <a:srgbClr val="FF0000"/>
                </a:solidFill>
                <a:latin typeface="+mn-ea"/>
                <a:cs typeface="Carlito"/>
              </a:rPr>
              <a:t>用户使用指南</a:t>
            </a:r>
            <a:endParaRPr lang="en-US" sz="3200" b="1" spc="-10" dirty="0">
              <a:solidFill>
                <a:srgbClr val="FF0000"/>
              </a:solidFill>
              <a:latin typeface="+mn-ea"/>
              <a:cs typeface="Carlito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lang="en-US" sz="3200" b="1" spc="-10" dirty="0">
              <a:solidFill>
                <a:srgbClr val="FF0000"/>
              </a:solidFill>
              <a:latin typeface="+mn-ea"/>
              <a:cs typeface="Carlito"/>
            </a:endParaRPr>
          </a:p>
          <a:p>
            <a:pPr marL="12700" algn="ctr">
              <a:spcBef>
                <a:spcPts val="105"/>
              </a:spcBef>
            </a:pPr>
            <a:r>
              <a:rPr lang="en-US" sz="2400" b="1" spc="-10" dirty="0" err="1">
                <a:solidFill>
                  <a:srgbClr val="FF0000"/>
                </a:solidFill>
                <a:latin typeface="+mn-ea"/>
                <a:cs typeface="Carlito"/>
              </a:rPr>
              <a:t>Website:</a:t>
            </a:r>
            <a:r>
              <a:rPr lang="en-US" altLang="zh-CN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ea typeface="DFKai-SB"/>
                <a:cs typeface="DFKai-SB"/>
                <a:sym typeface="PMingLiU"/>
              </a:rPr>
              <a:t>https</a:t>
            </a:r>
            <a:r>
              <a:rPr lang="en-US" altLang="zh-CN" sz="2400" b="1" u="sng" dirty="0">
                <a:solidFill>
                  <a:srgbClr val="000066"/>
                </a:solidFill>
                <a:latin typeface="Times New Roman" panose="02020603050405020304" pitchFamily="18" charset="0"/>
                <a:ea typeface="DFKai-SB"/>
                <a:cs typeface="DFKai-SB"/>
                <a:sym typeface="PMingLiU"/>
              </a:rPr>
              <a:t>://facultyopinions.com/prime/home</a:t>
            </a:r>
            <a:endParaRPr lang="zh-CN" altLang="en-US" sz="24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+mn-ea"/>
              <a:cs typeface="Carlito"/>
            </a:endParaRPr>
          </a:p>
        </p:txBody>
      </p:sp>
      <p:sp>
        <p:nvSpPr>
          <p:cNvPr id="4" name="bg object 16"/>
          <p:cNvSpPr/>
          <p:nvPr/>
        </p:nvSpPr>
        <p:spPr>
          <a:xfrm>
            <a:off x="159861" y="6558280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0" y="1066800"/>
            <a:ext cx="6212205" cy="5041900"/>
            <a:chOff x="1470660" y="1196340"/>
            <a:chExt cx="6212205" cy="5041900"/>
          </a:xfrm>
        </p:grpSpPr>
        <p:sp>
          <p:nvSpPr>
            <p:cNvPr id="3" name="object 3"/>
            <p:cNvSpPr/>
            <p:nvPr/>
          </p:nvSpPr>
          <p:spPr>
            <a:xfrm>
              <a:off x="1470660" y="1196340"/>
              <a:ext cx="6202679" cy="5041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60898" y="3237738"/>
              <a:ext cx="2009139" cy="215265"/>
            </a:xfrm>
            <a:custGeom>
              <a:avLst/>
              <a:gdLst/>
              <a:ahLst/>
              <a:cxnLst/>
              <a:rect l="l" t="t" r="r" b="b"/>
              <a:pathLst>
                <a:path w="2009140" h="215264">
                  <a:moveTo>
                    <a:pt x="0" y="214884"/>
                  </a:moveTo>
                  <a:lnTo>
                    <a:pt x="2008631" y="214884"/>
                  </a:lnTo>
                  <a:lnTo>
                    <a:pt x="2008631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5061" y="1416558"/>
              <a:ext cx="1655445" cy="215265"/>
            </a:xfrm>
            <a:custGeom>
              <a:avLst/>
              <a:gdLst/>
              <a:ahLst/>
              <a:cxnLst/>
              <a:rect l="l" t="t" r="r" b="b"/>
              <a:pathLst>
                <a:path w="1655445" h="215264">
                  <a:moveTo>
                    <a:pt x="0" y="214884"/>
                  </a:moveTo>
                  <a:lnTo>
                    <a:pt x="1655064" y="214884"/>
                  </a:lnTo>
                  <a:lnTo>
                    <a:pt x="1655064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65398" y="1408938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35457" y="0"/>
                  </a:moveTo>
                  <a:lnTo>
                    <a:pt x="124205" y="0"/>
                  </a:lnTo>
                  <a:lnTo>
                    <a:pt x="34289" y="54990"/>
                  </a:lnTo>
                  <a:lnTo>
                    <a:pt x="0" y="144017"/>
                  </a:lnTo>
                  <a:lnTo>
                    <a:pt x="34289" y="233045"/>
                  </a:lnTo>
                  <a:lnTo>
                    <a:pt x="124205" y="288036"/>
                  </a:lnTo>
                  <a:lnTo>
                    <a:pt x="235457" y="288036"/>
                  </a:lnTo>
                  <a:lnTo>
                    <a:pt x="325374" y="233045"/>
                  </a:lnTo>
                  <a:lnTo>
                    <a:pt x="359663" y="144017"/>
                  </a:lnTo>
                  <a:lnTo>
                    <a:pt x="325374" y="54990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5398" y="1408938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144017"/>
                  </a:moveTo>
                  <a:lnTo>
                    <a:pt x="34289" y="54990"/>
                  </a:lnTo>
                  <a:lnTo>
                    <a:pt x="124205" y="0"/>
                  </a:lnTo>
                  <a:lnTo>
                    <a:pt x="235457" y="0"/>
                  </a:lnTo>
                  <a:lnTo>
                    <a:pt x="325374" y="54990"/>
                  </a:lnTo>
                  <a:lnTo>
                    <a:pt x="359663" y="144017"/>
                  </a:lnTo>
                  <a:lnTo>
                    <a:pt x="325374" y="233045"/>
                  </a:lnTo>
                  <a:lnTo>
                    <a:pt x="235457" y="288036"/>
                  </a:lnTo>
                  <a:lnTo>
                    <a:pt x="124205" y="288036"/>
                  </a:lnTo>
                  <a:lnTo>
                    <a:pt x="34289" y="233045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2347" y="270441"/>
            <a:ext cx="5819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Article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Recommendations </a:t>
            </a:r>
            <a:r>
              <a:rPr sz="2000" b="1" spc="2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b="1" spc="-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search 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…(2)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5195" y="125831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1640" y="3465575"/>
            <a:ext cx="1518285" cy="1058622"/>
          </a:xfrm>
          <a:prstGeom prst="rect">
            <a:avLst/>
          </a:prstGeom>
          <a:solidFill>
            <a:srgbClr val="FFFF00"/>
          </a:solidFill>
          <a:ln w="9144">
            <a:solidFill>
              <a:srgbClr val="FF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075" marR="528955">
              <a:lnSpc>
                <a:spcPct val="100000"/>
              </a:lnSpc>
              <a:spcBef>
                <a:spcPts val="334"/>
              </a:spcBef>
            </a:pPr>
            <a:r>
              <a:rPr sz="1100" dirty="0">
                <a:solidFill>
                  <a:srgbClr val="FF0000"/>
                </a:solidFill>
                <a:latin typeface="+mn-ea"/>
                <a:cs typeface="UKIJ CJK"/>
              </a:rPr>
              <a:t>Filters:  </a:t>
            </a:r>
            <a:r>
              <a:rPr sz="1100" spc="20" dirty="0">
                <a:solidFill>
                  <a:srgbClr val="FF0000"/>
                </a:solidFill>
                <a:latin typeface="+mn-ea"/>
                <a:cs typeface="UKIJ CJK"/>
              </a:rPr>
              <a:t>1.Rated  </a:t>
            </a:r>
            <a:r>
              <a:rPr sz="1100" spc="10" dirty="0">
                <a:solidFill>
                  <a:srgbClr val="FF0000"/>
                </a:solidFill>
                <a:latin typeface="+mn-ea"/>
                <a:cs typeface="UKIJ CJK"/>
              </a:rPr>
              <a:t>2.Classified  3.Article</a:t>
            </a:r>
            <a:r>
              <a:rPr sz="1100" spc="-6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100" spc="40" dirty="0">
                <a:solidFill>
                  <a:srgbClr val="FF0000"/>
                </a:solidFill>
                <a:latin typeface="+mn-ea"/>
                <a:cs typeface="UKIJ CJK"/>
              </a:rPr>
              <a:t>Type</a:t>
            </a:r>
            <a:endParaRPr sz="1100" dirty="0">
              <a:latin typeface="+mn-ea"/>
              <a:cs typeface="UKIJ CJK"/>
            </a:endParaRPr>
          </a:p>
          <a:p>
            <a:pPr marL="205740" indent="-114300">
              <a:lnSpc>
                <a:spcPct val="100000"/>
              </a:lnSpc>
              <a:buSzPct val="90909"/>
              <a:buAutoNum type="arabicPeriod" startAt="4"/>
              <a:tabLst>
                <a:tab pos="206375" algn="l"/>
              </a:tabLst>
            </a:pPr>
            <a:r>
              <a:rPr sz="1100" spc="35" dirty="0">
                <a:solidFill>
                  <a:srgbClr val="FF0000"/>
                </a:solidFill>
                <a:latin typeface="+mn-ea"/>
                <a:cs typeface="UKIJ CJK"/>
              </a:rPr>
              <a:t>Recommended</a:t>
            </a:r>
            <a:r>
              <a:rPr sz="1100" spc="-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100" spc="5" dirty="0">
                <a:solidFill>
                  <a:srgbClr val="FF0000"/>
                </a:solidFill>
                <a:latin typeface="+mn-ea"/>
                <a:cs typeface="UKIJ CJK"/>
              </a:rPr>
              <a:t>in</a:t>
            </a:r>
            <a:endParaRPr sz="1100" dirty="0">
              <a:latin typeface="+mn-ea"/>
              <a:cs typeface="UKIJ CJK"/>
            </a:endParaRPr>
          </a:p>
          <a:p>
            <a:pPr marL="205740" indent="-114300">
              <a:lnSpc>
                <a:spcPct val="100000"/>
              </a:lnSpc>
              <a:buSzPct val="90909"/>
              <a:buAutoNum type="arabicPeriod" startAt="4"/>
              <a:tabLst>
                <a:tab pos="206375" algn="l"/>
              </a:tabLst>
            </a:pPr>
            <a:r>
              <a:rPr sz="1100" spc="20" dirty="0">
                <a:solidFill>
                  <a:srgbClr val="FF0000"/>
                </a:solidFill>
                <a:latin typeface="+mn-ea"/>
                <a:cs typeface="UKIJ CJK"/>
              </a:rPr>
              <a:t>Artilce</a:t>
            </a:r>
            <a:r>
              <a:rPr sz="1100" spc="-2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100" spc="20" dirty="0">
                <a:solidFill>
                  <a:srgbClr val="FF0000"/>
                </a:solidFill>
                <a:latin typeface="+mn-ea"/>
                <a:cs typeface="UKIJ CJK"/>
              </a:rPr>
              <a:t>Published</a:t>
            </a:r>
            <a:endParaRPr sz="1100" dirty="0">
              <a:latin typeface="+mn-ea"/>
              <a:cs typeface="UKIJ CJ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27312" y="2567876"/>
            <a:ext cx="3761740" cy="1373505"/>
            <a:chOff x="3335972" y="2697416"/>
            <a:chExt cx="3761740" cy="1373505"/>
          </a:xfrm>
        </p:grpSpPr>
        <p:sp>
          <p:nvSpPr>
            <p:cNvPr id="12" name="object 12"/>
            <p:cNvSpPr/>
            <p:nvPr/>
          </p:nvSpPr>
          <p:spPr>
            <a:xfrm>
              <a:off x="3348989" y="2710434"/>
              <a:ext cx="216535" cy="143510"/>
            </a:xfrm>
            <a:custGeom>
              <a:avLst/>
              <a:gdLst/>
              <a:ahLst/>
              <a:cxnLst/>
              <a:rect l="l" t="t" r="r" b="b"/>
              <a:pathLst>
                <a:path w="216535" h="143510">
                  <a:moveTo>
                    <a:pt x="0" y="143255"/>
                  </a:moveTo>
                  <a:lnTo>
                    <a:pt x="216408" y="143255"/>
                  </a:lnTo>
                  <a:lnTo>
                    <a:pt x="216408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55435" y="3788664"/>
              <a:ext cx="937260" cy="277495"/>
            </a:xfrm>
            <a:custGeom>
              <a:avLst/>
              <a:gdLst/>
              <a:ahLst/>
              <a:cxnLst/>
              <a:rect l="l" t="t" r="r" b="b"/>
              <a:pathLst>
                <a:path w="937259" h="277495">
                  <a:moveTo>
                    <a:pt x="0" y="277368"/>
                  </a:moveTo>
                  <a:lnTo>
                    <a:pt x="937260" y="277368"/>
                  </a:lnTo>
                  <a:lnTo>
                    <a:pt x="937260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51348" y="3672077"/>
            <a:ext cx="928369" cy="214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29"/>
              </a:spcBef>
            </a:pPr>
            <a:r>
              <a:rPr sz="1200" spc="35" dirty="0">
                <a:solidFill>
                  <a:srgbClr val="FF0000"/>
                </a:solidFill>
                <a:latin typeface="+mn-ea"/>
                <a:cs typeface="UKIJ CJK"/>
              </a:rPr>
              <a:t>44</a:t>
            </a:r>
            <a:r>
              <a:rPr sz="1200" spc="-3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dirty="0">
                <a:solidFill>
                  <a:srgbClr val="FF0000"/>
                </a:solidFill>
                <a:latin typeface="+mn-ea"/>
                <a:cs typeface="UKIJ CJK"/>
              </a:rPr>
              <a:t>results</a:t>
            </a:r>
            <a:endParaRPr sz="1200" dirty="0">
              <a:latin typeface="+mn-ea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6683" y="2147315"/>
            <a:ext cx="1403985" cy="596317"/>
          </a:xfrm>
          <a:prstGeom prst="rect">
            <a:avLst/>
          </a:prstGeom>
          <a:solidFill>
            <a:srgbClr val="FFFF00"/>
          </a:solidFill>
          <a:ln w="914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200" spc="30" dirty="0">
                <a:solidFill>
                  <a:srgbClr val="FF0000"/>
                </a:solidFill>
                <a:latin typeface="+mn-ea"/>
                <a:cs typeface="UKIJ CJK"/>
              </a:rPr>
              <a:t>Save</a:t>
            </a:r>
            <a:r>
              <a:rPr sz="1200" spc="-1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35" dirty="0">
                <a:solidFill>
                  <a:srgbClr val="FF0000"/>
                </a:solidFill>
                <a:latin typeface="+mn-ea"/>
                <a:cs typeface="UKIJ CJK"/>
              </a:rPr>
              <a:t>to</a:t>
            </a:r>
            <a:endParaRPr sz="1200" dirty="0">
              <a:latin typeface="+mn-ea"/>
              <a:cs typeface="UKIJ CJK"/>
            </a:endParaRPr>
          </a:p>
          <a:p>
            <a:pPr marL="92710">
              <a:lnSpc>
                <a:spcPct val="100000"/>
              </a:lnSpc>
            </a:pPr>
            <a:r>
              <a:rPr sz="1200" spc="190" dirty="0">
                <a:solidFill>
                  <a:srgbClr val="FF0000"/>
                </a:solidFill>
                <a:latin typeface="+mn-ea"/>
                <a:cs typeface="UKIJ CJK"/>
              </a:rPr>
              <a:t>”MYACCOUNT”</a:t>
            </a:r>
            <a:endParaRPr sz="1200" dirty="0">
              <a:latin typeface="+mn-ea"/>
              <a:cs typeface="UKIJ CJ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4379" y="1703832"/>
            <a:ext cx="7655559" cy="2540635"/>
            <a:chOff x="1463039" y="1833372"/>
            <a:chExt cx="7655559" cy="2540635"/>
          </a:xfrm>
        </p:grpSpPr>
        <p:sp>
          <p:nvSpPr>
            <p:cNvPr id="17" name="object 17"/>
            <p:cNvSpPr/>
            <p:nvPr/>
          </p:nvSpPr>
          <p:spPr>
            <a:xfrm>
              <a:off x="6229349" y="3646170"/>
              <a:ext cx="454659" cy="143510"/>
            </a:xfrm>
            <a:custGeom>
              <a:avLst/>
              <a:gdLst/>
              <a:ahLst/>
              <a:cxnLst/>
              <a:rect l="l" t="t" r="r" b="b"/>
              <a:pathLst>
                <a:path w="454659" h="143510">
                  <a:moveTo>
                    <a:pt x="0" y="143255"/>
                  </a:moveTo>
                  <a:lnTo>
                    <a:pt x="454151" y="143255"/>
                  </a:lnTo>
                  <a:lnTo>
                    <a:pt x="454151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06868" y="3233927"/>
              <a:ext cx="1402079" cy="1130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02295" y="3229355"/>
              <a:ext cx="1411605" cy="1140460"/>
            </a:xfrm>
            <a:custGeom>
              <a:avLst/>
              <a:gdLst/>
              <a:ahLst/>
              <a:cxnLst/>
              <a:rect l="l" t="t" r="r" b="b"/>
              <a:pathLst>
                <a:path w="1411604" h="1140460">
                  <a:moveTo>
                    <a:pt x="0" y="1139952"/>
                  </a:moveTo>
                  <a:lnTo>
                    <a:pt x="1411224" y="1139952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1139952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56194" y="2951225"/>
              <a:ext cx="295275" cy="262255"/>
            </a:xfrm>
            <a:custGeom>
              <a:avLst/>
              <a:gdLst/>
              <a:ahLst/>
              <a:cxnLst/>
              <a:rect l="l" t="t" r="r" b="b"/>
              <a:pathLst>
                <a:path w="295275" h="262255">
                  <a:moveTo>
                    <a:pt x="65531" y="0"/>
                  </a:moveTo>
                  <a:lnTo>
                    <a:pt x="0" y="0"/>
                  </a:lnTo>
                  <a:lnTo>
                    <a:pt x="45104" y="6528"/>
                  </a:lnTo>
                  <a:lnTo>
                    <a:pt x="86980" y="25258"/>
                  </a:lnTo>
                  <a:lnTo>
                    <a:pt x="124348" y="54911"/>
                  </a:lnTo>
                  <a:lnTo>
                    <a:pt x="155927" y="94205"/>
                  </a:lnTo>
                  <a:lnTo>
                    <a:pt x="180437" y="141860"/>
                  </a:lnTo>
                  <a:lnTo>
                    <a:pt x="196596" y="196596"/>
                  </a:lnTo>
                  <a:lnTo>
                    <a:pt x="163829" y="196596"/>
                  </a:lnTo>
                  <a:lnTo>
                    <a:pt x="235838" y="262127"/>
                  </a:lnTo>
                  <a:lnTo>
                    <a:pt x="294894" y="196596"/>
                  </a:lnTo>
                  <a:lnTo>
                    <a:pt x="262127" y="196596"/>
                  </a:lnTo>
                  <a:lnTo>
                    <a:pt x="245969" y="141860"/>
                  </a:lnTo>
                  <a:lnTo>
                    <a:pt x="221459" y="94205"/>
                  </a:lnTo>
                  <a:lnTo>
                    <a:pt x="189880" y="54911"/>
                  </a:lnTo>
                  <a:lnTo>
                    <a:pt x="152512" y="25258"/>
                  </a:lnTo>
                  <a:lnTo>
                    <a:pt x="110636" y="6528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53122" y="2951225"/>
              <a:ext cx="236220" cy="262255"/>
            </a:xfrm>
            <a:custGeom>
              <a:avLst/>
              <a:gdLst/>
              <a:ahLst/>
              <a:cxnLst/>
              <a:rect l="l" t="t" r="r" b="b"/>
              <a:pathLst>
                <a:path w="236220" h="262255">
                  <a:moveTo>
                    <a:pt x="203073" y="0"/>
                  </a:moveTo>
                  <a:lnTo>
                    <a:pt x="162150" y="5325"/>
                  </a:lnTo>
                  <a:lnTo>
                    <a:pt x="124033" y="20597"/>
                  </a:lnTo>
                  <a:lnTo>
                    <a:pt x="89538" y="44764"/>
                  </a:lnTo>
                  <a:lnTo>
                    <a:pt x="59483" y="76771"/>
                  </a:lnTo>
                  <a:lnTo>
                    <a:pt x="34685" y="115565"/>
                  </a:lnTo>
                  <a:lnTo>
                    <a:pt x="15960" y="160091"/>
                  </a:lnTo>
                  <a:lnTo>
                    <a:pt x="4126" y="209296"/>
                  </a:lnTo>
                  <a:lnTo>
                    <a:pt x="0" y="262127"/>
                  </a:lnTo>
                  <a:lnTo>
                    <a:pt x="65531" y="262127"/>
                  </a:lnTo>
                  <a:lnTo>
                    <a:pt x="69814" y="208455"/>
                  </a:lnTo>
                  <a:lnTo>
                    <a:pt x="82122" y="158311"/>
                  </a:lnTo>
                  <a:lnTo>
                    <a:pt x="101651" y="112921"/>
                  </a:lnTo>
                  <a:lnTo>
                    <a:pt x="127593" y="73511"/>
                  </a:lnTo>
                  <a:lnTo>
                    <a:pt x="159143" y="41309"/>
                  </a:lnTo>
                  <a:lnTo>
                    <a:pt x="195494" y="17539"/>
                  </a:lnTo>
                  <a:lnTo>
                    <a:pt x="235838" y="3428"/>
                  </a:lnTo>
                  <a:lnTo>
                    <a:pt x="227701" y="1928"/>
                  </a:lnTo>
                  <a:lnTo>
                    <a:pt x="219503" y="857"/>
                  </a:lnTo>
                  <a:lnTo>
                    <a:pt x="211282" y="214"/>
                  </a:lnTo>
                  <a:lnTo>
                    <a:pt x="203073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53122" y="2951225"/>
              <a:ext cx="498475" cy="262255"/>
            </a:xfrm>
            <a:custGeom>
              <a:avLst/>
              <a:gdLst/>
              <a:ahLst/>
              <a:cxnLst/>
              <a:rect l="l" t="t" r="r" b="b"/>
              <a:pathLst>
                <a:path w="498475" h="262255">
                  <a:moveTo>
                    <a:pt x="235838" y="3428"/>
                  </a:moveTo>
                  <a:lnTo>
                    <a:pt x="195494" y="17539"/>
                  </a:lnTo>
                  <a:lnTo>
                    <a:pt x="159143" y="41309"/>
                  </a:lnTo>
                  <a:lnTo>
                    <a:pt x="127593" y="73511"/>
                  </a:lnTo>
                  <a:lnTo>
                    <a:pt x="101651" y="112921"/>
                  </a:lnTo>
                  <a:lnTo>
                    <a:pt x="82122" y="158311"/>
                  </a:lnTo>
                  <a:lnTo>
                    <a:pt x="69814" y="208455"/>
                  </a:lnTo>
                  <a:lnTo>
                    <a:pt x="65531" y="262127"/>
                  </a:lnTo>
                  <a:lnTo>
                    <a:pt x="0" y="262127"/>
                  </a:lnTo>
                  <a:lnTo>
                    <a:pt x="4126" y="209296"/>
                  </a:lnTo>
                  <a:lnTo>
                    <a:pt x="15960" y="160091"/>
                  </a:lnTo>
                  <a:lnTo>
                    <a:pt x="34685" y="115565"/>
                  </a:lnTo>
                  <a:lnTo>
                    <a:pt x="59483" y="76771"/>
                  </a:lnTo>
                  <a:lnTo>
                    <a:pt x="89538" y="44764"/>
                  </a:lnTo>
                  <a:lnTo>
                    <a:pt x="124033" y="20597"/>
                  </a:lnTo>
                  <a:lnTo>
                    <a:pt x="162150" y="5325"/>
                  </a:lnTo>
                  <a:lnTo>
                    <a:pt x="203073" y="0"/>
                  </a:lnTo>
                  <a:lnTo>
                    <a:pt x="268604" y="0"/>
                  </a:lnTo>
                  <a:lnTo>
                    <a:pt x="313709" y="6528"/>
                  </a:lnTo>
                  <a:lnTo>
                    <a:pt x="355585" y="25258"/>
                  </a:lnTo>
                  <a:lnTo>
                    <a:pt x="392953" y="54911"/>
                  </a:lnTo>
                  <a:lnTo>
                    <a:pt x="424532" y="94205"/>
                  </a:lnTo>
                  <a:lnTo>
                    <a:pt x="449042" y="141860"/>
                  </a:lnTo>
                  <a:lnTo>
                    <a:pt x="465200" y="196596"/>
                  </a:lnTo>
                  <a:lnTo>
                    <a:pt x="497967" y="196596"/>
                  </a:lnTo>
                  <a:lnTo>
                    <a:pt x="438911" y="262127"/>
                  </a:lnTo>
                  <a:lnTo>
                    <a:pt x="366902" y="196596"/>
                  </a:lnTo>
                  <a:lnTo>
                    <a:pt x="399669" y="196596"/>
                  </a:lnTo>
                  <a:lnTo>
                    <a:pt x="383510" y="141860"/>
                  </a:lnTo>
                  <a:lnTo>
                    <a:pt x="359000" y="94205"/>
                  </a:lnTo>
                  <a:lnTo>
                    <a:pt x="327421" y="54911"/>
                  </a:lnTo>
                  <a:lnTo>
                    <a:pt x="290053" y="25258"/>
                  </a:lnTo>
                  <a:lnTo>
                    <a:pt x="248177" y="6528"/>
                  </a:lnTo>
                  <a:lnTo>
                    <a:pt x="2030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75993" y="1846326"/>
              <a:ext cx="1225550" cy="215265"/>
            </a:xfrm>
            <a:custGeom>
              <a:avLst/>
              <a:gdLst/>
              <a:ahLst/>
              <a:cxnLst/>
              <a:rect l="l" t="t" r="r" b="b"/>
              <a:pathLst>
                <a:path w="1225550" h="215264">
                  <a:moveTo>
                    <a:pt x="0" y="214884"/>
                  </a:moveTo>
                  <a:lnTo>
                    <a:pt x="1225295" y="214884"/>
                  </a:lnTo>
                  <a:lnTo>
                    <a:pt x="1225295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960108" y="4331207"/>
            <a:ext cx="1440180" cy="1630680"/>
          </a:xfrm>
          <a:prstGeom prst="rect">
            <a:avLst/>
          </a:prstGeom>
          <a:solidFill>
            <a:srgbClr val="FFFF00"/>
          </a:solidFill>
          <a:ln w="9144">
            <a:solidFill>
              <a:srgbClr val="FF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075" marR="252729">
              <a:lnSpc>
                <a:spcPct val="100000"/>
              </a:lnSpc>
              <a:spcBef>
                <a:spcPts val="340"/>
              </a:spcBef>
            </a:pPr>
            <a:r>
              <a:rPr sz="1000" spc="20" dirty="0">
                <a:solidFill>
                  <a:srgbClr val="FF0000"/>
                </a:solidFill>
                <a:latin typeface="+mn-ea"/>
                <a:cs typeface="UKIJ CJK"/>
              </a:rPr>
              <a:t>1.Most </a:t>
            </a:r>
            <a:r>
              <a:rPr sz="1000" spc="35" dirty="0">
                <a:solidFill>
                  <a:srgbClr val="FF0000"/>
                </a:solidFill>
                <a:latin typeface="+mn-ea"/>
                <a:cs typeface="UKIJ CJK"/>
              </a:rPr>
              <a:t>Viewed  </a:t>
            </a:r>
            <a:r>
              <a:rPr sz="1000" spc="5" dirty="0">
                <a:solidFill>
                  <a:srgbClr val="FF0000"/>
                </a:solidFill>
                <a:latin typeface="+mn-ea"/>
                <a:cs typeface="UKIJ CJK"/>
              </a:rPr>
              <a:t>2.No. </a:t>
            </a:r>
            <a:r>
              <a:rPr sz="1000" spc="20" dirty="0">
                <a:solidFill>
                  <a:srgbClr val="FF0000"/>
                </a:solidFill>
                <a:latin typeface="+mn-ea"/>
                <a:cs typeface="UKIJ CJK"/>
              </a:rPr>
              <a:t>of  </a:t>
            </a:r>
            <a:r>
              <a:rPr sz="1000" spc="15" dirty="0">
                <a:solidFill>
                  <a:srgbClr val="FF0000"/>
                </a:solidFill>
                <a:latin typeface="+mn-ea"/>
                <a:cs typeface="UKIJ CJK"/>
              </a:rPr>
              <a:t>recommendations  </a:t>
            </a:r>
            <a:r>
              <a:rPr sz="1000" spc="20" dirty="0">
                <a:solidFill>
                  <a:srgbClr val="FF0000"/>
                </a:solidFill>
                <a:latin typeface="+mn-ea"/>
                <a:cs typeface="UKIJ CJK"/>
              </a:rPr>
              <a:t>(highest)</a:t>
            </a:r>
            <a:endParaRPr sz="1000" dirty="0">
              <a:latin typeface="+mn-ea"/>
              <a:cs typeface="UKIJ CJK"/>
            </a:endParaRPr>
          </a:p>
          <a:p>
            <a:pPr marL="92075" marR="252729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FF0000"/>
                </a:solidFill>
                <a:latin typeface="+mn-ea"/>
                <a:cs typeface="UKIJ CJK"/>
              </a:rPr>
              <a:t>3. </a:t>
            </a:r>
            <a:r>
              <a:rPr sz="1000" spc="20" dirty="0">
                <a:solidFill>
                  <a:srgbClr val="FF0000"/>
                </a:solidFill>
                <a:latin typeface="+mn-ea"/>
                <a:cs typeface="UKIJ CJK"/>
              </a:rPr>
              <a:t>No. of  </a:t>
            </a:r>
            <a:r>
              <a:rPr sz="1000" spc="15" dirty="0">
                <a:solidFill>
                  <a:srgbClr val="FF0000"/>
                </a:solidFill>
                <a:latin typeface="+mn-ea"/>
                <a:cs typeface="UKIJ CJK"/>
              </a:rPr>
              <a:t>recommendations  (lowest)  </a:t>
            </a:r>
            <a:r>
              <a:rPr sz="1000" spc="10" dirty="0">
                <a:solidFill>
                  <a:srgbClr val="FF0000"/>
                </a:solidFill>
                <a:latin typeface="+mn-ea"/>
                <a:cs typeface="UKIJ CJK"/>
              </a:rPr>
              <a:t>4.Publication</a:t>
            </a:r>
            <a:r>
              <a:rPr sz="1000" spc="-1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000" spc="20" dirty="0">
                <a:solidFill>
                  <a:srgbClr val="FF0000"/>
                </a:solidFill>
                <a:latin typeface="+mn-ea"/>
                <a:cs typeface="UKIJ CJK"/>
              </a:rPr>
              <a:t>date</a:t>
            </a:r>
            <a:endParaRPr sz="1000" dirty="0">
              <a:latin typeface="+mn-ea"/>
              <a:cs typeface="UKIJ CJK"/>
            </a:endParaRPr>
          </a:p>
          <a:p>
            <a:pPr marL="92075">
              <a:lnSpc>
                <a:spcPct val="100000"/>
              </a:lnSpc>
            </a:pPr>
            <a:r>
              <a:rPr sz="1000" spc="-10" dirty="0">
                <a:solidFill>
                  <a:srgbClr val="FF0000"/>
                </a:solidFill>
                <a:latin typeface="+mn-ea"/>
                <a:cs typeface="UKIJ CJK"/>
              </a:rPr>
              <a:t>5.</a:t>
            </a:r>
            <a:r>
              <a:rPr sz="1000" spc="-4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000" spc="25" dirty="0">
                <a:solidFill>
                  <a:srgbClr val="FF0000"/>
                </a:solidFill>
                <a:latin typeface="+mn-ea"/>
                <a:cs typeface="UKIJ CJK"/>
              </a:rPr>
              <a:t>Recommendation</a:t>
            </a:r>
            <a:endParaRPr sz="1000" dirty="0">
              <a:latin typeface="+mn-ea"/>
              <a:cs typeface="UKIJ CJK"/>
            </a:endParaRPr>
          </a:p>
          <a:p>
            <a:pPr marL="92075">
              <a:lnSpc>
                <a:spcPct val="100000"/>
              </a:lnSpc>
            </a:pPr>
            <a:r>
              <a:rPr sz="1000" spc="30" dirty="0">
                <a:solidFill>
                  <a:srgbClr val="FF0000"/>
                </a:solidFill>
                <a:latin typeface="+mn-ea"/>
                <a:cs typeface="UKIJ CJK"/>
              </a:rPr>
              <a:t>Date</a:t>
            </a:r>
            <a:endParaRPr sz="1000" dirty="0">
              <a:latin typeface="+mn-ea"/>
              <a:cs typeface="UKIJ CJK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492737" y="1089991"/>
            <a:ext cx="251725" cy="758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图文框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bg object 16"/>
          <p:cNvSpPr/>
          <p:nvPr/>
        </p:nvSpPr>
        <p:spPr>
          <a:xfrm>
            <a:off x="327267" y="6345936"/>
            <a:ext cx="1837944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2539" y="1196339"/>
            <a:ext cx="6598920" cy="5041900"/>
            <a:chOff x="1272539" y="1196339"/>
            <a:chExt cx="6598920" cy="5041900"/>
          </a:xfrm>
        </p:grpSpPr>
        <p:sp>
          <p:nvSpPr>
            <p:cNvPr id="3" name="object 3"/>
            <p:cNvSpPr/>
            <p:nvPr/>
          </p:nvSpPr>
          <p:spPr>
            <a:xfrm>
              <a:off x="1272539" y="1196339"/>
              <a:ext cx="6598920" cy="5041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56281" y="3060954"/>
              <a:ext cx="2115820" cy="489584"/>
            </a:xfrm>
            <a:custGeom>
              <a:avLst/>
              <a:gdLst/>
              <a:ahLst/>
              <a:cxnLst/>
              <a:rect l="l" t="t" r="r" b="b"/>
              <a:pathLst>
                <a:path w="2115820" h="489585">
                  <a:moveTo>
                    <a:pt x="0" y="489203"/>
                  </a:moveTo>
                  <a:lnTo>
                    <a:pt x="1004316" y="489203"/>
                  </a:lnTo>
                  <a:lnTo>
                    <a:pt x="1004316" y="272795"/>
                  </a:lnTo>
                  <a:lnTo>
                    <a:pt x="0" y="272795"/>
                  </a:lnTo>
                  <a:lnTo>
                    <a:pt x="0" y="489203"/>
                  </a:lnTo>
                  <a:close/>
                </a:path>
                <a:path w="2115820" h="489585">
                  <a:moveTo>
                    <a:pt x="1898904" y="144779"/>
                  </a:moveTo>
                  <a:lnTo>
                    <a:pt x="2115312" y="144779"/>
                  </a:lnTo>
                  <a:lnTo>
                    <a:pt x="2115312" y="0"/>
                  </a:lnTo>
                  <a:lnTo>
                    <a:pt x="1898904" y="0"/>
                  </a:lnTo>
                  <a:lnTo>
                    <a:pt x="1898904" y="14477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59104"/>
            <a:ext cx="5819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Article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Recommendations </a:t>
            </a:r>
            <a:r>
              <a:rPr sz="2000" b="1" spc="2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b="1" spc="-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search 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…(3)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9855" y="3302508"/>
            <a:ext cx="2045335" cy="411010"/>
          </a:xfrm>
          <a:prstGeom prst="rect">
            <a:avLst/>
          </a:prstGeom>
          <a:solidFill>
            <a:srgbClr val="FFFF00"/>
          </a:solidFill>
          <a:ln w="9144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176530">
              <a:lnSpc>
                <a:spcPct val="100000"/>
              </a:lnSpc>
              <a:spcBef>
                <a:spcPts val="325"/>
              </a:spcBef>
            </a:pPr>
            <a:r>
              <a:rPr sz="1200" spc="30" dirty="0">
                <a:solidFill>
                  <a:srgbClr val="FF0000"/>
                </a:solidFill>
                <a:latin typeface="+mn-ea"/>
                <a:cs typeface="UKIJ CJK"/>
              </a:rPr>
              <a:t>Save </a:t>
            </a:r>
            <a:r>
              <a:rPr sz="1200" spc="25" dirty="0">
                <a:solidFill>
                  <a:srgbClr val="FF0000"/>
                </a:solidFill>
                <a:latin typeface="+mn-ea"/>
                <a:cs typeface="UKIJ CJK"/>
              </a:rPr>
              <a:t>name </a:t>
            </a:r>
            <a:r>
              <a:rPr sz="1200" spc="20" dirty="0">
                <a:solidFill>
                  <a:srgbClr val="FF0000"/>
                </a:solidFill>
                <a:latin typeface="+mn-ea"/>
                <a:cs typeface="UKIJ CJK"/>
              </a:rPr>
              <a:t>of </a:t>
            </a:r>
            <a:r>
              <a:rPr sz="1200" spc="10" dirty="0">
                <a:solidFill>
                  <a:srgbClr val="FF0000"/>
                </a:solidFill>
                <a:latin typeface="+mn-ea"/>
                <a:cs typeface="UKIJ CJK"/>
              </a:rPr>
              <a:t>search</a:t>
            </a:r>
            <a:r>
              <a:rPr sz="1200" spc="-18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25" dirty="0">
                <a:solidFill>
                  <a:srgbClr val="FF0000"/>
                </a:solidFill>
                <a:latin typeface="+mn-ea"/>
                <a:cs typeface="UKIJ CJK"/>
              </a:rPr>
              <a:t>and  </a:t>
            </a:r>
            <a:r>
              <a:rPr sz="1200" spc="15" dirty="0">
                <a:solidFill>
                  <a:srgbClr val="FF0000"/>
                </a:solidFill>
                <a:latin typeface="+mn-ea"/>
                <a:cs typeface="UKIJ CJK"/>
              </a:rPr>
              <a:t>email</a:t>
            </a:r>
            <a:r>
              <a:rPr sz="1200" spc="-2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10" dirty="0">
                <a:solidFill>
                  <a:srgbClr val="FF0000"/>
                </a:solidFill>
                <a:latin typeface="+mn-ea"/>
                <a:cs typeface="UKIJ CJK"/>
              </a:rPr>
              <a:t>alerts</a:t>
            </a:r>
            <a:endParaRPr sz="1200" dirty="0">
              <a:latin typeface="+mn-ea"/>
              <a:cs typeface="UKIJ CJ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60954" y="4005834"/>
            <a:ext cx="4032885" cy="2016760"/>
          </a:xfrm>
          <a:custGeom>
            <a:avLst/>
            <a:gdLst/>
            <a:ahLst/>
            <a:cxnLst/>
            <a:rect l="l" t="t" r="r" b="b"/>
            <a:pathLst>
              <a:path w="4032884" h="2016760">
                <a:moveTo>
                  <a:pt x="792480" y="431292"/>
                </a:moveTo>
                <a:lnTo>
                  <a:pt x="1583436" y="431292"/>
                </a:lnTo>
                <a:lnTo>
                  <a:pt x="1583436" y="0"/>
                </a:lnTo>
                <a:lnTo>
                  <a:pt x="792480" y="0"/>
                </a:lnTo>
                <a:lnTo>
                  <a:pt x="792480" y="431292"/>
                </a:lnTo>
                <a:close/>
              </a:path>
              <a:path w="4032884" h="2016760">
                <a:moveTo>
                  <a:pt x="0" y="1440180"/>
                </a:moveTo>
                <a:lnTo>
                  <a:pt x="792480" y="1440180"/>
                </a:lnTo>
                <a:lnTo>
                  <a:pt x="792480" y="864108"/>
                </a:lnTo>
                <a:lnTo>
                  <a:pt x="0" y="864108"/>
                </a:lnTo>
                <a:lnTo>
                  <a:pt x="0" y="1440180"/>
                </a:lnTo>
                <a:close/>
              </a:path>
              <a:path w="4032884" h="2016760">
                <a:moveTo>
                  <a:pt x="3456431" y="2016252"/>
                </a:moveTo>
                <a:lnTo>
                  <a:pt x="4032504" y="2016252"/>
                </a:lnTo>
                <a:lnTo>
                  <a:pt x="4032504" y="1656588"/>
                </a:lnTo>
                <a:lnTo>
                  <a:pt x="3456431" y="1656588"/>
                </a:lnTo>
                <a:lnTo>
                  <a:pt x="3456431" y="201625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图文框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bg object 16"/>
          <p:cNvSpPr/>
          <p:nvPr/>
        </p:nvSpPr>
        <p:spPr>
          <a:xfrm>
            <a:off x="353567" y="6309485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59104"/>
            <a:ext cx="6080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Article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Recommendations </a:t>
            </a:r>
            <a:r>
              <a:rPr sz="2000" b="1" spc="2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b="1" spc="-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search 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…(4-1)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图文框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90600"/>
            <a:ext cx="7848600" cy="5362535"/>
          </a:xfrm>
          <a:prstGeom prst="rect">
            <a:avLst/>
          </a:prstGeom>
        </p:spPr>
      </p:pic>
      <p:sp>
        <p:nvSpPr>
          <p:cNvPr id="5" name="bg object 16"/>
          <p:cNvSpPr/>
          <p:nvPr/>
        </p:nvSpPr>
        <p:spPr>
          <a:xfrm>
            <a:off x="304800" y="6353135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9104"/>
            <a:ext cx="6080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Article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Recommendations </a:t>
            </a:r>
            <a:r>
              <a:rPr sz="2000" b="1" spc="2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b="1" spc="-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search 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…(4-2)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400" y="990600"/>
            <a:ext cx="7315200" cy="5325110"/>
            <a:chOff x="1268741" y="990600"/>
            <a:chExt cx="5103495" cy="5325110"/>
          </a:xfrm>
        </p:grpSpPr>
        <p:sp>
          <p:nvSpPr>
            <p:cNvPr id="4" name="object 4"/>
            <p:cNvSpPr/>
            <p:nvPr/>
          </p:nvSpPr>
          <p:spPr>
            <a:xfrm>
              <a:off x="1268741" y="990600"/>
              <a:ext cx="5103102" cy="5324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2738" y="1552194"/>
              <a:ext cx="1511935" cy="3749040"/>
            </a:xfrm>
            <a:custGeom>
              <a:avLst/>
              <a:gdLst/>
              <a:ahLst/>
              <a:cxnLst/>
              <a:rect l="l" t="t" r="r" b="b"/>
              <a:pathLst>
                <a:path w="1511935" h="3749040">
                  <a:moveTo>
                    <a:pt x="0" y="365760"/>
                  </a:moveTo>
                  <a:lnTo>
                    <a:pt x="1511808" y="365760"/>
                  </a:lnTo>
                  <a:lnTo>
                    <a:pt x="1511808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  <a:path w="1511935" h="3749040">
                  <a:moveTo>
                    <a:pt x="0" y="3029712"/>
                  </a:moveTo>
                  <a:lnTo>
                    <a:pt x="576072" y="3029712"/>
                  </a:lnTo>
                  <a:lnTo>
                    <a:pt x="576072" y="2813304"/>
                  </a:lnTo>
                  <a:lnTo>
                    <a:pt x="0" y="2813304"/>
                  </a:lnTo>
                  <a:lnTo>
                    <a:pt x="0" y="3029712"/>
                  </a:lnTo>
                  <a:close/>
                </a:path>
                <a:path w="1511935" h="3749040">
                  <a:moveTo>
                    <a:pt x="0" y="3749040"/>
                  </a:moveTo>
                  <a:lnTo>
                    <a:pt x="288036" y="3749040"/>
                  </a:lnTo>
                  <a:lnTo>
                    <a:pt x="288036" y="3605784"/>
                  </a:lnTo>
                  <a:lnTo>
                    <a:pt x="0" y="3605784"/>
                  </a:lnTo>
                  <a:lnTo>
                    <a:pt x="0" y="374904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58000" y="990600"/>
            <a:ext cx="9474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3333CC"/>
                </a:solidFill>
                <a:latin typeface="Arial"/>
                <a:cs typeface="Arial"/>
              </a:rPr>
              <a:t>(page </a:t>
            </a:r>
            <a:r>
              <a:rPr sz="1200" b="1" spc="45" dirty="0">
                <a:solidFill>
                  <a:srgbClr val="3333CC"/>
                </a:solidFill>
                <a:latin typeface="Arial"/>
                <a:cs typeface="Arial"/>
              </a:rPr>
              <a:t>2 </a:t>
            </a:r>
            <a:r>
              <a:rPr sz="1200" b="1" spc="2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1200" b="1" spc="-2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3333CC"/>
                </a:solidFill>
                <a:latin typeface="Arial"/>
                <a:cs typeface="Arial"/>
              </a:rPr>
              <a:t>2)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图文框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bg object 16"/>
          <p:cNvSpPr/>
          <p:nvPr/>
        </p:nvSpPr>
        <p:spPr>
          <a:xfrm>
            <a:off x="251768" y="6356223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7405"/>
            <a:ext cx="683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b="1" spc="10" dirty="0">
                <a:solidFill>
                  <a:srgbClr val="FF0000"/>
                </a:solidFill>
                <a:latin typeface="Arial"/>
                <a:cs typeface="Arial"/>
              </a:rPr>
              <a:t>Article </a:t>
            </a: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Recommendations </a:t>
            </a:r>
            <a:r>
              <a:rPr sz="2400" b="1" spc="24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search 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…(5)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" y="1132658"/>
            <a:ext cx="7543337" cy="4952500"/>
            <a:chOff x="1458467" y="1160589"/>
            <a:chExt cx="6227063" cy="5041391"/>
          </a:xfrm>
        </p:grpSpPr>
        <p:sp>
          <p:nvSpPr>
            <p:cNvPr id="4" name="object 4"/>
            <p:cNvSpPr/>
            <p:nvPr/>
          </p:nvSpPr>
          <p:spPr>
            <a:xfrm>
              <a:off x="1458467" y="1160589"/>
              <a:ext cx="6227063" cy="5041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5085" y="3573017"/>
              <a:ext cx="504825" cy="216535"/>
            </a:xfrm>
            <a:custGeom>
              <a:avLst/>
              <a:gdLst/>
              <a:ahLst/>
              <a:cxnLst/>
              <a:rect l="l" t="t" r="r" b="b"/>
              <a:pathLst>
                <a:path w="504825" h="216535">
                  <a:moveTo>
                    <a:pt x="0" y="216408"/>
                  </a:moveTo>
                  <a:lnTo>
                    <a:pt x="504444" y="216408"/>
                  </a:lnTo>
                  <a:lnTo>
                    <a:pt x="504444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5993" y="1413509"/>
              <a:ext cx="4249420" cy="647700"/>
            </a:xfrm>
            <a:custGeom>
              <a:avLst/>
              <a:gdLst/>
              <a:ahLst/>
              <a:cxnLst/>
              <a:rect l="l" t="t" r="r" b="b"/>
              <a:pathLst>
                <a:path w="4249420" h="647700">
                  <a:moveTo>
                    <a:pt x="2449068" y="216408"/>
                  </a:moveTo>
                  <a:lnTo>
                    <a:pt x="4248911" y="216408"/>
                  </a:lnTo>
                  <a:lnTo>
                    <a:pt x="4248911" y="0"/>
                  </a:lnTo>
                  <a:lnTo>
                    <a:pt x="2449068" y="0"/>
                  </a:lnTo>
                  <a:lnTo>
                    <a:pt x="2449068" y="216408"/>
                  </a:lnTo>
                  <a:close/>
                </a:path>
                <a:path w="4249420" h="647700">
                  <a:moveTo>
                    <a:pt x="0" y="647700"/>
                  </a:moveTo>
                  <a:lnTo>
                    <a:pt x="1296924" y="647700"/>
                  </a:lnTo>
                  <a:lnTo>
                    <a:pt x="1296924" y="432816"/>
                  </a:lnTo>
                  <a:lnTo>
                    <a:pt x="0" y="432816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5398" y="1408938"/>
              <a:ext cx="283402" cy="282076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35457" y="0"/>
                  </a:moveTo>
                  <a:lnTo>
                    <a:pt x="124205" y="0"/>
                  </a:lnTo>
                  <a:lnTo>
                    <a:pt x="34289" y="54990"/>
                  </a:lnTo>
                  <a:lnTo>
                    <a:pt x="0" y="144017"/>
                  </a:lnTo>
                  <a:lnTo>
                    <a:pt x="34289" y="233045"/>
                  </a:lnTo>
                  <a:lnTo>
                    <a:pt x="124205" y="288036"/>
                  </a:lnTo>
                  <a:lnTo>
                    <a:pt x="235457" y="288036"/>
                  </a:lnTo>
                  <a:lnTo>
                    <a:pt x="325374" y="233045"/>
                  </a:lnTo>
                  <a:lnTo>
                    <a:pt x="359663" y="144017"/>
                  </a:lnTo>
                  <a:lnTo>
                    <a:pt x="325374" y="54990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5398" y="1408938"/>
              <a:ext cx="283402" cy="282076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144017"/>
                  </a:moveTo>
                  <a:lnTo>
                    <a:pt x="34289" y="54990"/>
                  </a:lnTo>
                  <a:lnTo>
                    <a:pt x="124205" y="0"/>
                  </a:lnTo>
                  <a:lnTo>
                    <a:pt x="235457" y="0"/>
                  </a:lnTo>
                  <a:lnTo>
                    <a:pt x="325374" y="54990"/>
                  </a:lnTo>
                  <a:lnTo>
                    <a:pt x="359663" y="144017"/>
                  </a:lnTo>
                  <a:lnTo>
                    <a:pt x="325374" y="233045"/>
                  </a:lnTo>
                  <a:lnTo>
                    <a:pt x="235457" y="288036"/>
                  </a:lnTo>
                  <a:lnTo>
                    <a:pt x="124205" y="288036"/>
                  </a:lnTo>
                  <a:lnTo>
                    <a:pt x="34289" y="233045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16238" y="1338384"/>
            <a:ext cx="2990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4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7562" y="3481085"/>
            <a:ext cx="2804598" cy="309059"/>
          </a:xfrm>
          <a:prstGeom prst="rect">
            <a:avLst/>
          </a:prstGeom>
          <a:solidFill>
            <a:srgbClr val="FFFF00"/>
          </a:solidFill>
          <a:ln w="9144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solidFill>
                  <a:srgbClr val="FF0000"/>
                </a:solidFill>
                <a:latin typeface="+mn-ea"/>
                <a:cs typeface="Carlito"/>
              </a:rPr>
              <a:t>Filtered search</a:t>
            </a:r>
            <a:r>
              <a:rPr sz="1800" spc="10" dirty="0">
                <a:solidFill>
                  <a:srgbClr val="FF0000"/>
                </a:solidFill>
                <a:latin typeface="+mn-ea"/>
                <a:cs typeface="Carlito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+mn-ea"/>
                <a:cs typeface="Carlito"/>
              </a:rPr>
              <a:t>results</a:t>
            </a:r>
            <a:endParaRPr sz="1800" dirty="0">
              <a:latin typeface="+mn-ea"/>
              <a:cs typeface="Carlito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781623" y="1132657"/>
            <a:ext cx="398049" cy="8322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bg object 16"/>
          <p:cNvSpPr/>
          <p:nvPr/>
        </p:nvSpPr>
        <p:spPr>
          <a:xfrm>
            <a:off x="304800" y="6333618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2560" y="1196340"/>
            <a:ext cx="6278880" cy="5041900"/>
            <a:chOff x="1432560" y="1196340"/>
            <a:chExt cx="6278880" cy="5041900"/>
          </a:xfrm>
        </p:grpSpPr>
        <p:sp>
          <p:nvSpPr>
            <p:cNvPr id="3" name="object 3"/>
            <p:cNvSpPr/>
            <p:nvPr/>
          </p:nvSpPr>
          <p:spPr>
            <a:xfrm>
              <a:off x="1432560" y="1196340"/>
              <a:ext cx="6278879" cy="5041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65086" y="1413510"/>
              <a:ext cx="504825" cy="216535"/>
            </a:xfrm>
            <a:custGeom>
              <a:avLst/>
              <a:gdLst/>
              <a:ahLst/>
              <a:cxnLst/>
              <a:rect l="l" t="t" r="r" b="b"/>
              <a:pathLst>
                <a:path w="504825" h="216535">
                  <a:moveTo>
                    <a:pt x="0" y="216408"/>
                  </a:moveTo>
                  <a:lnTo>
                    <a:pt x="504444" y="216408"/>
                  </a:lnTo>
                  <a:lnTo>
                    <a:pt x="504444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326379" y="458723"/>
            <a:ext cx="2449829" cy="573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34721"/>
            <a:ext cx="70688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20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sz="2700" b="1" spc="15" dirty="0">
                <a:solidFill>
                  <a:srgbClr val="FF0000"/>
                </a:solidFill>
                <a:latin typeface="Arial"/>
                <a:cs typeface="Arial"/>
              </a:rPr>
              <a:t>Article </a:t>
            </a:r>
            <a:r>
              <a:rPr sz="2700" b="1" spc="20" dirty="0">
                <a:solidFill>
                  <a:srgbClr val="FF0000"/>
                </a:solidFill>
                <a:latin typeface="Arial"/>
                <a:cs typeface="Arial"/>
              </a:rPr>
              <a:t>Recommendations</a:t>
            </a:r>
            <a:r>
              <a:rPr sz="2700" b="1" spc="-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Advanced </a:t>
            </a:r>
            <a:r>
              <a:rPr sz="20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Search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78779" y="824425"/>
            <a:ext cx="2145029" cy="55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79364" y="2564892"/>
            <a:ext cx="2161540" cy="411651"/>
          </a:xfrm>
          <a:prstGeom prst="rect">
            <a:avLst/>
          </a:prstGeom>
          <a:solidFill>
            <a:srgbClr val="FFFF00"/>
          </a:solidFill>
          <a:ln w="914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200" spc="35" dirty="0">
                <a:solidFill>
                  <a:srgbClr val="FF0000"/>
                </a:solidFill>
                <a:latin typeface="+mn-ea"/>
                <a:cs typeface="UKIJ CJK"/>
              </a:rPr>
              <a:t>Same </a:t>
            </a:r>
            <a:r>
              <a:rPr sz="1200" spc="10" dirty="0">
                <a:solidFill>
                  <a:srgbClr val="FF0000"/>
                </a:solidFill>
                <a:latin typeface="+mn-ea"/>
                <a:cs typeface="UKIJ CJK"/>
              </a:rPr>
              <a:t>as </a:t>
            </a:r>
            <a:r>
              <a:rPr sz="1200" spc="20" dirty="0">
                <a:solidFill>
                  <a:srgbClr val="FF0000"/>
                </a:solidFill>
                <a:latin typeface="+mn-ea"/>
                <a:cs typeface="UKIJ CJK"/>
              </a:rPr>
              <a:t>searching </a:t>
            </a:r>
            <a:r>
              <a:rPr sz="1200" spc="15" dirty="0">
                <a:solidFill>
                  <a:srgbClr val="FF0000"/>
                </a:solidFill>
                <a:latin typeface="+mn-ea"/>
                <a:cs typeface="UKIJ CJK"/>
              </a:rPr>
              <a:t>steps</a:t>
            </a:r>
            <a:r>
              <a:rPr sz="1200" spc="-13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20" dirty="0">
                <a:solidFill>
                  <a:srgbClr val="FF0000"/>
                </a:solidFill>
                <a:latin typeface="+mn-ea"/>
                <a:cs typeface="UKIJ CJK"/>
              </a:rPr>
              <a:t>of</a:t>
            </a:r>
            <a:endParaRPr sz="1200" dirty="0">
              <a:latin typeface="+mn-ea"/>
              <a:cs typeface="UKIJ CJK"/>
            </a:endParaRPr>
          </a:p>
          <a:p>
            <a:pPr marL="92710">
              <a:lnSpc>
                <a:spcPct val="100000"/>
              </a:lnSpc>
            </a:pPr>
            <a:r>
              <a:rPr sz="1200" spc="60" dirty="0">
                <a:solidFill>
                  <a:srgbClr val="FF0000"/>
                </a:solidFill>
                <a:latin typeface="+mn-ea"/>
                <a:cs typeface="UKIJ CJK"/>
              </a:rPr>
              <a:t>(4-1)~(4-2)</a:t>
            </a:r>
            <a:endParaRPr sz="1200" dirty="0">
              <a:latin typeface="+mn-ea"/>
              <a:cs typeface="UKIJ CJ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63039" y="1395983"/>
            <a:ext cx="4130040" cy="678180"/>
            <a:chOff x="1463039" y="1395983"/>
            <a:chExt cx="4130040" cy="678180"/>
          </a:xfrm>
        </p:grpSpPr>
        <p:sp>
          <p:nvSpPr>
            <p:cNvPr id="10" name="object 10"/>
            <p:cNvSpPr/>
            <p:nvPr/>
          </p:nvSpPr>
          <p:spPr>
            <a:xfrm>
              <a:off x="1475993" y="1413509"/>
              <a:ext cx="4104640" cy="647700"/>
            </a:xfrm>
            <a:custGeom>
              <a:avLst/>
              <a:gdLst/>
              <a:ahLst/>
              <a:cxnLst/>
              <a:rect l="l" t="t" r="r" b="b"/>
              <a:pathLst>
                <a:path w="4104640" h="647700">
                  <a:moveTo>
                    <a:pt x="2520696" y="216408"/>
                  </a:moveTo>
                  <a:lnTo>
                    <a:pt x="4104131" y="216408"/>
                  </a:lnTo>
                  <a:lnTo>
                    <a:pt x="4104131" y="0"/>
                  </a:lnTo>
                  <a:lnTo>
                    <a:pt x="2520696" y="0"/>
                  </a:lnTo>
                  <a:lnTo>
                    <a:pt x="2520696" y="216408"/>
                  </a:lnTo>
                  <a:close/>
                </a:path>
                <a:path w="4104640" h="647700">
                  <a:moveTo>
                    <a:pt x="0" y="647700"/>
                  </a:moveTo>
                  <a:lnTo>
                    <a:pt x="1296924" y="647700"/>
                  </a:lnTo>
                  <a:lnTo>
                    <a:pt x="1296924" y="432816"/>
                  </a:lnTo>
                  <a:lnTo>
                    <a:pt x="0" y="432816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37025" y="1408937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35458" y="0"/>
                  </a:moveTo>
                  <a:lnTo>
                    <a:pt x="124206" y="0"/>
                  </a:lnTo>
                  <a:lnTo>
                    <a:pt x="34289" y="54990"/>
                  </a:lnTo>
                  <a:lnTo>
                    <a:pt x="0" y="144017"/>
                  </a:lnTo>
                  <a:lnTo>
                    <a:pt x="34289" y="233045"/>
                  </a:lnTo>
                  <a:lnTo>
                    <a:pt x="124206" y="288036"/>
                  </a:lnTo>
                  <a:lnTo>
                    <a:pt x="235458" y="288036"/>
                  </a:lnTo>
                  <a:lnTo>
                    <a:pt x="325374" y="233045"/>
                  </a:lnTo>
                  <a:lnTo>
                    <a:pt x="359663" y="144017"/>
                  </a:lnTo>
                  <a:lnTo>
                    <a:pt x="325374" y="54990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7025" y="1408937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144017"/>
                  </a:moveTo>
                  <a:lnTo>
                    <a:pt x="34289" y="54990"/>
                  </a:lnTo>
                  <a:lnTo>
                    <a:pt x="124206" y="0"/>
                  </a:lnTo>
                  <a:lnTo>
                    <a:pt x="235458" y="0"/>
                  </a:lnTo>
                  <a:lnTo>
                    <a:pt x="325374" y="54990"/>
                  </a:lnTo>
                  <a:lnTo>
                    <a:pt x="359663" y="144017"/>
                  </a:lnTo>
                  <a:lnTo>
                    <a:pt x="325374" y="233045"/>
                  </a:lnTo>
                  <a:lnTo>
                    <a:pt x="235458" y="288036"/>
                  </a:lnTo>
                  <a:lnTo>
                    <a:pt x="124206" y="288036"/>
                  </a:lnTo>
                  <a:lnTo>
                    <a:pt x="34289" y="233045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45738" y="138785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4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291635" y="1207876"/>
            <a:ext cx="251725" cy="758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bg object 16"/>
          <p:cNvSpPr/>
          <p:nvPr/>
        </p:nvSpPr>
        <p:spPr>
          <a:xfrm>
            <a:off x="304800" y="6317741"/>
            <a:ext cx="1837944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362" y="276504"/>
            <a:ext cx="740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b="1" spc="10" dirty="0">
                <a:solidFill>
                  <a:srgbClr val="FF0000"/>
                </a:solidFill>
                <a:latin typeface="Arial"/>
                <a:cs typeface="Arial"/>
              </a:rPr>
              <a:t>Article </a:t>
            </a: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Recommendations</a:t>
            </a:r>
            <a:r>
              <a:rPr b="1" spc="-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Recommendations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1196662"/>
            <a:ext cx="8660130" cy="5055235"/>
            <a:chOff x="458533" y="1196340"/>
            <a:chExt cx="8660130" cy="5055235"/>
          </a:xfrm>
        </p:grpSpPr>
        <p:sp>
          <p:nvSpPr>
            <p:cNvPr id="6" name="object 6"/>
            <p:cNvSpPr/>
            <p:nvPr/>
          </p:nvSpPr>
          <p:spPr>
            <a:xfrm>
              <a:off x="1796795" y="1196340"/>
              <a:ext cx="5550408" cy="5041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8809" y="5950458"/>
              <a:ext cx="3383279" cy="288290"/>
            </a:xfrm>
            <a:custGeom>
              <a:avLst/>
              <a:gdLst/>
              <a:ahLst/>
              <a:cxnLst/>
              <a:rect l="l" t="t" r="r" b="b"/>
              <a:pathLst>
                <a:path w="3383279" h="288289">
                  <a:moveTo>
                    <a:pt x="0" y="288036"/>
                  </a:moveTo>
                  <a:lnTo>
                    <a:pt x="3383279" y="288036"/>
                  </a:lnTo>
                  <a:lnTo>
                    <a:pt x="3383279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867" y="2097024"/>
              <a:ext cx="1176528" cy="10805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295" y="2092452"/>
              <a:ext cx="1186180" cy="1089660"/>
            </a:xfrm>
            <a:custGeom>
              <a:avLst/>
              <a:gdLst/>
              <a:ahLst/>
              <a:cxnLst/>
              <a:rect l="l" t="t" r="r" b="b"/>
              <a:pathLst>
                <a:path w="1186180" h="1089660">
                  <a:moveTo>
                    <a:pt x="0" y="1089660"/>
                  </a:moveTo>
                  <a:lnTo>
                    <a:pt x="1185672" y="1089660"/>
                  </a:lnTo>
                  <a:lnTo>
                    <a:pt x="1185672" y="0"/>
                  </a:lnTo>
                  <a:lnTo>
                    <a:pt x="0" y="0"/>
                  </a:lnTo>
                  <a:lnTo>
                    <a:pt x="0" y="108966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8300" y="2225166"/>
              <a:ext cx="434975" cy="2212975"/>
            </a:xfrm>
            <a:custGeom>
              <a:avLst/>
              <a:gdLst/>
              <a:ahLst/>
              <a:cxnLst/>
              <a:rect l="l" t="t" r="r" b="b"/>
              <a:pathLst>
                <a:path w="434975" h="2212975">
                  <a:moveTo>
                    <a:pt x="268986" y="45339"/>
                  </a:moveTo>
                  <a:lnTo>
                    <a:pt x="42087" y="45339"/>
                  </a:lnTo>
                  <a:lnTo>
                    <a:pt x="101092" y="10922"/>
                  </a:lnTo>
                  <a:lnTo>
                    <a:pt x="102108" y="7112"/>
                  </a:lnTo>
                  <a:lnTo>
                    <a:pt x="98552" y="1016"/>
                  </a:lnTo>
                  <a:lnTo>
                    <a:pt x="94742" y="0"/>
                  </a:lnTo>
                  <a:lnTo>
                    <a:pt x="6083" y="51689"/>
                  </a:lnTo>
                  <a:lnTo>
                    <a:pt x="94742" y="103378"/>
                  </a:lnTo>
                  <a:lnTo>
                    <a:pt x="98552" y="102362"/>
                  </a:lnTo>
                  <a:lnTo>
                    <a:pt x="102108" y="96266"/>
                  </a:lnTo>
                  <a:lnTo>
                    <a:pt x="101092" y="92456"/>
                  </a:lnTo>
                  <a:lnTo>
                    <a:pt x="42087" y="58039"/>
                  </a:lnTo>
                  <a:lnTo>
                    <a:pt x="268986" y="58039"/>
                  </a:lnTo>
                  <a:lnTo>
                    <a:pt x="268986" y="45339"/>
                  </a:lnTo>
                  <a:close/>
                </a:path>
                <a:path w="434975" h="2212975">
                  <a:moveTo>
                    <a:pt x="434975" y="2112264"/>
                  </a:moveTo>
                  <a:lnTo>
                    <a:pt x="432816" y="2108962"/>
                  </a:lnTo>
                  <a:lnTo>
                    <a:pt x="425958" y="2107438"/>
                  </a:lnTo>
                  <a:lnTo>
                    <a:pt x="422529" y="2109597"/>
                  </a:lnTo>
                  <a:lnTo>
                    <a:pt x="407898" y="2176132"/>
                  </a:lnTo>
                  <a:lnTo>
                    <a:pt x="12192" y="950468"/>
                  </a:lnTo>
                  <a:lnTo>
                    <a:pt x="0" y="954278"/>
                  </a:lnTo>
                  <a:lnTo>
                    <a:pt x="395846" y="2180132"/>
                  </a:lnTo>
                  <a:lnTo>
                    <a:pt x="345059" y="2134616"/>
                  </a:lnTo>
                  <a:lnTo>
                    <a:pt x="340995" y="2134870"/>
                  </a:lnTo>
                  <a:lnTo>
                    <a:pt x="336296" y="2140077"/>
                  </a:lnTo>
                  <a:lnTo>
                    <a:pt x="336550" y="2144014"/>
                  </a:lnTo>
                  <a:lnTo>
                    <a:pt x="413004" y="2212467"/>
                  </a:lnTo>
                  <a:lnTo>
                    <a:pt x="415163" y="2202561"/>
                  </a:lnTo>
                  <a:lnTo>
                    <a:pt x="434975" y="21122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02707" y="1700784"/>
              <a:ext cx="964691" cy="864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98136" y="1696212"/>
              <a:ext cx="974090" cy="873760"/>
            </a:xfrm>
            <a:custGeom>
              <a:avLst/>
              <a:gdLst/>
              <a:ahLst/>
              <a:cxnLst/>
              <a:rect l="l" t="t" r="r" b="b"/>
              <a:pathLst>
                <a:path w="974089" h="873760">
                  <a:moveTo>
                    <a:pt x="0" y="873251"/>
                  </a:moveTo>
                  <a:lnTo>
                    <a:pt x="973836" y="873251"/>
                  </a:lnTo>
                  <a:lnTo>
                    <a:pt x="973836" y="0"/>
                  </a:lnTo>
                  <a:lnTo>
                    <a:pt x="0" y="0"/>
                  </a:lnTo>
                  <a:lnTo>
                    <a:pt x="0" y="87325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3628" y="2225167"/>
              <a:ext cx="231139" cy="1033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56931" y="1243584"/>
              <a:ext cx="1652016" cy="26426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52360" y="1239012"/>
              <a:ext cx="1661160" cy="2651760"/>
            </a:xfrm>
            <a:custGeom>
              <a:avLst/>
              <a:gdLst/>
              <a:ahLst/>
              <a:cxnLst/>
              <a:rect l="l" t="t" r="r" b="b"/>
              <a:pathLst>
                <a:path w="1661159" h="2651760">
                  <a:moveTo>
                    <a:pt x="0" y="2651760"/>
                  </a:moveTo>
                  <a:lnTo>
                    <a:pt x="1661159" y="2651760"/>
                  </a:lnTo>
                  <a:lnTo>
                    <a:pt x="1661159" y="0"/>
                  </a:lnTo>
                  <a:lnTo>
                    <a:pt x="0" y="0"/>
                  </a:lnTo>
                  <a:lnTo>
                    <a:pt x="0" y="265176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93864" y="2225167"/>
              <a:ext cx="231139" cy="1033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7181" y="1413510"/>
              <a:ext cx="3599815" cy="576580"/>
            </a:xfrm>
            <a:custGeom>
              <a:avLst/>
              <a:gdLst/>
              <a:ahLst/>
              <a:cxnLst/>
              <a:rect l="l" t="t" r="r" b="b"/>
              <a:pathLst>
                <a:path w="3599815" h="576580">
                  <a:moveTo>
                    <a:pt x="2231135" y="216408"/>
                  </a:moveTo>
                  <a:lnTo>
                    <a:pt x="3599687" y="216408"/>
                  </a:lnTo>
                  <a:lnTo>
                    <a:pt x="3599687" y="0"/>
                  </a:lnTo>
                  <a:lnTo>
                    <a:pt x="2231135" y="0"/>
                  </a:lnTo>
                  <a:lnTo>
                    <a:pt x="2231135" y="216408"/>
                  </a:lnTo>
                  <a:close/>
                </a:path>
                <a:path w="3599815" h="576580">
                  <a:moveTo>
                    <a:pt x="0" y="576072"/>
                  </a:moveTo>
                  <a:lnTo>
                    <a:pt x="1152144" y="576072"/>
                  </a:lnTo>
                  <a:lnTo>
                    <a:pt x="1152144" y="359664"/>
                  </a:lnTo>
                  <a:lnTo>
                    <a:pt x="0" y="359664"/>
                  </a:lnTo>
                  <a:lnTo>
                    <a:pt x="0" y="57607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8653" y="141351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35458" y="0"/>
                  </a:moveTo>
                  <a:lnTo>
                    <a:pt x="124206" y="0"/>
                  </a:lnTo>
                  <a:lnTo>
                    <a:pt x="34290" y="54990"/>
                  </a:lnTo>
                  <a:lnTo>
                    <a:pt x="0" y="144017"/>
                  </a:lnTo>
                  <a:lnTo>
                    <a:pt x="34290" y="233044"/>
                  </a:lnTo>
                  <a:lnTo>
                    <a:pt x="124206" y="288036"/>
                  </a:lnTo>
                  <a:lnTo>
                    <a:pt x="235458" y="288036"/>
                  </a:lnTo>
                  <a:lnTo>
                    <a:pt x="325374" y="233044"/>
                  </a:lnTo>
                  <a:lnTo>
                    <a:pt x="359663" y="144017"/>
                  </a:lnTo>
                  <a:lnTo>
                    <a:pt x="325374" y="54990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8653" y="141351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144017"/>
                  </a:moveTo>
                  <a:lnTo>
                    <a:pt x="34290" y="54990"/>
                  </a:lnTo>
                  <a:lnTo>
                    <a:pt x="124206" y="0"/>
                  </a:lnTo>
                  <a:lnTo>
                    <a:pt x="235458" y="0"/>
                  </a:lnTo>
                  <a:lnTo>
                    <a:pt x="325374" y="54990"/>
                  </a:lnTo>
                  <a:lnTo>
                    <a:pt x="359663" y="144017"/>
                  </a:lnTo>
                  <a:lnTo>
                    <a:pt x="325374" y="233044"/>
                  </a:lnTo>
                  <a:lnTo>
                    <a:pt x="235458" y="288036"/>
                  </a:lnTo>
                  <a:lnTo>
                    <a:pt x="124206" y="288036"/>
                  </a:lnTo>
                  <a:lnTo>
                    <a:pt x="34290" y="233044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88068" y="139249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4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3442" y="4064830"/>
            <a:ext cx="707390" cy="2157095"/>
            <a:chOff x="1103375" y="4064508"/>
            <a:chExt cx="707390" cy="2157095"/>
          </a:xfrm>
        </p:grpSpPr>
        <p:sp>
          <p:nvSpPr>
            <p:cNvPr id="22" name="object 22"/>
            <p:cNvSpPr/>
            <p:nvPr/>
          </p:nvSpPr>
          <p:spPr>
            <a:xfrm>
              <a:off x="1116329" y="5030216"/>
              <a:ext cx="681355" cy="1178560"/>
            </a:xfrm>
            <a:custGeom>
              <a:avLst/>
              <a:gdLst/>
              <a:ahLst/>
              <a:cxnLst/>
              <a:rect l="l" t="t" r="r" b="b"/>
              <a:pathLst>
                <a:path w="681355" h="1178560">
                  <a:moveTo>
                    <a:pt x="0" y="0"/>
                  </a:moveTo>
                  <a:lnTo>
                    <a:pt x="0" y="170306"/>
                  </a:lnTo>
                  <a:lnTo>
                    <a:pt x="1182" y="226651"/>
                  </a:lnTo>
                  <a:lnTo>
                    <a:pt x="4689" y="282265"/>
                  </a:lnTo>
                  <a:lnTo>
                    <a:pt x="10462" y="337041"/>
                  </a:lnTo>
                  <a:lnTo>
                    <a:pt x="18442" y="390873"/>
                  </a:lnTo>
                  <a:lnTo>
                    <a:pt x="28570" y="443656"/>
                  </a:lnTo>
                  <a:lnTo>
                    <a:pt x="40787" y="495281"/>
                  </a:lnTo>
                  <a:lnTo>
                    <a:pt x="55034" y="545644"/>
                  </a:lnTo>
                  <a:lnTo>
                    <a:pt x="71252" y="594638"/>
                  </a:lnTo>
                  <a:lnTo>
                    <a:pt x="89381" y="642155"/>
                  </a:lnTo>
                  <a:lnTo>
                    <a:pt x="109364" y="688091"/>
                  </a:lnTo>
                  <a:lnTo>
                    <a:pt x="131141" y="732338"/>
                  </a:lnTo>
                  <a:lnTo>
                    <a:pt x="154653" y="774790"/>
                  </a:lnTo>
                  <a:lnTo>
                    <a:pt x="179841" y="815341"/>
                  </a:lnTo>
                  <a:lnTo>
                    <a:pt x="206646" y="853885"/>
                  </a:lnTo>
                  <a:lnTo>
                    <a:pt x="235009" y="890314"/>
                  </a:lnTo>
                  <a:lnTo>
                    <a:pt x="264871" y="924522"/>
                  </a:lnTo>
                  <a:lnTo>
                    <a:pt x="296173" y="956404"/>
                  </a:lnTo>
                  <a:lnTo>
                    <a:pt x="328855" y="985853"/>
                  </a:lnTo>
                  <a:lnTo>
                    <a:pt x="362860" y="1012762"/>
                  </a:lnTo>
                  <a:lnTo>
                    <a:pt x="398128" y="1037024"/>
                  </a:lnTo>
                  <a:lnTo>
                    <a:pt x="434600" y="1058535"/>
                  </a:lnTo>
                  <a:lnTo>
                    <a:pt x="472217" y="1077186"/>
                  </a:lnTo>
                  <a:lnTo>
                    <a:pt x="510920" y="1092873"/>
                  </a:lnTo>
                  <a:lnTo>
                    <a:pt x="510920" y="1178026"/>
                  </a:lnTo>
                  <a:lnTo>
                    <a:pt x="681227" y="1037970"/>
                  </a:lnTo>
                  <a:lnTo>
                    <a:pt x="510920" y="837412"/>
                  </a:lnTo>
                  <a:lnTo>
                    <a:pt x="510920" y="922566"/>
                  </a:lnTo>
                  <a:lnTo>
                    <a:pt x="472217" y="906879"/>
                  </a:lnTo>
                  <a:lnTo>
                    <a:pt x="434600" y="888227"/>
                  </a:lnTo>
                  <a:lnTo>
                    <a:pt x="398128" y="866716"/>
                  </a:lnTo>
                  <a:lnTo>
                    <a:pt x="362860" y="842452"/>
                  </a:lnTo>
                  <a:lnTo>
                    <a:pt x="328855" y="815541"/>
                  </a:lnTo>
                  <a:lnTo>
                    <a:pt x="296173" y="786091"/>
                  </a:lnTo>
                  <a:lnTo>
                    <a:pt x="264871" y="754208"/>
                  </a:lnTo>
                  <a:lnTo>
                    <a:pt x="235009" y="719998"/>
                  </a:lnTo>
                  <a:lnTo>
                    <a:pt x="206646" y="683567"/>
                  </a:lnTo>
                  <a:lnTo>
                    <a:pt x="179841" y="645022"/>
                  </a:lnTo>
                  <a:lnTo>
                    <a:pt x="154653" y="604470"/>
                  </a:lnTo>
                  <a:lnTo>
                    <a:pt x="131141" y="562016"/>
                  </a:lnTo>
                  <a:lnTo>
                    <a:pt x="109364" y="517768"/>
                  </a:lnTo>
                  <a:lnTo>
                    <a:pt x="89381" y="471832"/>
                  </a:lnTo>
                  <a:lnTo>
                    <a:pt x="71252" y="424314"/>
                  </a:lnTo>
                  <a:lnTo>
                    <a:pt x="55034" y="375320"/>
                  </a:lnTo>
                  <a:lnTo>
                    <a:pt x="40787" y="324958"/>
                  </a:lnTo>
                  <a:lnTo>
                    <a:pt x="28570" y="273333"/>
                  </a:lnTo>
                  <a:lnTo>
                    <a:pt x="18442" y="220553"/>
                  </a:lnTo>
                  <a:lnTo>
                    <a:pt x="10462" y="166723"/>
                  </a:lnTo>
                  <a:lnTo>
                    <a:pt x="4689" y="111949"/>
                  </a:lnTo>
                  <a:lnTo>
                    <a:pt x="1182" y="56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6524" y="4077462"/>
              <a:ext cx="681355" cy="1038225"/>
            </a:xfrm>
            <a:custGeom>
              <a:avLst/>
              <a:gdLst/>
              <a:ahLst/>
              <a:cxnLst/>
              <a:rect l="l" t="t" r="r" b="b"/>
              <a:pathLst>
                <a:path w="681355" h="1038225">
                  <a:moveTo>
                    <a:pt x="681033" y="0"/>
                  </a:moveTo>
                  <a:lnTo>
                    <a:pt x="635367" y="2143"/>
                  </a:lnTo>
                  <a:lnTo>
                    <a:pt x="580431" y="10420"/>
                  </a:lnTo>
                  <a:lnTo>
                    <a:pt x="541472" y="20118"/>
                  </a:lnTo>
                  <a:lnTo>
                    <a:pt x="503381" y="32805"/>
                  </a:lnTo>
                  <a:lnTo>
                    <a:pt x="466215" y="48386"/>
                  </a:lnTo>
                  <a:lnTo>
                    <a:pt x="430033" y="66762"/>
                  </a:lnTo>
                  <a:lnTo>
                    <a:pt x="394893" y="87838"/>
                  </a:lnTo>
                  <a:lnTo>
                    <a:pt x="360852" y="111515"/>
                  </a:lnTo>
                  <a:lnTo>
                    <a:pt x="327969" y="137698"/>
                  </a:lnTo>
                  <a:lnTo>
                    <a:pt x="296300" y="166288"/>
                  </a:lnTo>
                  <a:lnTo>
                    <a:pt x="265905" y="197189"/>
                  </a:lnTo>
                  <a:lnTo>
                    <a:pt x="236841" y="230305"/>
                  </a:lnTo>
                  <a:lnTo>
                    <a:pt x="209167" y="265537"/>
                  </a:lnTo>
                  <a:lnTo>
                    <a:pt x="182939" y="302788"/>
                  </a:lnTo>
                  <a:lnTo>
                    <a:pt x="158216" y="341963"/>
                  </a:lnTo>
                  <a:lnTo>
                    <a:pt x="135055" y="382963"/>
                  </a:lnTo>
                  <a:lnTo>
                    <a:pt x="113516" y="425692"/>
                  </a:lnTo>
                  <a:lnTo>
                    <a:pt x="93655" y="470053"/>
                  </a:lnTo>
                  <a:lnTo>
                    <a:pt x="75531" y="515949"/>
                  </a:lnTo>
                  <a:lnTo>
                    <a:pt x="59201" y="563282"/>
                  </a:lnTo>
                  <a:lnTo>
                    <a:pt x="44723" y="611956"/>
                  </a:lnTo>
                  <a:lnTo>
                    <a:pt x="32155" y="661874"/>
                  </a:lnTo>
                  <a:lnTo>
                    <a:pt x="21556" y="712938"/>
                  </a:lnTo>
                  <a:lnTo>
                    <a:pt x="12983" y="765052"/>
                  </a:lnTo>
                  <a:lnTo>
                    <a:pt x="6494" y="818119"/>
                  </a:lnTo>
                  <a:lnTo>
                    <a:pt x="2147" y="872041"/>
                  </a:lnTo>
                  <a:lnTo>
                    <a:pt x="0" y="926722"/>
                  </a:lnTo>
                  <a:lnTo>
                    <a:pt x="110" y="982064"/>
                  </a:lnTo>
                  <a:lnTo>
                    <a:pt x="2536" y="1037970"/>
                  </a:lnTo>
                  <a:lnTo>
                    <a:pt x="7326" y="981814"/>
                  </a:lnTo>
                  <a:lnTo>
                    <a:pt x="14379" y="926765"/>
                  </a:lnTo>
                  <a:lnTo>
                    <a:pt x="23625" y="872915"/>
                  </a:lnTo>
                  <a:lnTo>
                    <a:pt x="34994" y="820351"/>
                  </a:lnTo>
                  <a:lnTo>
                    <a:pt x="48417" y="769163"/>
                  </a:lnTo>
                  <a:lnTo>
                    <a:pt x="63823" y="719441"/>
                  </a:lnTo>
                  <a:lnTo>
                    <a:pt x="81143" y="671274"/>
                  </a:lnTo>
                  <a:lnTo>
                    <a:pt x="100307" y="624751"/>
                  </a:lnTo>
                  <a:lnTo>
                    <a:pt x="121246" y="579962"/>
                  </a:lnTo>
                  <a:lnTo>
                    <a:pt x="143889" y="536995"/>
                  </a:lnTo>
                  <a:lnTo>
                    <a:pt x="168166" y="495941"/>
                  </a:lnTo>
                  <a:lnTo>
                    <a:pt x="194008" y="456887"/>
                  </a:lnTo>
                  <a:lnTo>
                    <a:pt x="221346" y="419925"/>
                  </a:lnTo>
                  <a:lnTo>
                    <a:pt x="250109" y="385143"/>
                  </a:lnTo>
                  <a:lnTo>
                    <a:pt x="280227" y="352630"/>
                  </a:lnTo>
                  <a:lnTo>
                    <a:pt x="311631" y="322475"/>
                  </a:lnTo>
                  <a:lnTo>
                    <a:pt x="344251" y="294769"/>
                  </a:lnTo>
                  <a:lnTo>
                    <a:pt x="378017" y="269600"/>
                  </a:lnTo>
                  <a:lnTo>
                    <a:pt x="412860" y="247057"/>
                  </a:lnTo>
                  <a:lnTo>
                    <a:pt x="448709" y="227231"/>
                  </a:lnTo>
                  <a:lnTo>
                    <a:pt x="485495" y="210209"/>
                  </a:lnTo>
                  <a:lnTo>
                    <a:pt x="523147" y="196082"/>
                  </a:lnTo>
                  <a:lnTo>
                    <a:pt x="561598" y="184939"/>
                  </a:lnTo>
                  <a:lnTo>
                    <a:pt x="600775" y="176870"/>
                  </a:lnTo>
                  <a:lnTo>
                    <a:pt x="640610" y="171962"/>
                  </a:lnTo>
                  <a:lnTo>
                    <a:pt x="681033" y="170306"/>
                  </a:lnTo>
                  <a:lnTo>
                    <a:pt x="681033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6329" y="4077462"/>
              <a:ext cx="681355" cy="2131060"/>
            </a:xfrm>
            <a:custGeom>
              <a:avLst/>
              <a:gdLst/>
              <a:ahLst/>
              <a:cxnLst/>
              <a:rect l="l" t="t" r="r" b="b"/>
              <a:pathLst>
                <a:path w="681355" h="2131060">
                  <a:moveTo>
                    <a:pt x="0" y="952754"/>
                  </a:moveTo>
                  <a:lnTo>
                    <a:pt x="1182" y="1009094"/>
                  </a:lnTo>
                  <a:lnTo>
                    <a:pt x="4689" y="1064703"/>
                  </a:lnTo>
                  <a:lnTo>
                    <a:pt x="10462" y="1119477"/>
                  </a:lnTo>
                  <a:lnTo>
                    <a:pt x="18442" y="1173307"/>
                  </a:lnTo>
                  <a:lnTo>
                    <a:pt x="28570" y="1226087"/>
                  </a:lnTo>
                  <a:lnTo>
                    <a:pt x="40787" y="1277712"/>
                  </a:lnTo>
                  <a:lnTo>
                    <a:pt x="55034" y="1328074"/>
                  </a:lnTo>
                  <a:lnTo>
                    <a:pt x="71252" y="1377068"/>
                  </a:lnTo>
                  <a:lnTo>
                    <a:pt x="89381" y="1424586"/>
                  </a:lnTo>
                  <a:lnTo>
                    <a:pt x="109364" y="1470522"/>
                  </a:lnTo>
                  <a:lnTo>
                    <a:pt x="131141" y="1514770"/>
                  </a:lnTo>
                  <a:lnTo>
                    <a:pt x="154653" y="1557224"/>
                  </a:lnTo>
                  <a:lnTo>
                    <a:pt x="179841" y="1597776"/>
                  </a:lnTo>
                  <a:lnTo>
                    <a:pt x="206646" y="1636321"/>
                  </a:lnTo>
                  <a:lnTo>
                    <a:pt x="235009" y="1672752"/>
                  </a:lnTo>
                  <a:lnTo>
                    <a:pt x="264871" y="1706962"/>
                  </a:lnTo>
                  <a:lnTo>
                    <a:pt x="296173" y="1738845"/>
                  </a:lnTo>
                  <a:lnTo>
                    <a:pt x="328855" y="1768295"/>
                  </a:lnTo>
                  <a:lnTo>
                    <a:pt x="362860" y="1795206"/>
                  </a:lnTo>
                  <a:lnTo>
                    <a:pt x="398128" y="1819470"/>
                  </a:lnTo>
                  <a:lnTo>
                    <a:pt x="434600" y="1840981"/>
                  </a:lnTo>
                  <a:lnTo>
                    <a:pt x="472217" y="1859633"/>
                  </a:lnTo>
                  <a:lnTo>
                    <a:pt x="510920" y="1875320"/>
                  </a:lnTo>
                  <a:lnTo>
                    <a:pt x="510920" y="1790166"/>
                  </a:lnTo>
                  <a:lnTo>
                    <a:pt x="681227" y="1990725"/>
                  </a:lnTo>
                  <a:lnTo>
                    <a:pt x="510920" y="2130780"/>
                  </a:lnTo>
                  <a:lnTo>
                    <a:pt x="510920" y="2045627"/>
                  </a:lnTo>
                  <a:lnTo>
                    <a:pt x="472217" y="2029940"/>
                  </a:lnTo>
                  <a:lnTo>
                    <a:pt x="434600" y="2011289"/>
                  </a:lnTo>
                  <a:lnTo>
                    <a:pt x="398128" y="1989778"/>
                  </a:lnTo>
                  <a:lnTo>
                    <a:pt x="362860" y="1965516"/>
                  </a:lnTo>
                  <a:lnTo>
                    <a:pt x="328855" y="1938607"/>
                  </a:lnTo>
                  <a:lnTo>
                    <a:pt x="296173" y="1909158"/>
                  </a:lnTo>
                  <a:lnTo>
                    <a:pt x="264871" y="1877276"/>
                  </a:lnTo>
                  <a:lnTo>
                    <a:pt x="235009" y="1843068"/>
                  </a:lnTo>
                  <a:lnTo>
                    <a:pt x="206646" y="1806639"/>
                  </a:lnTo>
                  <a:lnTo>
                    <a:pt x="179841" y="1768095"/>
                  </a:lnTo>
                  <a:lnTo>
                    <a:pt x="154653" y="1727544"/>
                  </a:lnTo>
                  <a:lnTo>
                    <a:pt x="131141" y="1685092"/>
                  </a:lnTo>
                  <a:lnTo>
                    <a:pt x="109364" y="1640845"/>
                  </a:lnTo>
                  <a:lnTo>
                    <a:pt x="89381" y="1594909"/>
                  </a:lnTo>
                  <a:lnTo>
                    <a:pt x="71252" y="1547392"/>
                  </a:lnTo>
                  <a:lnTo>
                    <a:pt x="55034" y="1498398"/>
                  </a:lnTo>
                  <a:lnTo>
                    <a:pt x="40787" y="1448035"/>
                  </a:lnTo>
                  <a:lnTo>
                    <a:pt x="28570" y="1396410"/>
                  </a:lnTo>
                  <a:lnTo>
                    <a:pt x="18442" y="1343627"/>
                  </a:lnTo>
                  <a:lnTo>
                    <a:pt x="10462" y="1289795"/>
                  </a:lnTo>
                  <a:lnTo>
                    <a:pt x="4689" y="1235019"/>
                  </a:lnTo>
                  <a:lnTo>
                    <a:pt x="1182" y="1179405"/>
                  </a:lnTo>
                  <a:lnTo>
                    <a:pt x="0" y="1123061"/>
                  </a:lnTo>
                  <a:lnTo>
                    <a:pt x="0" y="952754"/>
                  </a:lnTo>
                  <a:lnTo>
                    <a:pt x="1156" y="896775"/>
                  </a:lnTo>
                  <a:lnTo>
                    <a:pt x="4583" y="841648"/>
                  </a:lnTo>
                  <a:lnTo>
                    <a:pt x="10217" y="787462"/>
                  </a:lnTo>
                  <a:lnTo>
                    <a:pt x="17994" y="734305"/>
                  </a:lnTo>
                  <a:lnTo>
                    <a:pt x="27850" y="682269"/>
                  </a:lnTo>
                  <a:lnTo>
                    <a:pt x="39720" y="631441"/>
                  </a:lnTo>
                  <a:lnTo>
                    <a:pt x="53542" y="581912"/>
                  </a:lnTo>
                  <a:lnTo>
                    <a:pt x="69250" y="533770"/>
                  </a:lnTo>
                  <a:lnTo>
                    <a:pt x="86782" y="487105"/>
                  </a:lnTo>
                  <a:lnTo>
                    <a:pt x="106073" y="442007"/>
                  </a:lnTo>
                  <a:lnTo>
                    <a:pt x="127059" y="398564"/>
                  </a:lnTo>
                  <a:lnTo>
                    <a:pt x="149676" y="356867"/>
                  </a:lnTo>
                  <a:lnTo>
                    <a:pt x="173860" y="317005"/>
                  </a:lnTo>
                  <a:lnTo>
                    <a:pt x="199548" y="279066"/>
                  </a:lnTo>
                  <a:lnTo>
                    <a:pt x="226676" y="243141"/>
                  </a:lnTo>
                  <a:lnTo>
                    <a:pt x="255178" y="209318"/>
                  </a:lnTo>
                  <a:lnTo>
                    <a:pt x="284993" y="177688"/>
                  </a:lnTo>
                  <a:lnTo>
                    <a:pt x="316055" y="148339"/>
                  </a:lnTo>
                  <a:lnTo>
                    <a:pt x="348301" y="121361"/>
                  </a:lnTo>
                  <a:lnTo>
                    <a:pt x="381666" y="96844"/>
                  </a:lnTo>
                  <a:lnTo>
                    <a:pt x="416087" y="74876"/>
                  </a:lnTo>
                  <a:lnTo>
                    <a:pt x="451500" y="55547"/>
                  </a:lnTo>
                  <a:lnTo>
                    <a:pt x="487841" y="38947"/>
                  </a:lnTo>
                  <a:lnTo>
                    <a:pt x="525046" y="25164"/>
                  </a:lnTo>
                  <a:lnTo>
                    <a:pt x="563051" y="14289"/>
                  </a:lnTo>
                  <a:lnTo>
                    <a:pt x="601793" y="6410"/>
                  </a:lnTo>
                  <a:lnTo>
                    <a:pt x="641206" y="1617"/>
                  </a:lnTo>
                  <a:lnTo>
                    <a:pt x="681227" y="0"/>
                  </a:lnTo>
                  <a:lnTo>
                    <a:pt x="681227" y="170306"/>
                  </a:lnTo>
                  <a:lnTo>
                    <a:pt x="640804" y="171962"/>
                  </a:lnTo>
                  <a:lnTo>
                    <a:pt x="600969" y="176870"/>
                  </a:lnTo>
                  <a:lnTo>
                    <a:pt x="561792" y="184939"/>
                  </a:lnTo>
                  <a:lnTo>
                    <a:pt x="523342" y="196082"/>
                  </a:lnTo>
                  <a:lnTo>
                    <a:pt x="485689" y="210209"/>
                  </a:lnTo>
                  <a:lnTo>
                    <a:pt x="448903" y="227231"/>
                  </a:lnTo>
                  <a:lnTo>
                    <a:pt x="413054" y="247057"/>
                  </a:lnTo>
                  <a:lnTo>
                    <a:pt x="378211" y="269600"/>
                  </a:lnTo>
                  <a:lnTo>
                    <a:pt x="344445" y="294769"/>
                  </a:lnTo>
                  <a:lnTo>
                    <a:pt x="311825" y="322475"/>
                  </a:lnTo>
                  <a:lnTo>
                    <a:pt x="280421" y="352630"/>
                  </a:lnTo>
                  <a:lnTo>
                    <a:pt x="250303" y="385143"/>
                  </a:lnTo>
                  <a:lnTo>
                    <a:pt x="221540" y="419925"/>
                  </a:lnTo>
                  <a:lnTo>
                    <a:pt x="194202" y="456887"/>
                  </a:lnTo>
                  <a:lnTo>
                    <a:pt x="168360" y="495941"/>
                  </a:lnTo>
                  <a:lnTo>
                    <a:pt x="144083" y="536995"/>
                  </a:lnTo>
                  <a:lnTo>
                    <a:pt x="121440" y="579962"/>
                  </a:lnTo>
                  <a:lnTo>
                    <a:pt x="100501" y="624751"/>
                  </a:lnTo>
                  <a:lnTo>
                    <a:pt x="81337" y="671274"/>
                  </a:lnTo>
                  <a:lnTo>
                    <a:pt x="64017" y="719441"/>
                  </a:lnTo>
                  <a:lnTo>
                    <a:pt x="48611" y="769163"/>
                  </a:lnTo>
                  <a:lnTo>
                    <a:pt x="35189" y="820351"/>
                  </a:lnTo>
                  <a:lnTo>
                    <a:pt x="23819" y="872915"/>
                  </a:lnTo>
                  <a:lnTo>
                    <a:pt x="14573" y="926765"/>
                  </a:lnTo>
                  <a:lnTo>
                    <a:pt x="7520" y="981814"/>
                  </a:lnTo>
                  <a:lnTo>
                    <a:pt x="2730" y="103797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6792261" y="1214294"/>
            <a:ext cx="251725" cy="758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图文框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bg object 16"/>
          <p:cNvSpPr/>
          <p:nvPr/>
        </p:nvSpPr>
        <p:spPr>
          <a:xfrm>
            <a:off x="308101" y="6335970"/>
            <a:ext cx="1837944" cy="274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80" y="1066800"/>
            <a:ext cx="7619717" cy="5257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5940" y="427100"/>
            <a:ext cx="3089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0" dirty="0">
                <a:solidFill>
                  <a:srgbClr val="FF0000"/>
                </a:solidFill>
                <a:latin typeface="Arial"/>
                <a:cs typeface="Arial"/>
              </a:rPr>
              <a:t>5.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b="1" spc="-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Faculty…(1)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8969" y="3962527"/>
            <a:ext cx="409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Search </a:t>
            </a:r>
            <a:r>
              <a:rPr sz="1200" b="1" spc="10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1200" b="1" spc="35" dirty="0">
                <a:solidFill>
                  <a:srgbClr val="FF0000"/>
                </a:solidFill>
                <a:latin typeface="Arial"/>
                <a:cs typeface="Arial"/>
              </a:rPr>
              <a:t>Name/Country/Institution </a:t>
            </a:r>
            <a:r>
              <a:rPr sz="1200" spc="2014" dirty="0">
                <a:solidFill>
                  <a:srgbClr val="FF0000"/>
                </a:solidFill>
                <a:latin typeface="Wingdings"/>
                <a:cs typeface="Wingdings"/>
              </a:rPr>
              <a:t>→</a:t>
            </a:r>
            <a:r>
              <a:rPr sz="120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e.g. </a:t>
            </a:r>
            <a:r>
              <a:rPr sz="1200" b="1" spc="-100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sz="1200" b="1" spc="-100" dirty="0">
                <a:solidFill>
                  <a:srgbClr val="FF0000"/>
                </a:solidFill>
                <a:latin typeface="Arial"/>
                <a:cs typeface="Arial"/>
              </a:rPr>
              <a:t>China</a:t>
            </a:r>
            <a:r>
              <a:rPr sz="1200" b="1" spc="-100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8600" y="4347597"/>
            <a:ext cx="1827657" cy="216535"/>
          </a:xfrm>
          <a:custGeom>
            <a:avLst/>
            <a:gdLst/>
            <a:ahLst/>
            <a:cxnLst/>
            <a:rect l="l" t="t" r="r" b="b"/>
            <a:pathLst>
              <a:path w="1691639" h="216535">
                <a:moveTo>
                  <a:pt x="0" y="216407"/>
                </a:moveTo>
                <a:lnTo>
                  <a:pt x="1691639" y="216407"/>
                </a:lnTo>
                <a:lnTo>
                  <a:pt x="1691639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object 19"/>
          <p:cNvSpPr/>
          <p:nvPr/>
        </p:nvSpPr>
        <p:spPr>
          <a:xfrm>
            <a:off x="3352800" y="1373121"/>
            <a:ext cx="360045" cy="288290"/>
          </a:xfrm>
          <a:custGeom>
            <a:avLst/>
            <a:gdLst/>
            <a:ahLst/>
            <a:cxnLst/>
            <a:rect l="l" t="t" r="r" b="b"/>
            <a:pathLst>
              <a:path w="360045" h="288289">
                <a:moveTo>
                  <a:pt x="0" y="144017"/>
                </a:moveTo>
                <a:lnTo>
                  <a:pt x="34290" y="54990"/>
                </a:lnTo>
                <a:lnTo>
                  <a:pt x="124206" y="0"/>
                </a:lnTo>
                <a:lnTo>
                  <a:pt x="235458" y="0"/>
                </a:lnTo>
                <a:lnTo>
                  <a:pt x="325374" y="54990"/>
                </a:lnTo>
                <a:lnTo>
                  <a:pt x="359663" y="144017"/>
                </a:lnTo>
                <a:lnTo>
                  <a:pt x="325374" y="233044"/>
                </a:lnTo>
                <a:lnTo>
                  <a:pt x="235458" y="288036"/>
                </a:lnTo>
                <a:lnTo>
                  <a:pt x="124206" y="288036"/>
                </a:lnTo>
                <a:lnTo>
                  <a:pt x="34290" y="233044"/>
                </a:lnTo>
                <a:lnTo>
                  <a:pt x="0" y="14401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3352800" y="1373121"/>
            <a:ext cx="360045" cy="288290"/>
          </a:xfrm>
          <a:custGeom>
            <a:avLst/>
            <a:gdLst/>
            <a:ahLst/>
            <a:cxnLst/>
            <a:rect l="l" t="t" r="r" b="b"/>
            <a:pathLst>
              <a:path w="360045" h="288289">
                <a:moveTo>
                  <a:pt x="235458" y="0"/>
                </a:moveTo>
                <a:lnTo>
                  <a:pt x="124206" y="0"/>
                </a:lnTo>
                <a:lnTo>
                  <a:pt x="34289" y="54990"/>
                </a:lnTo>
                <a:lnTo>
                  <a:pt x="0" y="144017"/>
                </a:lnTo>
                <a:lnTo>
                  <a:pt x="34289" y="233045"/>
                </a:lnTo>
                <a:lnTo>
                  <a:pt x="124206" y="288036"/>
                </a:lnTo>
                <a:lnTo>
                  <a:pt x="235458" y="288036"/>
                </a:lnTo>
                <a:lnTo>
                  <a:pt x="325374" y="233045"/>
                </a:lnTo>
                <a:lnTo>
                  <a:pt x="359663" y="144017"/>
                </a:lnTo>
                <a:lnTo>
                  <a:pt x="325374" y="54990"/>
                </a:lnTo>
                <a:lnTo>
                  <a:pt x="23545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0"/>
          <p:cNvSpPr txBox="1"/>
          <p:nvPr/>
        </p:nvSpPr>
        <p:spPr>
          <a:xfrm>
            <a:off x="3462149" y="135673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0000"/>
                </a:solidFill>
                <a:latin typeface="Carlito"/>
                <a:cs typeface="Carlito"/>
              </a:rPr>
              <a:t>5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1" name="bg object 16"/>
          <p:cNvSpPr/>
          <p:nvPr/>
        </p:nvSpPr>
        <p:spPr>
          <a:xfrm>
            <a:off x="304800" y="6316980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6066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5.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Faculty…(2) 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Faculty</a:t>
            </a:r>
            <a:r>
              <a:rPr sz="2000" b="1" spc="-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80" dirty="0">
                <a:solidFill>
                  <a:srgbClr val="FF0000"/>
                </a:solidFill>
                <a:latin typeface="Arial"/>
                <a:cs typeface="Arial"/>
              </a:rPr>
              <a:t>from“Taiwan”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96123" y="6309359"/>
            <a:ext cx="1019053" cy="187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60360" y="6049772"/>
            <a:ext cx="634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TTL:</a:t>
            </a:r>
            <a:r>
              <a:rPr sz="1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55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4" y="903987"/>
            <a:ext cx="7898910" cy="546582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962400" y="2743200"/>
            <a:ext cx="1828800" cy="304800"/>
          </a:xfrm>
          <a:custGeom>
            <a:avLst/>
            <a:gdLst/>
            <a:ahLst/>
            <a:cxnLst/>
            <a:rect l="l" t="t" r="r" b="b"/>
            <a:pathLst>
              <a:path w="1691639" h="216535">
                <a:moveTo>
                  <a:pt x="0" y="216407"/>
                </a:moveTo>
                <a:lnTo>
                  <a:pt x="1691639" y="216407"/>
                </a:lnTo>
                <a:lnTo>
                  <a:pt x="1691639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16"/>
          <p:cNvSpPr/>
          <p:nvPr/>
        </p:nvSpPr>
        <p:spPr>
          <a:xfrm>
            <a:off x="304800" y="6338824"/>
            <a:ext cx="1837944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5349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5.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Faculty </a:t>
            </a:r>
            <a:r>
              <a:rPr b="1" spc="-55" dirty="0">
                <a:solidFill>
                  <a:srgbClr val="FF0000"/>
                </a:solidFill>
                <a:latin typeface="Arial"/>
                <a:cs typeface="Arial"/>
              </a:rPr>
              <a:t>…(3) 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Faculty</a:t>
            </a:r>
            <a:r>
              <a:rPr sz="2000" b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028699"/>
            <a:ext cx="8229600" cy="1943101"/>
            <a:chOff x="457200" y="1028699"/>
            <a:chExt cx="8229600" cy="2112645"/>
          </a:xfrm>
        </p:grpSpPr>
        <p:sp>
          <p:nvSpPr>
            <p:cNvPr id="4" name="object 4"/>
            <p:cNvSpPr/>
            <p:nvPr/>
          </p:nvSpPr>
          <p:spPr>
            <a:xfrm>
              <a:off x="457200" y="1028699"/>
              <a:ext cx="8229600" cy="21122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55748" y="1700783"/>
              <a:ext cx="4175759" cy="1400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1508" y="1700783"/>
              <a:ext cx="1944624" cy="1362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7200" y="3087799"/>
            <a:ext cx="7886065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FF0000"/>
                </a:solidFill>
                <a:latin typeface="+mn-ea"/>
                <a:cs typeface="Carlito"/>
              </a:rPr>
              <a:t>Heads of </a:t>
            </a:r>
            <a:r>
              <a:rPr sz="1400" b="1" spc="-5" dirty="0">
                <a:solidFill>
                  <a:srgbClr val="FF0000"/>
                </a:solidFill>
                <a:latin typeface="+mn-ea"/>
                <a:cs typeface="Carlito"/>
              </a:rPr>
              <a:t>Faculty </a:t>
            </a:r>
            <a:r>
              <a:rPr sz="1400" spc="-10" dirty="0">
                <a:latin typeface="+mn-ea"/>
                <a:cs typeface="Carlito"/>
              </a:rPr>
              <a:t>are </a:t>
            </a:r>
            <a:r>
              <a:rPr sz="1400" spc="-5" dirty="0">
                <a:latin typeface="+mn-ea"/>
                <a:cs typeface="Carlito"/>
              </a:rPr>
              <a:t>the most eminent individuals </a:t>
            </a:r>
            <a:r>
              <a:rPr sz="1400" dirty="0">
                <a:latin typeface="+mn-ea"/>
                <a:cs typeface="Carlito"/>
              </a:rPr>
              <a:t>in </a:t>
            </a:r>
            <a:r>
              <a:rPr sz="1400" spc="-5" dirty="0">
                <a:latin typeface="+mn-ea"/>
                <a:cs typeface="Carlito"/>
              </a:rPr>
              <a:t>their </a:t>
            </a:r>
            <a:r>
              <a:rPr sz="1400" dirty="0">
                <a:latin typeface="+mn-ea"/>
                <a:cs typeface="Carlito"/>
              </a:rPr>
              <a:t>field </a:t>
            </a:r>
            <a:r>
              <a:rPr sz="1400" spc="-10" dirty="0">
                <a:latin typeface="+mn-ea"/>
                <a:cs typeface="Carlito"/>
              </a:rPr>
              <a:t>overseeing </a:t>
            </a:r>
            <a:r>
              <a:rPr sz="1400" spc="-5" dirty="0">
                <a:latin typeface="+mn-ea"/>
                <a:cs typeface="Carlito"/>
              </a:rPr>
              <a:t>each of the Faculties across  </a:t>
            </a:r>
            <a:r>
              <a:rPr sz="1400" dirty="0">
                <a:latin typeface="+mn-ea"/>
                <a:cs typeface="Carlito"/>
              </a:rPr>
              <a:t>biology </a:t>
            </a:r>
            <a:r>
              <a:rPr sz="1400" spc="-5" dirty="0">
                <a:latin typeface="+mn-ea"/>
                <a:cs typeface="Carlito"/>
              </a:rPr>
              <a:t>and medicine. They </a:t>
            </a:r>
            <a:r>
              <a:rPr sz="1400" dirty="0">
                <a:latin typeface="+mn-ea"/>
                <a:cs typeface="Carlito"/>
              </a:rPr>
              <a:t>divide </a:t>
            </a:r>
            <a:r>
              <a:rPr sz="1400" spc="-5" dirty="0">
                <a:latin typeface="+mn-ea"/>
                <a:cs typeface="Carlito"/>
              </a:rPr>
              <a:t>their </a:t>
            </a:r>
            <a:r>
              <a:rPr sz="1400" spc="-10" dirty="0">
                <a:latin typeface="+mn-ea"/>
                <a:cs typeface="Carlito"/>
              </a:rPr>
              <a:t>Faculty into </a:t>
            </a:r>
            <a:r>
              <a:rPr sz="1400" dirty="0">
                <a:latin typeface="+mn-ea"/>
                <a:cs typeface="Carlito"/>
              </a:rPr>
              <a:t>its </a:t>
            </a:r>
            <a:r>
              <a:rPr sz="1400" spc="-5" dirty="0">
                <a:latin typeface="+mn-ea"/>
                <a:cs typeface="Carlito"/>
              </a:rPr>
              <a:t>major disciplines </a:t>
            </a:r>
            <a:r>
              <a:rPr sz="1400" dirty="0">
                <a:latin typeface="+mn-ea"/>
                <a:cs typeface="Carlito"/>
              </a:rPr>
              <a:t>– </a:t>
            </a:r>
            <a:r>
              <a:rPr sz="1400" spc="-5" dirty="0">
                <a:latin typeface="+mn-ea"/>
                <a:cs typeface="Carlito"/>
              </a:rPr>
              <a:t>Sections </a:t>
            </a:r>
            <a:r>
              <a:rPr sz="1400" dirty="0">
                <a:latin typeface="+mn-ea"/>
                <a:cs typeface="Carlito"/>
              </a:rPr>
              <a:t>– </a:t>
            </a:r>
            <a:r>
              <a:rPr sz="1400" spc="-5" dirty="0">
                <a:latin typeface="+mn-ea"/>
                <a:cs typeface="Carlito"/>
              </a:rPr>
              <a:t>and appoint Section  Heads </a:t>
            </a:r>
            <a:r>
              <a:rPr sz="1400" spc="-10" dirty="0">
                <a:latin typeface="+mn-ea"/>
                <a:cs typeface="Carlito"/>
              </a:rPr>
              <a:t>for </a:t>
            </a:r>
            <a:r>
              <a:rPr sz="1400" spc="-5" dirty="0">
                <a:latin typeface="+mn-ea"/>
                <a:cs typeface="Carlito"/>
              </a:rPr>
              <a:t>each of these</a:t>
            </a:r>
            <a:r>
              <a:rPr sz="1400" spc="-10" dirty="0">
                <a:latin typeface="+mn-ea"/>
                <a:cs typeface="Carlito"/>
              </a:rPr>
              <a:t> </a:t>
            </a:r>
            <a:r>
              <a:rPr sz="1400" dirty="0">
                <a:latin typeface="+mn-ea"/>
                <a:cs typeface="Carlito"/>
              </a:rPr>
              <a:t>fields.</a:t>
            </a:r>
          </a:p>
          <a:p>
            <a:pPr marL="299085" marR="1460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FF0000"/>
                </a:solidFill>
                <a:latin typeface="+mn-ea"/>
                <a:cs typeface="Carlito"/>
              </a:rPr>
              <a:t>Section Heads </a:t>
            </a:r>
            <a:r>
              <a:rPr sz="1400" spc="-10" dirty="0">
                <a:latin typeface="+mn-ea"/>
                <a:cs typeface="Carlito"/>
              </a:rPr>
              <a:t>are </a:t>
            </a:r>
            <a:r>
              <a:rPr sz="1400" dirty="0">
                <a:latin typeface="+mn-ea"/>
                <a:cs typeface="Carlito"/>
              </a:rPr>
              <a:t>leading </a:t>
            </a:r>
            <a:r>
              <a:rPr sz="1400" spc="-5" dirty="0">
                <a:latin typeface="+mn-ea"/>
                <a:cs typeface="Carlito"/>
              </a:rPr>
              <a:t>authorities </a:t>
            </a:r>
            <a:r>
              <a:rPr sz="1400" dirty="0">
                <a:latin typeface="+mn-ea"/>
                <a:cs typeface="Carlito"/>
              </a:rPr>
              <a:t>in </a:t>
            </a:r>
            <a:r>
              <a:rPr sz="1400" spc="-5" dirty="0">
                <a:latin typeface="+mn-ea"/>
                <a:cs typeface="Carlito"/>
              </a:rPr>
              <a:t>their respective discipline, </a:t>
            </a:r>
            <a:r>
              <a:rPr sz="1400" dirty="0">
                <a:latin typeface="+mn-ea"/>
                <a:cs typeface="Carlito"/>
              </a:rPr>
              <a:t>who </a:t>
            </a:r>
            <a:r>
              <a:rPr sz="1400" spc="-5" dirty="0">
                <a:latin typeface="+mn-ea"/>
                <a:cs typeface="Carlito"/>
              </a:rPr>
              <a:t>provide editorial </a:t>
            </a:r>
            <a:r>
              <a:rPr sz="1400" spc="-10" dirty="0">
                <a:latin typeface="+mn-ea"/>
                <a:cs typeface="Carlito"/>
              </a:rPr>
              <a:t>oversight </a:t>
            </a:r>
            <a:r>
              <a:rPr sz="1400" spc="-5" dirty="0">
                <a:latin typeface="+mn-ea"/>
                <a:cs typeface="Carlito"/>
              </a:rPr>
              <a:t>and  appoint </a:t>
            </a:r>
            <a:r>
              <a:rPr sz="1400" spc="-10" dirty="0">
                <a:latin typeface="+mn-ea"/>
                <a:cs typeface="Carlito"/>
              </a:rPr>
              <a:t>Faculty </a:t>
            </a:r>
            <a:r>
              <a:rPr sz="1400" spc="-5" dirty="0">
                <a:latin typeface="+mn-ea"/>
                <a:cs typeface="Carlito"/>
              </a:rPr>
              <a:t>Members </a:t>
            </a:r>
            <a:r>
              <a:rPr sz="1400" spc="-10" dirty="0">
                <a:latin typeface="+mn-ea"/>
                <a:cs typeface="Carlito"/>
              </a:rPr>
              <a:t>to review </a:t>
            </a:r>
            <a:r>
              <a:rPr sz="1400" spc="-5" dirty="0">
                <a:latin typeface="+mn-ea"/>
                <a:cs typeface="Carlito"/>
              </a:rPr>
              <a:t>the </a:t>
            </a:r>
            <a:r>
              <a:rPr sz="1400" spc="-10" dirty="0">
                <a:latin typeface="+mn-ea"/>
                <a:cs typeface="Carlito"/>
              </a:rPr>
              <a:t>literature to ensure </a:t>
            </a:r>
            <a:r>
              <a:rPr sz="1400" dirty="0">
                <a:latin typeface="+mn-ea"/>
                <a:cs typeface="Carlito"/>
              </a:rPr>
              <a:t>the </a:t>
            </a:r>
            <a:r>
              <a:rPr sz="1400" spc="-5" dirty="0">
                <a:latin typeface="+mn-ea"/>
                <a:cs typeface="Carlito"/>
              </a:rPr>
              <a:t>full breadth of the </a:t>
            </a:r>
            <a:r>
              <a:rPr sz="1400" dirty="0">
                <a:latin typeface="+mn-ea"/>
                <a:cs typeface="Carlito"/>
              </a:rPr>
              <a:t>field is</a:t>
            </a:r>
            <a:r>
              <a:rPr sz="1400" spc="180" dirty="0">
                <a:latin typeface="+mn-ea"/>
                <a:cs typeface="Carlito"/>
              </a:rPr>
              <a:t> </a:t>
            </a:r>
            <a:r>
              <a:rPr sz="1400" spc="-10" dirty="0">
                <a:latin typeface="+mn-ea"/>
                <a:cs typeface="Carlito"/>
              </a:rPr>
              <a:t>covered.</a:t>
            </a:r>
            <a:endParaRPr sz="1400" dirty="0">
              <a:latin typeface="+mn-ea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FF0000"/>
                </a:solidFill>
                <a:latin typeface="+mn-ea"/>
                <a:cs typeface="Carlito"/>
              </a:rPr>
              <a:t>Faculty </a:t>
            </a:r>
            <a:r>
              <a:rPr sz="1400" b="1" dirty="0">
                <a:solidFill>
                  <a:srgbClr val="FF0000"/>
                </a:solidFill>
                <a:latin typeface="+mn-ea"/>
                <a:cs typeface="Carlito"/>
              </a:rPr>
              <a:t>Members </a:t>
            </a:r>
            <a:r>
              <a:rPr sz="1400" spc="-10" dirty="0">
                <a:latin typeface="+mn-ea"/>
                <a:cs typeface="Carlito"/>
              </a:rPr>
              <a:t>are </a:t>
            </a:r>
            <a:r>
              <a:rPr sz="1400" dirty="0">
                <a:latin typeface="+mn-ea"/>
                <a:cs typeface="Carlito"/>
              </a:rPr>
              <a:t>leading </a:t>
            </a:r>
            <a:r>
              <a:rPr sz="1400" spc="-5" dirty="0">
                <a:latin typeface="+mn-ea"/>
                <a:cs typeface="Carlito"/>
              </a:rPr>
              <a:t>experts, </a:t>
            </a:r>
            <a:r>
              <a:rPr sz="1400" dirty="0">
                <a:latin typeface="+mn-ea"/>
                <a:cs typeface="Carlito"/>
              </a:rPr>
              <a:t>who </a:t>
            </a:r>
            <a:r>
              <a:rPr sz="1400" spc="-10" dirty="0">
                <a:latin typeface="+mn-ea"/>
                <a:cs typeface="Carlito"/>
              </a:rPr>
              <a:t>recommend </a:t>
            </a:r>
            <a:r>
              <a:rPr sz="1400" spc="-5" dirty="0">
                <a:latin typeface="+mn-ea"/>
                <a:cs typeface="Carlito"/>
              </a:rPr>
              <a:t>the most </a:t>
            </a:r>
            <a:r>
              <a:rPr sz="1400" spc="-10" dirty="0">
                <a:latin typeface="+mn-ea"/>
                <a:cs typeface="Carlito"/>
              </a:rPr>
              <a:t>noteworthy </a:t>
            </a:r>
            <a:r>
              <a:rPr sz="1400" dirty="0">
                <a:latin typeface="+mn-ea"/>
                <a:cs typeface="Carlito"/>
              </a:rPr>
              <a:t>articles in their</a:t>
            </a:r>
            <a:r>
              <a:rPr sz="1400" spc="5" dirty="0">
                <a:latin typeface="+mn-ea"/>
                <a:cs typeface="Carlito"/>
              </a:rPr>
              <a:t> </a:t>
            </a:r>
            <a:r>
              <a:rPr sz="1400" spc="-5" dirty="0">
                <a:latin typeface="+mn-ea"/>
                <a:cs typeface="Carlito"/>
              </a:rPr>
              <a:t>fields,</a:t>
            </a:r>
            <a:endParaRPr sz="1400" dirty="0">
              <a:latin typeface="+mn-ea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latin typeface="+mn-ea"/>
                <a:cs typeface="Carlito"/>
              </a:rPr>
              <a:t>sharing their perspective and opinion to help you </a:t>
            </a:r>
            <a:r>
              <a:rPr sz="1400" spc="-10" dirty="0">
                <a:latin typeface="+mn-ea"/>
                <a:cs typeface="Carlito"/>
              </a:rPr>
              <a:t>understand </a:t>
            </a:r>
            <a:r>
              <a:rPr sz="1400" spc="-5" dirty="0">
                <a:latin typeface="+mn-ea"/>
                <a:cs typeface="Carlito"/>
              </a:rPr>
              <a:t>the </a:t>
            </a:r>
            <a:r>
              <a:rPr sz="1400" spc="-25" dirty="0">
                <a:latin typeface="+mn-ea"/>
                <a:cs typeface="Carlito"/>
              </a:rPr>
              <a:t>key </a:t>
            </a:r>
            <a:r>
              <a:rPr sz="1400" spc="-5" dirty="0">
                <a:latin typeface="+mn-ea"/>
                <a:cs typeface="Carlito"/>
              </a:rPr>
              <a:t>points and</a:t>
            </a:r>
            <a:r>
              <a:rPr sz="1400" spc="145" dirty="0">
                <a:latin typeface="+mn-ea"/>
                <a:cs typeface="Carlito"/>
              </a:rPr>
              <a:t> </a:t>
            </a:r>
            <a:r>
              <a:rPr sz="1400" spc="-15" dirty="0">
                <a:latin typeface="+mn-ea"/>
                <a:cs typeface="Carlito"/>
              </a:rPr>
              <a:t>context.</a:t>
            </a:r>
            <a:endParaRPr sz="1400" dirty="0">
              <a:latin typeface="+mn-ea"/>
              <a:cs typeface="Carlito"/>
            </a:endParaRPr>
          </a:p>
          <a:p>
            <a:pPr marL="299085" marR="3556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FF0000"/>
                </a:solidFill>
                <a:latin typeface="+mn-ea"/>
                <a:cs typeface="Carlito"/>
              </a:rPr>
              <a:t>Associate Faculty </a:t>
            </a:r>
            <a:r>
              <a:rPr sz="1400" b="1" dirty="0">
                <a:solidFill>
                  <a:srgbClr val="FF0000"/>
                </a:solidFill>
                <a:latin typeface="+mn-ea"/>
                <a:cs typeface="Carlito"/>
              </a:rPr>
              <a:t>Members </a:t>
            </a:r>
            <a:r>
              <a:rPr sz="1400" spc="-10" dirty="0">
                <a:latin typeface="+mn-ea"/>
                <a:cs typeface="Carlito"/>
              </a:rPr>
              <a:t>are </a:t>
            </a:r>
            <a:r>
              <a:rPr sz="1400" spc="-5" dirty="0">
                <a:latin typeface="+mn-ea"/>
                <a:cs typeface="Carlito"/>
              </a:rPr>
              <a:t>appointed </a:t>
            </a:r>
            <a:r>
              <a:rPr sz="1400" spc="-10" dirty="0">
                <a:latin typeface="+mn-ea"/>
                <a:cs typeface="Carlito"/>
              </a:rPr>
              <a:t>by Faculty </a:t>
            </a:r>
            <a:r>
              <a:rPr sz="1400" spc="-5" dirty="0">
                <a:latin typeface="+mn-ea"/>
                <a:cs typeface="Carlito"/>
              </a:rPr>
              <a:t>Members </a:t>
            </a:r>
            <a:r>
              <a:rPr sz="1400" spc="-10" dirty="0">
                <a:latin typeface="+mn-ea"/>
                <a:cs typeface="Carlito"/>
              </a:rPr>
              <a:t>to </a:t>
            </a:r>
            <a:r>
              <a:rPr sz="1400" spc="-5" dirty="0">
                <a:latin typeface="+mn-ea"/>
                <a:cs typeface="Carlito"/>
              </a:rPr>
              <a:t>assist them </a:t>
            </a:r>
            <a:r>
              <a:rPr sz="1400" dirty="0">
                <a:latin typeface="+mn-ea"/>
                <a:cs typeface="Carlito"/>
              </a:rPr>
              <a:t>with </a:t>
            </a:r>
            <a:r>
              <a:rPr sz="1400" spc="-5" dirty="0">
                <a:latin typeface="+mn-ea"/>
                <a:cs typeface="Carlito"/>
              </a:rPr>
              <a:t>the </a:t>
            </a:r>
            <a:r>
              <a:rPr sz="1400" spc="-10" dirty="0">
                <a:latin typeface="+mn-ea"/>
                <a:cs typeface="Carlito"/>
              </a:rPr>
              <a:t>recommendation  process. </a:t>
            </a:r>
            <a:r>
              <a:rPr sz="1400" spc="-5" dirty="0">
                <a:latin typeface="+mn-ea"/>
                <a:cs typeface="Carlito"/>
              </a:rPr>
              <a:t>They </a:t>
            </a:r>
            <a:r>
              <a:rPr sz="1400" dirty="0">
                <a:latin typeface="+mn-ea"/>
                <a:cs typeface="Carlito"/>
              </a:rPr>
              <a:t>also </a:t>
            </a:r>
            <a:r>
              <a:rPr sz="1400" spc="-5" dirty="0">
                <a:latin typeface="+mn-ea"/>
                <a:cs typeface="Carlito"/>
              </a:rPr>
              <a:t>scan the tables of </a:t>
            </a:r>
            <a:r>
              <a:rPr sz="1400" spc="-10" dirty="0">
                <a:latin typeface="+mn-ea"/>
                <a:cs typeface="Carlito"/>
              </a:rPr>
              <a:t>contents </a:t>
            </a:r>
            <a:r>
              <a:rPr sz="1400" spc="-5" dirty="0">
                <a:latin typeface="+mn-ea"/>
                <a:cs typeface="Carlito"/>
              </a:rPr>
              <a:t>of the major </a:t>
            </a:r>
            <a:r>
              <a:rPr sz="1400" spc="-10" dirty="0">
                <a:latin typeface="+mn-ea"/>
                <a:cs typeface="Carlito"/>
              </a:rPr>
              <a:t>general </a:t>
            </a:r>
            <a:r>
              <a:rPr sz="1400" spc="-5" dirty="0">
                <a:latin typeface="+mn-ea"/>
                <a:cs typeface="Carlito"/>
              </a:rPr>
              <a:t>and specialist journals </a:t>
            </a:r>
            <a:r>
              <a:rPr sz="1400" spc="-10" dirty="0">
                <a:latin typeface="+mn-ea"/>
                <a:cs typeface="Carlito"/>
              </a:rPr>
              <a:t>to ensure </a:t>
            </a:r>
            <a:r>
              <a:rPr sz="1400" spc="-5" dirty="0">
                <a:latin typeface="+mn-ea"/>
                <a:cs typeface="Carlito"/>
              </a:rPr>
              <a:t>that  the </a:t>
            </a:r>
            <a:r>
              <a:rPr sz="1400" spc="-10" dirty="0">
                <a:latin typeface="+mn-ea"/>
                <a:cs typeface="Carlito"/>
              </a:rPr>
              <a:t>literature </a:t>
            </a:r>
            <a:r>
              <a:rPr sz="1400" dirty="0">
                <a:latin typeface="+mn-ea"/>
                <a:cs typeface="Carlito"/>
              </a:rPr>
              <a:t>is </a:t>
            </a:r>
            <a:r>
              <a:rPr sz="1400" spc="-10" dirty="0">
                <a:latin typeface="+mn-ea"/>
                <a:cs typeface="Carlito"/>
              </a:rPr>
              <a:t>systematically </a:t>
            </a:r>
            <a:r>
              <a:rPr sz="1400" spc="-5" dirty="0">
                <a:latin typeface="+mn-ea"/>
                <a:cs typeface="Carlito"/>
              </a:rPr>
              <a:t>and </a:t>
            </a:r>
            <a:r>
              <a:rPr sz="1400" spc="-10" dirty="0">
                <a:latin typeface="+mn-ea"/>
                <a:cs typeface="Carlito"/>
              </a:rPr>
              <a:t>comprehensively</a:t>
            </a:r>
            <a:r>
              <a:rPr sz="1400" spc="70" dirty="0">
                <a:latin typeface="+mn-ea"/>
                <a:cs typeface="Carlito"/>
              </a:rPr>
              <a:t> </a:t>
            </a:r>
            <a:r>
              <a:rPr sz="1400" spc="-10" dirty="0">
                <a:latin typeface="+mn-ea"/>
                <a:cs typeface="Carlito"/>
              </a:rPr>
              <a:t>covered.</a:t>
            </a:r>
            <a:endParaRPr sz="1400" dirty="0">
              <a:latin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5650144"/>
            <a:ext cx="8075930" cy="68223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81915" algn="just">
              <a:lnSpc>
                <a:spcPct val="100000"/>
              </a:lnSpc>
              <a:spcBef>
                <a:spcPts val="280"/>
              </a:spcBef>
            </a:pP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The </a:t>
            </a:r>
            <a:r>
              <a:rPr sz="1400" spc="-10" dirty="0">
                <a:solidFill>
                  <a:srgbClr val="FF0000"/>
                </a:solidFill>
                <a:latin typeface="+mn-ea"/>
                <a:cs typeface="Carlito"/>
              </a:rPr>
              <a:t>Faculty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comprises peer-nominated, internationally-renowned researchers </a:t>
            </a:r>
            <a:r>
              <a:rPr sz="1400" spc="-10" dirty="0">
                <a:solidFill>
                  <a:srgbClr val="FF0000"/>
                </a:solidFill>
                <a:latin typeface="+mn-ea"/>
                <a:cs typeface="Carlito"/>
              </a:rPr>
              <a:t>from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across </a:t>
            </a:r>
            <a:r>
              <a:rPr sz="1400" dirty="0">
                <a:solidFill>
                  <a:srgbClr val="FF0000"/>
                </a:solidFill>
                <a:latin typeface="+mn-ea"/>
                <a:cs typeface="Carlito"/>
              </a:rPr>
              <a:t>the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world, </a:t>
            </a:r>
            <a:r>
              <a:rPr sz="1400" dirty="0">
                <a:solidFill>
                  <a:srgbClr val="FF0000"/>
                </a:solidFill>
                <a:latin typeface="+mn-ea"/>
                <a:cs typeface="Carlito"/>
              </a:rPr>
              <a:t>who 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pick out </a:t>
            </a:r>
            <a:r>
              <a:rPr sz="1400" dirty="0">
                <a:solidFill>
                  <a:srgbClr val="FF0000"/>
                </a:solidFill>
                <a:latin typeface="+mn-ea"/>
                <a:cs typeface="Carlito"/>
              </a:rPr>
              <a:t>and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recommend </a:t>
            </a:r>
            <a:r>
              <a:rPr sz="1400" dirty="0">
                <a:solidFill>
                  <a:srgbClr val="FF0000"/>
                </a:solidFill>
                <a:latin typeface="+mn-ea"/>
                <a:cs typeface="Carlito"/>
              </a:rPr>
              <a:t>articles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they consider </a:t>
            </a:r>
            <a:r>
              <a:rPr sz="1400" spc="-10" dirty="0">
                <a:solidFill>
                  <a:srgbClr val="FF0000"/>
                </a:solidFill>
                <a:latin typeface="+mn-ea"/>
                <a:cs typeface="Carlito"/>
              </a:rPr>
              <a:t>to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be </a:t>
            </a:r>
            <a:r>
              <a:rPr sz="1400" dirty="0">
                <a:solidFill>
                  <a:srgbClr val="FF0000"/>
                </a:solidFill>
                <a:latin typeface="+mn-ea"/>
                <a:cs typeface="Carlito"/>
              </a:rPr>
              <a:t>highly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important </a:t>
            </a:r>
            <a:r>
              <a:rPr sz="1400" spc="-10" dirty="0">
                <a:solidFill>
                  <a:srgbClr val="FF0000"/>
                </a:solidFill>
                <a:latin typeface="+mn-ea"/>
                <a:cs typeface="Carlito"/>
              </a:rPr>
              <a:t>to others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working both </a:t>
            </a:r>
            <a:r>
              <a:rPr sz="1400" spc="5" dirty="0">
                <a:solidFill>
                  <a:srgbClr val="FF0000"/>
                </a:solidFill>
                <a:latin typeface="+mn-ea"/>
                <a:cs typeface="Carlito"/>
              </a:rPr>
              <a:t>in </a:t>
            </a:r>
            <a:r>
              <a:rPr sz="1400" dirty="0">
                <a:solidFill>
                  <a:srgbClr val="FF0000"/>
                </a:solidFill>
                <a:latin typeface="+mn-ea"/>
                <a:cs typeface="Carlito"/>
              </a:rPr>
              <a:t>their field  </a:t>
            </a:r>
            <a:r>
              <a:rPr sz="1400" spc="-5" dirty="0">
                <a:solidFill>
                  <a:srgbClr val="FF0000"/>
                </a:solidFill>
                <a:latin typeface="+mn-ea"/>
                <a:cs typeface="Carlito"/>
              </a:rPr>
              <a:t>and </a:t>
            </a:r>
            <a:r>
              <a:rPr sz="1400" spc="-10" dirty="0">
                <a:solidFill>
                  <a:srgbClr val="FF0000"/>
                </a:solidFill>
                <a:latin typeface="+mn-ea"/>
                <a:cs typeface="Carlito"/>
              </a:rPr>
              <a:t>beyond.</a:t>
            </a:r>
            <a:endParaRPr sz="1400" dirty="0">
              <a:latin typeface="+mn-ea"/>
              <a:cs typeface="Carlito"/>
            </a:endParaRPr>
          </a:p>
        </p:txBody>
      </p:sp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bg object 16"/>
          <p:cNvSpPr/>
          <p:nvPr/>
        </p:nvSpPr>
        <p:spPr>
          <a:xfrm>
            <a:off x="304800" y="6332382"/>
            <a:ext cx="1837944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2483900"/>
            <a:ext cx="2127505" cy="1042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8326" y="1752600"/>
            <a:ext cx="4645660" cy="3130550"/>
          </a:xfrm>
          <a:custGeom>
            <a:avLst/>
            <a:gdLst/>
            <a:ahLst/>
            <a:cxnLst/>
            <a:rect l="l" t="t" r="r" b="b"/>
            <a:pathLst>
              <a:path w="4645659" h="3130550">
                <a:moveTo>
                  <a:pt x="4626101" y="0"/>
                </a:moveTo>
                <a:lnTo>
                  <a:pt x="19050" y="0"/>
                </a:lnTo>
                <a:lnTo>
                  <a:pt x="11626" y="1494"/>
                </a:lnTo>
                <a:lnTo>
                  <a:pt x="5572" y="5572"/>
                </a:lnTo>
                <a:lnTo>
                  <a:pt x="1494" y="11626"/>
                </a:lnTo>
                <a:lnTo>
                  <a:pt x="0" y="19050"/>
                </a:lnTo>
                <a:lnTo>
                  <a:pt x="0" y="3111246"/>
                </a:lnTo>
                <a:lnTo>
                  <a:pt x="1494" y="3118669"/>
                </a:lnTo>
                <a:lnTo>
                  <a:pt x="5572" y="3124723"/>
                </a:lnTo>
                <a:lnTo>
                  <a:pt x="11626" y="3128801"/>
                </a:lnTo>
                <a:lnTo>
                  <a:pt x="19050" y="3130296"/>
                </a:lnTo>
                <a:lnTo>
                  <a:pt x="4626101" y="3130296"/>
                </a:lnTo>
                <a:lnTo>
                  <a:pt x="4633525" y="3128801"/>
                </a:lnTo>
                <a:lnTo>
                  <a:pt x="4639579" y="3124723"/>
                </a:lnTo>
                <a:lnTo>
                  <a:pt x="4643657" y="3118669"/>
                </a:lnTo>
                <a:lnTo>
                  <a:pt x="4645151" y="3111246"/>
                </a:lnTo>
                <a:lnTo>
                  <a:pt x="4645151" y="3107436"/>
                </a:lnTo>
                <a:lnTo>
                  <a:pt x="22860" y="3107436"/>
                </a:lnTo>
                <a:lnTo>
                  <a:pt x="22860" y="22860"/>
                </a:lnTo>
                <a:lnTo>
                  <a:pt x="4645151" y="22860"/>
                </a:lnTo>
                <a:lnTo>
                  <a:pt x="4645151" y="19050"/>
                </a:lnTo>
                <a:lnTo>
                  <a:pt x="4643657" y="11626"/>
                </a:lnTo>
                <a:lnTo>
                  <a:pt x="4639579" y="5572"/>
                </a:lnTo>
                <a:lnTo>
                  <a:pt x="4633525" y="1494"/>
                </a:lnTo>
                <a:lnTo>
                  <a:pt x="4626101" y="0"/>
                </a:lnTo>
                <a:close/>
              </a:path>
              <a:path w="4645659" h="3130550">
                <a:moveTo>
                  <a:pt x="4645151" y="22860"/>
                </a:moveTo>
                <a:lnTo>
                  <a:pt x="4622292" y="22860"/>
                </a:lnTo>
                <a:lnTo>
                  <a:pt x="4622292" y="3107436"/>
                </a:lnTo>
                <a:lnTo>
                  <a:pt x="4645151" y="3107436"/>
                </a:lnTo>
                <a:lnTo>
                  <a:pt x="4645151" y="22860"/>
                </a:lnTo>
                <a:close/>
              </a:path>
              <a:path w="4645659" h="3130550">
                <a:moveTo>
                  <a:pt x="4614671" y="30479"/>
                </a:moveTo>
                <a:lnTo>
                  <a:pt x="30479" y="30479"/>
                </a:lnTo>
                <a:lnTo>
                  <a:pt x="30479" y="3099816"/>
                </a:lnTo>
                <a:lnTo>
                  <a:pt x="4614671" y="3099816"/>
                </a:lnTo>
                <a:lnTo>
                  <a:pt x="4614671" y="3092195"/>
                </a:lnTo>
                <a:lnTo>
                  <a:pt x="38100" y="3092196"/>
                </a:lnTo>
                <a:lnTo>
                  <a:pt x="38100" y="38100"/>
                </a:lnTo>
                <a:lnTo>
                  <a:pt x="4614671" y="38100"/>
                </a:lnTo>
                <a:lnTo>
                  <a:pt x="4614671" y="30479"/>
                </a:lnTo>
                <a:close/>
              </a:path>
              <a:path w="4645659" h="3130550">
                <a:moveTo>
                  <a:pt x="4614671" y="38100"/>
                </a:moveTo>
                <a:lnTo>
                  <a:pt x="4607051" y="38100"/>
                </a:lnTo>
                <a:lnTo>
                  <a:pt x="4607051" y="3092196"/>
                </a:lnTo>
                <a:lnTo>
                  <a:pt x="4614671" y="3092195"/>
                </a:lnTo>
                <a:lnTo>
                  <a:pt x="4614671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14846" y="1752600"/>
            <a:ext cx="4452620" cy="7832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75"/>
              </a:spcBef>
            </a:pPr>
            <a:r>
              <a:rPr sz="1800" b="1" spc="-10" dirty="0">
                <a:solidFill>
                  <a:srgbClr val="FF0000"/>
                </a:solidFill>
                <a:latin typeface="+mn-ea"/>
                <a:ea typeface="+mn-ea"/>
                <a:cs typeface="Carlito"/>
              </a:rPr>
              <a:t>Faculty Opinions</a:t>
            </a:r>
            <a:r>
              <a:rPr sz="1800" spc="-10" dirty="0">
                <a:solidFill>
                  <a:srgbClr val="FF0000"/>
                </a:solidFill>
                <a:latin typeface="+mn-ea"/>
                <a:ea typeface="+mn-ea"/>
                <a:cs typeface="Carlito"/>
              </a:rPr>
              <a:t> </a:t>
            </a:r>
            <a:r>
              <a:rPr sz="1100" spc="-5" dirty="0">
                <a:latin typeface="+mn-ea"/>
                <a:ea typeface="+mn-ea"/>
                <a:cs typeface="Carlito"/>
              </a:rPr>
              <a:t>brings together </a:t>
            </a:r>
            <a:r>
              <a:rPr sz="1100" dirty="0">
                <a:latin typeface="+mn-ea"/>
                <a:ea typeface="+mn-ea"/>
                <a:cs typeface="Carlito"/>
              </a:rPr>
              <a:t>the </a:t>
            </a:r>
            <a:r>
              <a:rPr sz="1100" spc="-5" dirty="0">
                <a:latin typeface="+mn-ea"/>
                <a:ea typeface="+mn-ea"/>
                <a:cs typeface="Carlito"/>
              </a:rPr>
              <a:t>opinion </a:t>
            </a:r>
            <a:r>
              <a:rPr sz="1100" dirty="0">
                <a:latin typeface="+mn-ea"/>
                <a:ea typeface="+mn-ea"/>
                <a:cs typeface="Carlito"/>
              </a:rPr>
              <a:t>of </a:t>
            </a:r>
            <a:r>
              <a:rPr sz="1100" spc="-5" dirty="0">
                <a:latin typeface="+mn-ea"/>
                <a:ea typeface="+mn-ea"/>
                <a:cs typeface="Carlito"/>
              </a:rPr>
              <a:t>over </a:t>
            </a:r>
            <a:r>
              <a:rPr sz="1100" spc="-10" dirty="0">
                <a:latin typeface="+mn-ea"/>
                <a:ea typeface="+mn-ea"/>
                <a:cs typeface="Carlito"/>
              </a:rPr>
              <a:t>8,000 </a:t>
            </a:r>
            <a:r>
              <a:rPr sz="1100" spc="-15" dirty="0">
                <a:latin typeface="+mn-ea"/>
                <a:ea typeface="+mn-ea"/>
                <a:cs typeface="Carlito"/>
              </a:rPr>
              <a:t>leading  </a:t>
            </a:r>
            <a:r>
              <a:rPr sz="1100" spc="-5" dirty="0">
                <a:latin typeface="+mn-ea"/>
                <a:ea typeface="+mn-ea"/>
                <a:cs typeface="Carlito"/>
              </a:rPr>
              <a:t>life scientists to </a:t>
            </a:r>
            <a:r>
              <a:rPr sz="1100" spc="-10" dirty="0">
                <a:latin typeface="+mn-ea"/>
                <a:ea typeface="+mn-ea"/>
                <a:cs typeface="Carlito"/>
              </a:rPr>
              <a:t>highlight </a:t>
            </a:r>
            <a:r>
              <a:rPr sz="1100" dirty="0">
                <a:latin typeface="+mn-ea"/>
                <a:ea typeface="+mn-ea"/>
                <a:cs typeface="Carlito"/>
              </a:rPr>
              <a:t>articles </a:t>
            </a:r>
            <a:r>
              <a:rPr sz="1100" spc="-5" dirty="0">
                <a:latin typeface="+mn-ea"/>
                <a:ea typeface="+mn-ea"/>
                <a:cs typeface="Carlito"/>
              </a:rPr>
              <a:t>they think are important, groundbreaking  </a:t>
            </a:r>
            <a:r>
              <a:rPr sz="1100" dirty="0">
                <a:latin typeface="+mn-ea"/>
                <a:ea typeface="+mn-ea"/>
                <a:cs typeface="Carlito"/>
              </a:rPr>
              <a:t>and essential reading </a:t>
            </a:r>
            <a:r>
              <a:rPr sz="1100" spc="-5" dirty="0">
                <a:latin typeface="+mn-ea"/>
                <a:ea typeface="+mn-ea"/>
                <a:cs typeface="Carlito"/>
              </a:rPr>
              <a:t>for</a:t>
            </a:r>
            <a:r>
              <a:rPr sz="1100" spc="-70" dirty="0">
                <a:latin typeface="+mn-ea"/>
                <a:ea typeface="+mn-ea"/>
                <a:cs typeface="Carlito"/>
              </a:rPr>
              <a:t> </a:t>
            </a:r>
            <a:r>
              <a:rPr sz="1100" spc="-5" dirty="0">
                <a:latin typeface="+mn-ea"/>
                <a:ea typeface="+mn-ea"/>
                <a:cs typeface="Carlito"/>
              </a:rPr>
              <a:t>scientists.</a:t>
            </a:r>
            <a:endParaRPr sz="1100" dirty="0">
              <a:latin typeface="+mn-ea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4846" y="2550116"/>
            <a:ext cx="4452620" cy="247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+mn-ea"/>
                <a:cs typeface="Carlito"/>
              </a:rPr>
              <a:t>Discover</a:t>
            </a:r>
            <a:endParaRPr sz="1200" dirty="0">
              <a:latin typeface="+mn-ea"/>
              <a:cs typeface="Carlito"/>
            </a:endParaRPr>
          </a:p>
          <a:p>
            <a:pPr marL="12700" marR="5715" algn="just">
              <a:lnSpc>
                <a:spcPct val="100000"/>
              </a:lnSpc>
              <a:spcBef>
                <a:spcPts val="45"/>
              </a:spcBef>
            </a:pPr>
            <a:r>
              <a:rPr sz="1000" spc="25" dirty="0">
                <a:latin typeface="+mn-ea"/>
                <a:cs typeface="UKIJ CJK"/>
              </a:rPr>
              <a:t>Peer-nominated </a:t>
            </a:r>
            <a:r>
              <a:rPr sz="1000" spc="20" dirty="0">
                <a:latin typeface="+mn-ea"/>
                <a:cs typeface="UKIJ CJK"/>
              </a:rPr>
              <a:t>Faculty </a:t>
            </a:r>
            <a:r>
              <a:rPr sz="1000" spc="25" dirty="0">
                <a:latin typeface="+mn-ea"/>
                <a:cs typeface="UKIJ CJK"/>
              </a:rPr>
              <a:t>Members </a:t>
            </a:r>
            <a:r>
              <a:rPr sz="1000" spc="15" dirty="0">
                <a:latin typeface="+mn-ea"/>
                <a:cs typeface="UKIJ CJK"/>
              </a:rPr>
              <a:t>continually </a:t>
            </a:r>
            <a:r>
              <a:rPr sz="1000" dirty="0">
                <a:latin typeface="+mn-ea"/>
                <a:cs typeface="UKIJ CJK"/>
              </a:rPr>
              <a:t>filter </a:t>
            </a:r>
            <a:r>
              <a:rPr sz="1000" spc="20" dirty="0">
                <a:latin typeface="+mn-ea"/>
                <a:cs typeface="UKIJ CJK"/>
              </a:rPr>
              <a:t>the </a:t>
            </a:r>
            <a:r>
              <a:rPr sz="1000" spc="5" dirty="0">
                <a:latin typeface="+mn-ea"/>
                <a:cs typeface="UKIJ CJK"/>
              </a:rPr>
              <a:t>literature for </a:t>
            </a:r>
            <a:r>
              <a:rPr sz="1000" spc="15" dirty="0">
                <a:latin typeface="+mn-ea"/>
                <a:cs typeface="UKIJ CJK"/>
              </a:rPr>
              <a:t>you,  </a:t>
            </a:r>
            <a:r>
              <a:rPr sz="1000" spc="30" dirty="0">
                <a:latin typeface="+mn-ea"/>
                <a:cs typeface="UKIJ CJK"/>
              </a:rPr>
              <a:t>to </a:t>
            </a:r>
            <a:r>
              <a:rPr sz="1000" spc="15" dirty="0">
                <a:latin typeface="+mn-ea"/>
                <a:cs typeface="UKIJ CJK"/>
              </a:rPr>
              <a:t>select </a:t>
            </a:r>
            <a:r>
              <a:rPr sz="1000" spc="5" dirty="0">
                <a:latin typeface="+mn-ea"/>
                <a:cs typeface="UKIJ CJK"/>
              </a:rPr>
              <a:t>articles </a:t>
            </a:r>
            <a:r>
              <a:rPr sz="1000" spc="20" dirty="0">
                <a:latin typeface="+mn-ea"/>
                <a:cs typeface="UKIJ CJK"/>
              </a:rPr>
              <a:t>they </a:t>
            </a:r>
            <a:r>
              <a:rPr sz="1000" spc="15" dirty="0">
                <a:latin typeface="+mn-ea"/>
                <a:cs typeface="UKIJ CJK"/>
              </a:rPr>
              <a:t>find </a:t>
            </a:r>
            <a:r>
              <a:rPr sz="1000" spc="5" dirty="0">
                <a:latin typeface="+mn-ea"/>
                <a:cs typeface="UKIJ CJK"/>
              </a:rPr>
              <a:t>particularly </a:t>
            </a:r>
            <a:r>
              <a:rPr sz="1000" spc="15" dirty="0">
                <a:latin typeface="+mn-ea"/>
                <a:cs typeface="UKIJ CJK"/>
              </a:rPr>
              <a:t>important </a:t>
            </a:r>
            <a:r>
              <a:rPr sz="1000" spc="20" dirty="0">
                <a:latin typeface="+mn-ea"/>
                <a:cs typeface="UKIJ CJK"/>
              </a:rPr>
              <a:t>and </a:t>
            </a:r>
            <a:r>
              <a:rPr sz="1000" spc="15" dirty="0">
                <a:latin typeface="+mn-ea"/>
                <a:cs typeface="UKIJ CJK"/>
              </a:rPr>
              <a:t>interesting, </a:t>
            </a:r>
            <a:r>
              <a:rPr sz="1000" spc="25" dirty="0">
                <a:latin typeface="+mn-ea"/>
                <a:cs typeface="UKIJ CJK"/>
              </a:rPr>
              <a:t>so you  </a:t>
            </a:r>
            <a:r>
              <a:rPr sz="1000" spc="185" dirty="0">
                <a:latin typeface="+mn-ea"/>
                <a:cs typeface="UKIJ CJK"/>
              </a:rPr>
              <a:t>don’t</a:t>
            </a:r>
            <a:r>
              <a:rPr sz="1000" spc="-25" dirty="0">
                <a:latin typeface="+mn-ea"/>
                <a:cs typeface="UKIJ CJK"/>
              </a:rPr>
              <a:t> </a:t>
            </a:r>
            <a:r>
              <a:rPr sz="1000" spc="15" dirty="0">
                <a:latin typeface="+mn-ea"/>
                <a:cs typeface="UKIJ CJK"/>
              </a:rPr>
              <a:t>have </a:t>
            </a:r>
            <a:r>
              <a:rPr sz="1000" spc="5" dirty="0">
                <a:latin typeface="+mn-ea"/>
                <a:cs typeface="UKIJ CJK"/>
              </a:rPr>
              <a:t>to.</a:t>
            </a:r>
            <a:endParaRPr sz="1000" dirty="0">
              <a:latin typeface="+mn-ea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b="1" spc="-5" dirty="0">
                <a:latin typeface="+mn-ea"/>
                <a:cs typeface="Carlito"/>
              </a:rPr>
              <a:t>Gain</a:t>
            </a:r>
            <a:r>
              <a:rPr sz="1200" b="1" dirty="0">
                <a:latin typeface="+mn-ea"/>
                <a:cs typeface="Carlito"/>
              </a:rPr>
              <a:t> </a:t>
            </a:r>
            <a:r>
              <a:rPr sz="1200" b="1" spc="-5" dirty="0">
                <a:latin typeface="+mn-ea"/>
                <a:cs typeface="Carlito"/>
              </a:rPr>
              <a:t>Insight</a:t>
            </a:r>
            <a:endParaRPr sz="1200" dirty="0">
              <a:latin typeface="+mn-ea"/>
              <a:cs typeface="Carlito"/>
            </a:endParaRPr>
          </a:p>
          <a:p>
            <a:pPr marL="12700" marR="6350" algn="just">
              <a:lnSpc>
                <a:spcPct val="100000"/>
              </a:lnSpc>
              <a:spcBef>
                <a:spcPts val="40"/>
              </a:spcBef>
            </a:pPr>
            <a:r>
              <a:rPr sz="1000" spc="15" dirty="0">
                <a:latin typeface="+mn-ea"/>
                <a:cs typeface="UKIJ CJK"/>
              </a:rPr>
              <a:t>Articles </a:t>
            </a:r>
            <a:r>
              <a:rPr sz="1000" spc="-5" dirty="0">
                <a:latin typeface="+mn-ea"/>
                <a:cs typeface="UKIJ CJK"/>
              </a:rPr>
              <a:t>are </a:t>
            </a:r>
            <a:r>
              <a:rPr sz="1000" spc="25" dirty="0">
                <a:latin typeface="+mn-ea"/>
                <a:cs typeface="UKIJ CJK"/>
              </a:rPr>
              <a:t>assigned </a:t>
            </a:r>
            <a:r>
              <a:rPr sz="1000" spc="10" dirty="0">
                <a:latin typeface="+mn-ea"/>
                <a:cs typeface="UKIJ CJK"/>
              </a:rPr>
              <a:t>a </a:t>
            </a:r>
            <a:r>
              <a:rPr sz="1000" spc="-5" dirty="0">
                <a:latin typeface="+mn-ea"/>
                <a:cs typeface="UKIJ CJK"/>
              </a:rPr>
              <a:t>star </a:t>
            </a:r>
            <a:r>
              <a:rPr sz="1000" spc="15" dirty="0">
                <a:latin typeface="+mn-ea"/>
                <a:cs typeface="UKIJ CJK"/>
              </a:rPr>
              <a:t>rating, </a:t>
            </a:r>
            <a:r>
              <a:rPr sz="1000" spc="25" dirty="0">
                <a:latin typeface="+mn-ea"/>
                <a:cs typeface="UKIJ CJK"/>
              </a:rPr>
              <a:t>categorized, and </a:t>
            </a:r>
            <a:r>
              <a:rPr sz="1000" spc="20" dirty="0">
                <a:latin typeface="+mn-ea"/>
                <a:cs typeface="UKIJ CJK"/>
              </a:rPr>
              <a:t>evaluated </a:t>
            </a:r>
            <a:r>
              <a:rPr sz="1000" spc="10" dirty="0">
                <a:latin typeface="+mn-ea"/>
                <a:cs typeface="UKIJ CJK"/>
              </a:rPr>
              <a:t>in a </a:t>
            </a:r>
            <a:r>
              <a:rPr sz="1000" dirty="0">
                <a:latin typeface="+mn-ea"/>
                <a:cs typeface="UKIJ CJK"/>
              </a:rPr>
              <a:t>short,  </a:t>
            </a:r>
            <a:r>
              <a:rPr sz="1000" spc="20" dirty="0">
                <a:latin typeface="+mn-ea"/>
                <a:cs typeface="UKIJ CJK"/>
              </a:rPr>
              <a:t>opinionated commentary </a:t>
            </a:r>
            <a:r>
              <a:rPr sz="1000" spc="25" dirty="0">
                <a:latin typeface="+mn-ea"/>
                <a:cs typeface="UKIJ CJK"/>
              </a:rPr>
              <a:t>outlining </a:t>
            </a:r>
            <a:r>
              <a:rPr sz="1000" spc="20" dirty="0">
                <a:latin typeface="+mn-ea"/>
                <a:cs typeface="UKIJ CJK"/>
              </a:rPr>
              <a:t>the </a:t>
            </a:r>
            <a:r>
              <a:rPr sz="1000" spc="15" dirty="0">
                <a:latin typeface="+mn-ea"/>
                <a:cs typeface="UKIJ CJK"/>
              </a:rPr>
              <a:t>value </a:t>
            </a:r>
            <a:r>
              <a:rPr sz="1000" spc="20" dirty="0">
                <a:latin typeface="+mn-ea"/>
                <a:cs typeface="UKIJ CJK"/>
              </a:rPr>
              <a:t>of </a:t>
            </a:r>
            <a:r>
              <a:rPr sz="1000" spc="25" dirty="0">
                <a:latin typeface="+mn-ea"/>
                <a:cs typeface="UKIJ CJK"/>
              </a:rPr>
              <a:t>the </a:t>
            </a:r>
            <a:r>
              <a:rPr sz="1000" spc="15" dirty="0">
                <a:latin typeface="+mn-ea"/>
                <a:cs typeface="UKIJ CJK"/>
              </a:rPr>
              <a:t>science </a:t>
            </a:r>
            <a:r>
              <a:rPr sz="1000" spc="30" dirty="0">
                <a:latin typeface="+mn-ea"/>
                <a:cs typeface="UKIJ CJK"/>
              </a:rPr>
              <a:t>to </a:t>
            </a:r>
            <a:r>
              <a:rPr sz="1000" spc="20" dirty="0">
                <a:latin typeface="+mn-ea"/>
                <a:cs typeface="UKIJ CJK"/>
              </a:rPr>
              <a:t>the </a:t>
            </a:r>
            <a:r>
              <a:rPr sz="1000" spc="10" dirty="0">
                <a:latin typeface="+mn-ea"/>
                <a:cs typeface="UKIJ CJK"/>
              </a:rPr>
              <a:t>wider  </a:t>
            </a:r>
            <a:r>
              <a:rPr sz="1000" spc="15" dirty="0">
                <a:latin typeface="+mn-ea"/>
                <a:cs typeface="UKIJ CJK"/>
              </a:rPr>
              <a:t>community.</a:t>
            </a:r>
            <a:endParaRPr sz="1000" dirty="0">
              <a:latin typeface="+mn-ea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200" b="1" spc="-10" dirty="0">
                <a:latin typeface="+mn-ea"/>
                <a:cs typeface="Carlito"/>
              </a:rPr>
              <a:t>Customize</a:t>
            </a:r>
            <a:r>
              <a:rPr sz="1200" b="1" spc="-20" dirty="0">
                <a:latin typeface="+mn-ea"/>
                <a:cs typeface="Carlito"/>
              </a:rPr>
              <a:t> </a:t>
            </a:r>
            <a:r>
              <a:rPr sz="1200" b="1" spc="-5" dirty="0">
                <a:latin typeface="+mn-ea"/>
                <a:cs typeface="Carlito"/>
              </a:rPr>
              <a:t>Alerts</a:t>
            </a:r>
            <a:endParaRPr sz="1200" dirty="0">
              <a:latin typeface="+mn-ea"/>
              <a:cs typeface="Carlito"/>
            </a:endParaRPr>
          </a:p>
          <a:p>
            <a:pPr marL="12700" marR="636905">
              <a:lnSpc>
                <a:spcPct val="99000"/>
              </a:lnSpc>
              <a:spcBef>
                <a:spcPts val="55"/>
              </a:spcBef>
            </a:pPr>
            <a:r>
              <a:rPr sz="1000" spc="15" dirty="0">
                <a:latin typeface="+mn-ea"/>
                <a:cs typeface="UKIJ CJK"/>
              </a:rPr>
              <a:t>Create </a:t>
            </a:r>
            <a:r>
              <a:rPr sz="1000" spc="20" dirty="0">
                <a:latin typeface="+mn-ea"/>
                <a:cs typeface="UKIJ CJK"/>
              </a:rPr>
              <a:t>detailed and </a:t>
            </a:r>
            <a:r>
              <a:rPr sz="1000" spc="15" dirty="0">
                <a:latin typeface="+mn-ea"/>
                <a:cs typeface="UKIJ CJK"/>
              </a:rPr>
              <a:t>personalized </a:t>
            </a:r>
            <a:r>
              <a:rPr sz="1000" spc="5" dirty="0">
                <a:latin typeface="+mn-ea"/>
                <a:cs typeface="UKIJ CJK"/>
              </a:rPr>
              <a:t>search parameters, </a:t>
            </a:r>
            <a:r>
              <a:rPr sz="1000" spc="30" dirty="0">
                <a:latin typeface="+mn-ea"/>
                <a:cs typeface="UKIJ CJK"/>
              </a:rPr>
              <a:t>sign up </a:t>
            </a:r>
            <a:r>
              <a:rPr sz="1000" spc="5" dirty="0">
                <a:latin typeface="+mn-ea"/>
                <a:cs typeface="UKIJ CJK"/>
              </a:rPr>
              <a:t>for  </a:t>
            </a:r>
            <a:r>
              <a:rPr sz="1000" spc="20" dirty="0">
                <a:latin typeface="+mn-ea"/>
                <a:cs typeface="UKIJ CJK"/>
              </a:rPr>
              <a:t>customized </a:t>
            </a:r>
            <a:r>
              <a:rPr sz="1000" spc="10" dirty="0">
                <a:latin typeface="+mn-ea"/>
                <a:cs typeface="UKIJ CJK"/>
              </a:rPr>
              <a:t>email </a:t>
            </a:r>
            <a:r>
              <a:rPr sz="1000" dirty="0">
                <a:latin typeface="+mn-ea"/>
                <a:cs typeface="UKIJ CJK"/>
              </a:rPr>
              <a:t>alerts </a:t>
            </a:r>
            <a:r>
              <a:rPr sz="1000" spc="20" dirty="0">
                <a:latin typeface="+mn-ea"/>
                <a:cs typeface="UKIJ CJK"/>
              </a:rPr>
              <a:t>so </a:t>
            </a:r>
            <a:r>
              <a:rPr sz="1000" spc="25" dirty="0">
                <a:latin typeface="+mn-ea"/>
                <a:cs typeface="UKIJ CJK"/>
              </a:rPr>
              <a:t>you </a:t>
            </a:r>
            <a:r>
              <a:rPr sz="1000" spc="15" dirty="0">
                <a:latin typeface="+mn-ea"/>
                <a:cs typeface="UKIJ CJK"/>
              </a:rPr>
              <a:t>can </a:t>
            </a:r>
            <a:r>
              <a:rPr sz="1000" spc="10" dirty="0">
                <a:latin typeface="+mn-ea"/>
                <a:cs typeface="UKIJ CJK"/>
              </a:rPr>
              <a:t>easily access </a:t>
            </a:r>
            <a:r>
              <a:rPr sz="1000" spc="20" dirty="0">
                <a:latin typeface="+mn-ea"/>
                <a:cs typeface="UKIJ CJK"/>
              </a:rPr>
              <a:t>the </a:t>
            </a:r>
            <a:r>
              <a:rPr sz="1000" spc="5" dirty="0">
                <a:latin typeface="+mn-ea"/>
                <a:cs typeface="UKIJ CJK"/>
              </a:rPr>
              <a:t>article  </a:t>
            </a:r>
            <a:r>
              <a:rPr sz="1000" spc="15" dirty="0">
                <a:latin typeface="+mn-ea"/>
                <a:cs typeface="UKIJ CJK"/>
              </a:rPr>
              <a:t>recommendations </a:t>
            </a:r>
            <a:r>
              <a:rPr sz="1000" spc="10" dirty="0">
                <a:latin typeface="+mn-ea"/>
                <a:cs typeface="UKIJ CJK"/>
              </a:rPr>
              <a:t>relevant </a:t>
            </a:r>
            <a:r>
              <a:rPr sz="1000" spc="35" dirty="0">
                <a:latin typeface="+mn-ea"/>
                <a:cs typeface="UKIJ CJK"/>
              </a:rPr>
              <a:t>to </a:t>
            </a:r>
            <a:r>
              <a:rPr sz="1000" spc="15" dirty="0">
                <a:latin typeface="+mn-ea"/>
                <a:cs typeface="UKIJ CJK"/>
              </a:rPr>
              <a:t>your </a:t>
            </a:r>
            <a:r>
              <a:rPr sz="1000" spc="10" dirty="0">
                <a:latin typeface="+mn-ea"/>
                <a:cs typeface="UKIJ CJK"/>
              </a:rPr>
              <a:t>fields </a:t>
            </a:r>
            <a:r>
              <a:rPr sz="1000" spc="20" dirty="0">
                <a:latin typeface="+mn-ea"/>
                <a:cs typeface="UKIJ CJK"/>
              </a:rPr>
              <a:t>of</a:t>
            </a:r>
            <a:r>
              <a:rPr sz="1000" spc="-140" dirty="0">
                <a:latin typeface="+mn-ea"/>
                <a:cs typeface="UKIJ CJK"/>
              </a:rPr>
              <a:t> </a:t>
            </a:r>
            <a:r>
              <a:rPr sz="1000" dirty="0">
                <a:latin typeface="+mn-ea"/>
                <a:cs typeface="UKIJ CJK"/>
              </a:rPr>
              <a:t>interest.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UKIJ CJK"/>
              <a:cs typeface="UKIJ CJK"/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73126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b="1" spc="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b="1" spc="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  <a:r>
              <a:rPr b="1" spc="-1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b="1" spc="11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PubMed…</a:t>
            </a:r>
            <a:r>
              <a:rPr b="1" spc="1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9872"/>
            <a:ext cx="7859395" cy="221663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95"/>
              </a:spcBef>
            </a:pPr>
            <a:r>
              <a:rPr spc="-15" dirty="0">
                <a:latin typeface="+mn-ea"/>
                <a:cs typeface="Carlito"/>
              </a:rPr>
              <a:t>Registered </a:t>
            </a:r>
            <a:r>
              <a:rPr spc="-5" dirty="0">
                <a:latin typeface="+mn-ea"/>
                <a:cs typeface="Carlito"/>
              </a:rPr>
              <a:t>with </a:t>
            </a:r>
            <a:r>
              <a:rPr dirty="0">
                <a:latin typeface="+mn-ea"/>
                <a:cs typeface="Carlito"/>
              </a:rPr>
              <a:t>PubMed, </a:t>
            </a:r>
            <a:r>
              <a:rPr spc="-5" dirty="0">
                <a:latin typeface="+mn-ea"/>
                <a:cs typeface="Carlito"/>
              </a:rPr>
              <a:t>go </a:t>
            </a:r>
            <a:r>
              <a:rPr spc="-15" dirty="0">
                <a:latin typeface="+mn-ea"/>
                <a:cs typeface="Carlito"/>
              </a:rPr>
              <a:t>to </a:t>
            </a:r>
            <a:r>
              <a:rPr dirty="0">
                <a:latin typeface="+mn-ea"/>
                <a:cs typeface="Carlito"/>
              </a:rPr>
              <a:t>‘My NCBI’ and </a:t>
            </a:r>
            <a:r>
              <a:rPr spc="-15" dirty="0">
                <a:latin typeface="+mn-ea"/>
                <a:cs typeface="Carlito"/>
              </a:rPr>
              <a:t>follow </a:t>
            </a:r>
            <a:r>
              <a:rPr dirty="0">
                <a:latin typeface="+mn-ea"/>
                <a:cs typeface="Carlito"/>
              </a:rPr>
              <a:t>these</a:t>
            </a:r>
            <a:r>
              <a:rPr spc="-5" dirty="0">
                <a:latin typeface="+mn-ea"/>
                <a:cs typeface="Carlito"/>
              </a:rPr>
              <a:t> </a:t>
            </a:r>
            <a:r>
              <a:rPr spc="-15" dirty="0">
                <a:latin typeface="+mn-ea"/>
                <a:cs typeface="Carlito"/>
              </a:rPr>
              <a:t>steps:</a:t>
            </a:r>
            <a:endParaRPr dirty="0">
              <a:latin typeface="+mn-ea"/>
              <a:cs typeface="Carlito"/>
            </a:endParaRPr>
          </a:p>
          <a:p>
            <a:pPr marL="605790" lvl="1" indent="-25082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606425" algn="l"/>
              </a:tabLst>
            </a:pPr>
            <a:r>
              <a:rPr spc="-5" dirty="0">
                <a:latin typeface="+mn-ea"/>
                <a:cs typeface="Carlito"/>
              </a:rPr>
              <a:t>Go </a:t>
            </a:r>
            <a:r>
              <a:rPr spc="-10" dirty="0">
                <a:latin typeface="+mn-ea"/>
                <a:cs typeface="Carlito"/>
              </a:rPr>
              <a:t>to Filters,</a:t>
            </a:r>
            <a:r>
              <a:rPr spc="15" dirty="0">
                <a:latin typeface="+mn-ea"/>
                <a:cs typeface="Carlito"/>
              </a:rPr>
              <a:t> </a:t>
            </a:r>
            <a:r>
              <a:rPr dirty="0">
                <a:latin typeface="+mn-ea"/>
                <a:cs typeface="Carlito"/>
              </a:rPr>
              <a:t>PubMed</a:t>
            </a:r>
          </a:p>
          <a:p>
            <a:pPr marL="606425" lvl="1" indent="-25146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607060" algn="l"/>
              </a:tabLst>
            </a:pPr>
            <a:r>
              <a:rPr spc="-5" dirty="0">
                <a:latin typeface="+mn-ea"/>
                <a:cs typeface="Carlito"/>
              </a:rPr>
              <a:t>Click </a:t>
            </a:r>
            <a:r>
              <a:rPr dirty="0">
                <a:latin typeface="+mn-ea"/>
                <a:cs typeface="Carlito"/>
              </a:rPr>
              <a:t>Manage</a:t>
            </a:r>
            <a:r>
              <a:rPr spc="-15" dirty="0">
                <a:latin typeface="+mn-ea"/>
                <a:cs typeface="Carlito"/>
              </a:rPr>
              <a:t> Filters</a:t>
            </a:r>
            <a:endParaRPr dirty="0">
              <a:latin typeface="+mn-ea"/>
              <a:cs typeface="Carlito"/>
            </a:endParaRPr>
          </a:p>
          <a:p>
            <a:pPr marL="606425" lvl="1" indent="-25146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607060" algn="l"/>
              </a:tabLst>
            </a:pPr>
            <a:r>
              <a:rPr dirty="0">
                <a:latin typeface="+mn-ea"/>
                <a:cs typeface="Carlito"/>
              </a:rPr>
              <a:t>Under </a:t>
            </a:r>
            <a:r>
              <a:rPr spc="-10" dirty="0">
                <a:latin typeface="+mn-ea"/>
                <a:cs typeface="Carlito"/>
              </a:rPr>
              <a:t>Browse/Search </a:t>
            </a:r>
            <a:r>
              <a:rPr spc="-15" dirty="0">
                <a:latin typeface="+mn-ea"/>
                <a:cs typeface="Carlito"/>
              </a:rPr>
              <a:t>for </a:t>
            </a:r>
            <a:r>
              <a:rPr dirty="0">
                <a:latin typeface="+mn-ea"/>
                <a:cs typeface="Carlito"/>
              </a:rPr>
              <a:t>PubMed </a:t>
            </a:r>
            <a:r>
              <a:rPr spc="-15" dirty="0">
                <a:latin typeface="+mn-ea"/>
                <a:cs typeface="Carlito"/>
              </a:rPr>
              <a:t>Filters, </a:t>
            </a:r>
            <a:r>
              <a:rPr dirty="0">
                <a:latin typeface="+mn-ea"/>
                <a:cs typeface="Carlito"/>
              </a:rPr>
              <a:t>click</a:t>
            </a:r>
            <a:r>
              <a:rPr spc="30" dirty="0">
                <a:latin typeface="+mn-ea"/>
                <a:cs typeface="Carlito"/>
              </a:rPr>
              <a:t> </a:t>
            </a:r>
            <a:r>
              <a:rPr spc="-5" dirty="0">
                <a:latin typeface="+mn-ea"/>
                <a:cs typeface="Carlito"/>
              </a:rPr>
              <a:t>LinkOut</a:t>
            </a:r>
            <a:endParaRPr dirty="0">
              <a:latin typeface="+mn-ea"/>
              <a:cs typeface="Carlito"/>
            </a:endParaRPr>
          </a:p>
          <a:p>
            <a:pPr marL="606425" lvl="1" indent="-25146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607060" algn="l"/>
              </a:tabLst>
            </a:pPr>
            <a:r>
              <a:rPr spc="-10" dirty="0">
                <a:latin typeface="+mn-ea"/>
                <a:cs typeface="Carlito"/>
              </a:rPr>
              <a:t>Search </a:t>
            </a:r>
            <a:r>
              <a:rPr spc="-15" dirty="0">
                <a:latin typeface="+mn-ea"/>
                <a:cs typeface="Carlito"/>
              </a:rPr>
              <a:t>for</a:t>
            </a:r>
            <a:r>
              <a:rPr lang="en-US" altLang="zh-CN" spc="-15" dirty="0">
                <a:latin typeface="+mn-ea"/>
                <a:cs typeface="Carlito"/>
              </a:rPr>
              <a:t> </a:t>
            </a:r>
            <a:r>
              <a:rPr lang="en-US" spc="-15" dirty="0">
                <a:latin typeface="+mn-ea"/>
                <a:cs typeface="Carlito"/>
              </a:rPr>
              <a:t>Faculty Opinions</a:t>
            </a:r>
            <a:endParaRPr dirty="0">
              <a:latin typeface="+mn-ea"/>
              <a:cs typeface="Carlito"/>
            </a:endParaRPr>
          </a:p>
          <a:p>
            <a:pPr marL="605790" lvl="1" indent="-25082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606425" algn="l"/>
              </a:tabLst>
            </a:pPr>
            <a:r>
              <a:rPr spc="-5" dirty="0">
                <a:latin typeface="+mn-ea"/>
                <a:cs typeface="Carlito"/>
              </a:rPr>
              <a:t>Click </a:t>
            </a:r>
            <a:r>
              <a:rPr spc="-10" dirty="0">
                <a:latin typeface="+mn-ea"/>
                <a:cs typeface="Carlito"/>
              </a:rPr>
              <a:t>Filter </a:t>
            </a:r>
            <a:r>
              <a:rPr dirty="0">
                <a:latin typeface="+mn-ea"/>
                <a:cs typeface="Carlito"/>
              </a:rPr>
              <a:t>and Link </a:t>
            </a:r>
            <a:r>
              <a:rPr spc="-5" dirty="0">
                <a:latin typeface="+mn-ea"/>
                <a:cs typeface="Carlito"/>
              </a:rPr>
              <a:t>Icon</a:t>
            </a:r>
            <a:endParaRPr dirty="0">
              <a:latin typeface="+mn-ea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+mn-ea"/>
              <a:cs typeface="Carlito"/>
            </a:endParaRPr>
          </a:p>
        </p:txBody>
      </p:sp>
      <p:sp>
        <p:nvSpPr>
          <p:cNvPr id="5" name="bg object 16"/>
          <p:cNvSpPr/>
          <p:nvPr/>
        </p:nvSpPr>
        <p:spPr>
          <a:xfrm>
            <a:off x="228600" y="6332119"/>
            <a:ext cx="1837944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图文框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3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0587" r="15833" b="5809"/>
          <a:stretch/>
        </p:blipFill>
        <p:spPr>
          <a:xfrm>
            <a:off x="304800" y="1066800"/>
            <a:ext cx="8403540" cy="480659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756513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</a:t>
            </a:r>
            <a:r>
              <a:rPr b="1" spc="4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Faculty </a:t>
            </a:r>
            <a:r>
              <a:rPr b="1" spc="7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Opinions</a:t>
            </a:r>
            <a:r>
              <a:rPr b="1" spc="-135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b="1" spc="11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b="1" spc="110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PubMed</a:t>
            </a:r>
            <a:r>
              <a:rPr b="1" spc="11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…(2)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1600"/>
            <a:ext cx="2133600" cy="23073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324600" y="1066800"/>
            <a:ext cx="1676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400800" y="3048000"/>
            <a:ext cx="1676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bg object 16"/>
          <p:cNvSpPr/>
          <p:nvPr/>
        </p:nvSpPr>
        <p:spPr>
          <a:xfrm>
            <a:off x="228600" y="6324600"/>
            <a:ext cx="1837944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9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78460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b="1" spc="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b="1" spc="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  <a:r>
              <a:rPr b="1" spc="-1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b="1" spc="11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b="1" spc="1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…(3)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692" r="38907"/>
          <a:stretch/>
        </p:blipFill>
        <p:spPr>
          <a:xfrm>
            <a:off x="838200" y="957860"/>
            <a:ext cx="6139004" cy="5181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00600" y="1524000"/>
            <a:ext cx="186563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bg object 16"/>
          <p:cNvSpPr/>
          <p:nvPr/>
        </p:nvSpPr>
        <p:spPr>
          <a:xfrm>
            <a:off x="228600" y="6361570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0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7465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b="1" spc="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b="1" spc="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Opinions </a:t>
            </a:r>
            <a:r>
              <a:rPr b="1" spc="1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b="1" spc="16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b="1" spc="-229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…(</a:t>
            </a:r>
            <a:r>
              <a:rPr lang="en-US" altLang="zh-CN"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8139" r="14166" b="23643"/>
          <a:stretch/>
        </p:blipFill>
        <p:spPr>
          <a:xfrm>
            <a:off x="228600" y="1447800"/>
            <a:ext cx="8686800" cy="4343400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5029200" y="41910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224280" h="288289">
                <a:moveTo>
                  <a:pt x="0" y="288035"/>
                </a:moveTo>
                <a:lnTo>
                  <a:pt x="1223772" y="288035"/>
                </a:lnTo>
                <a:lnTo>
                  <a:pt x="122377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6"/>
          <p:cNvSpPr/>
          <p:nvPr/>
        </p:nvSpPr>
        <p:spPr>
          <a:xfrm>
            <a:off x="228600" y="6359780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图文框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0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0542" r="22500" b="1"/>
          <a:stretch/>
        </p:blipFill>
        <p:spPr>
          <a:xfrm>
            <a:off x="535940" y="990600"/>
            <a:ext cx="7570935" cy="51054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82270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b="1" spc="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b="1" spc="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Opinions </a:t>
            </a:r>
            <a:r>
              <a:rPr b="1" spc="1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b="1" spc="16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b="1" spc="-229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…(</a:t>
            </a:r>
            <a:r>
              <a:rPr lang="en-US" altLang="zh-CN"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ject 4"/>
          <p:cNvSpPr/>
          <p:nvPr/>
        </p:nvSpPr>
        <p:spPr>
          <a:xfrm>
            <a:off x="3429000" y="1447800"/>
            <a:ext cx="2895600" cy="228600"/>
          </a:xfrm>
          <a:custGeom>
            <a:avLst/>
            <a:gdLst/>
            <a:ahLst/>
            <a:cxnLst/>
            <a:rect l="l" t="t" r="r" b="b"/>
            <a:pathLst>
              <a:path w="1224280" h="288289">
                <a:moveTo>
                  <a:pt x="0" y="288035"/>
                </a:moveTo>
                <a:lnTo>
                  <a:pt x="1223772" y="288035"/>
                </a:lnTo>
                <a:lnTo>
                  <a:pt x="122377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1905000" y="2675515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224280" h="288289">
                <a:moveTo>
                  <a:pt x="0" y="288035"/>
                </a:moveTo>
                <a:lnTo>
                  <a:pt x="1223772" y="288035"/>
                </a:lnTo>
                <a:lnTo>
                  <a:pt x="1223772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16"/>
          <p:cNvSpPr/>
          <p:nvPr/>
        </p:nvSpPr>
        <p:spPr>
          <a:xfrm>
            <a:off x="228600" y="6350000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图文框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6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114800" y="2819400"/>
            <a:ext cx="4557712" cy="1462844"/>
          </a:xfrm>
        </p:spPr>
        <p:txBody>
          <a:bodyPr>
            <a:normAutofit/>
          </a:bodyPr>
          <a:lstStyle/>
          <a:p>
            <a:r>
              <a:rPr lang="en-US" altLang="zh-CN" sz="7200" dirty="0"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72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7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2425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0000"/>
                </a:solidFill>
                <a:latin typeface="Arial"/>
                <a:cs typeface="Arial"/>
              </a:rPr>
              <a:t>Sign-In…(1)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" y="1371600"/>
            <a:ext cx="8534400" cy="4895087"/>
            <a:chOff x="457200" y="1473707"/>
            <a:chExt cx="8229600" cy="4488180"/>
          </a:xfrm>
        </p:grpSpPr>
        <p:sp>
          <p:nvSpPr>
            <p:cNvPr id="4" name="object 4"/>
            <p:cNvSpPr/>
            <p:nvPr/>
          </p:nvSpPr>
          <p:spPr>
            <a:xfrm>
              <a:off x="457200" y="1473707"/>
              <a:ext cx="8229600" cy="4488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53121" y="2277618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216408"/>
                  </a:moveTo>
                  <a:lnTo>
                    <a:pt x="576072" y="216408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15255" y="2636520"/>
            <a:ext cx="3385185" cy="79248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264795" marR="396875" indent="-17272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265430" algn="l"/>
              </a:tabLst>
            </a:pPr>
            <a:r>
              <a:rPr sz="1200" spc="25" dirty="0">
                <a:solidFill>
                  <a:srgbClr val="FF0000"/>
                </a:solidFill>
                <a:latin typeface="+mn-ea"/>
                <a:cs typeface="UKIJ CJK"/>
              </a:rPr>
              <a:t>Subscribed </a:t>
            </a:r>
            <a:r>
              <a:rPr sz="1200" spc="10" dirty="0">
                <a:solidFill>
                  <a:srgbClr val="FF0000"/>
                </a:solidFill>
                <a:latin typeface="+mn-ea"/>
                <a:cs typeface="UKIJ CJK"/>
              </a:rPr>
              <a:t>Institution </a:t>
            </a:r>
            <a:r>
              <a:rPr sz="1200" spc="20" dirty="0">
                <a:solidFill>
                  <a:srgbClr val="FF0000"/>
                </a:solidFill>
                <a:latin typeface="+mn-ea"/>
                <a:cs typeface="UKIJ CJK"/>
              </a:rPr>
              <a:t>access </a:t>
            </a:r>
            <a:r>
              <a:rPr sz="1200" spc="10" dirty="0">
                <a:solidFill>
                  <a:srgbClr val="FF0000"/>
                </a:solidFill>
                <a:latin typeface="+mn-ea"/>
                <a:cs typeface="UKIJ CJK"/>
              </a:rPr>
              <a:t>within</a:t>
            </a:r>
            <a:r>
              <a:rPr sz="1200" spc="-13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+mn-ea"/>
                <a:cs typeface="UKIJ CJK"/>
              </a:rPr>
              <a:t>IP  </a:t>
            </a:r>
            <a:r>
              <a:rPr sz="1200" spc="30" dirty="0">
                <a:solidFill>
                  <a:srgbClr val="FF0000"/>
                </a:solidFill>
                <a:latin typeface="+mn-ea"/>
                <a:cs typeface="UKIJ CJK"/>
              </a:rPr>
              <a:t>range</a:t>
            </a:r>
            <a:endParaRPr sz="1200" dirty="0">
              <a:latin typeface="+mn-ea"/>
              <a:cs typeface="UKIJ CJK"/>
            </a:endParaRPr>
          </a:p>
          <a:p>
            <a:pPr marL="264795" marR="387985" indent="-172720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200" spc="20" dirty="0">
                <a:solidFill>
                  <a:srgbClr val="FF0000"/>
                </a:solidFill>
                <a:latin typeface="+mn-ea"/>
                <a:cs typeface="UKIJ CJK"/>
              </a:rPr>
              <a:t>Register </a:t>
            </a:r>
            <a:r>
              <a:rPr sz="1200" spc="50" dirty="0">
                <a:solidFill>
                  <a:srgbClr val="FF0000"/>
                </a:solidFill>
                <a:latin typeface="+mn-ea"/>
                <a:cs typeface="UKIJ CJK"/>
              </a:rPr>
              <a:t>/ Sign </a:t>
            </a:r>
            <a:r>
              <a:rPr sz="1200" spc="-25" dirty="0">
                <a:solidFill>
                  <a:srgbClr val="FF0000"/>
                </a:solidFill>
                <a:latin typeface="+mn-ea"/>
                <a:cs typeface="UKIJ CJK"/>
              </a:rPr>
              <a:t>In </a:t>
            </a:r>
            <a:r>
              <a:rPr sz="1200" spc="15" dirty="0">
                <a:solidFill>
                  <a:srgbClr val="FF0000"/>
                </a:solidFill>
                <a:latin typeface="+mn-ea"/>
                <a:cs typeface="UKIJ CJK"/>
              </a:rPr>
              <a:t>personal </a:t>
            </a:r>
            <a:r>
              <a:rPr sz="1200" spc="30" dirty="0">
                <a:solidFill>
                  <a:srgbClr val="FF0000"/>
                </a:solidFill>
                <a:latin typeface="+mn-ea"/>
                <a:cs typeface="UKIJ CJK"/>
              </a:rPr>
              <a:t>account</a:t>
            </a:r>
            <a:r>
              <a:rPr sz="1200" spc="-17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10" dirty="0">
                <a:solidFill>
                  <a:srgbClr val="FF0000"/>
                </a:solidFill>
                <a:latin typeface="+mn-ea"/>
                <a:cs typeface="UKIJ CJK"/>
              </a:rPr>
              <a:t>for  </a:t>
            </a:r>
            <a:r>
              <a:rPr sz="1200" spc="35" dirty="0">
                <a:solidFill>
                  <a:srgbClr val="FF0000"/>
                </a:solidFill>
                <a:latin typeface="+mn-ea"/>
                <a:cs typeface="UKIJ CJK"/>
              </a:rPr>
              <a:t>saving </a:t>
            </a:r>
            <a:r>
              <a:rPr sz="1200" spc="10" dirty="0">
                <a:solidFill>
                  <a:srgbClr val="FF0000"/>
                </a:solidFill>
                <a:latin typeface="+mn-ea"/>
                <a:cs typeface="UKIJ CJK"/>
              </a:rPr>
              <a:t>search</a:t>
            </a:r>
            <a:r>
              <a:rPr sz="1200" spc="-7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dirty="0">
                <a:solidFill>
                  <a:srgbClr val="FF0000"/>
                </a:solidFill>
                <a:latin typeface="+mn-ea"/>
                <a:cs typeface="UKIJ CJK"/>
              </a:rPr>
              <a:t>results</a:t>
            </a:r>
            <a:endParaRPr sz="1200" dirty="0">
              <a:latin typeface="+mn-ea"/>
              <a:cs typeface="UKIJ CJ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1000" y="1989581"/>
            <a:ext cx="7432166" cy="3725419"/>
            <a:chOff x="381000" y="1989581"/>
            <a:chExt cx="7432166" cy="3725419"/>
          </a:xfrm>
        </p:grpSpPr>
        <p:sp>
          <p:nvSpPr>
            <p:cNvPr id="8" name="object 8"/>
            <p:cNvSpPr/>
            <p:nvPr/>
          </p:nvSpPr>
          <p:spPr>
            <a:xfrm>
              <a:off x="381000" y="54864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92480" h="216535">
                  <a:moveTo>
                    <a:pt x="0" y="216408"/>
                  </a:moveTo>
                  <a:lnTo>
                    <a:pt x="792480" y="216408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3121" y="1989581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35457" y="0"/>
                  </a:moveTo>
                  <a:lnTo>
                    <a:pt x="124205" y="0"/>
                  </a:lnTo>
                  <a:lnTo>
                    <a:pt x="34289" y="54990"/>
                  </a:lnTo>
                  <a:lnTo>
                    <a:pt x="0" y="144017"/>
                  </a:lnTo>
                  <a:lnTo>
                    <a:pt x="34289" y="233044"/>
                  </a:lnTo>
                  <a:lnTo>
                    <a:pt x="124205" y="288035"/>
                  </a:lnTo>
                  <a:lnTo>
                    <a:pt x="235457" y="288035"/>
                  </a:lnTo>
                  <a:lnTo>
                    <a:pt x="325374" y="233044"/>
                  </a:lnTo>
                  <a:lnTo>
                    <a:pt x="359663" y="144017"/>
                  </a:lnTo>
                  <a:lnTo>
                    <a:pt x="325374" y="54990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53121" y="1989581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144017"/>
                  </a:moveTo>
                  <a:lnTo>
                    <a:pt x="34289" y="54990"/>
                  </a:lnTo>
                  <a:lnTo>
                    <a:pt x="124205" y="0"/>
                  </a:lnTo>
                  <a:lnTo>
                    <a:pt x="235457" y="0"/>
                  </a:lnTo>
                  <a:lnTo>
                    <a:pt x="325374" y="54990"/>
                  </a:lnTo>
                  <a:lnTo>
                    <a:pt x="359663" y="144017"/>
                  </a:lnTo>
                  <a:lnTo>
                    <a:pt x="325374" y="233044"/>
                  </a:lnTo>
                  <a:lnTo>
                    <a:pt x="235457" y="288035"/>
                  </a:lnTo>
                  <a:lnTo>
                    <a:pt x="124205" y="288035"/>
                  </a:lnTo>
                  <a:lnTo>
                    <a:pt x="34289" y="233044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62850" y="1967941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bg object 16"/>
          <p:cNvSpPr/>
          <p:nvPr/>
        </p:nvSpPr>
        <p:spPr>
          <a:xfrm>
            <a:off x="224028" y="6405370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2425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FF0000"/>
                </a:solidFill>
                <a:latin typeface="Arial"/>
                <a:cs typeface="Arial"/>
              </a:rPr>
              <a:t>Sign-In…(2)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3556" y="1475232"/>
            <a:ext cx="4417589" cy="3096768"/>
            <a:chOff x="458723" y="1475232"/>
            <a:chExt cx="4255135" cy="2871470"/>
          </a:xfrm>
        </p:grpSpPr>
        <p:sp>
          <p:nvSpPr>
            <p:cNvPr id="4" name="object 4"/>
            <p:cNvSpPr/>
            <p:nvPr/>
          </p:nvSpPr>
          <p:spPr>
            <a:xfrm>
              <a:off x="467867" y="1484376"/>
              <a:ext cx="4236720" cy="28529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3295" y="1479804"/>
              <a:ext cx="4246245" cy="2862580"/>
            </a:xfrm>
            <a:custGeom>
              <a:avLst/>
              <a:gdLst/>
              <a:ahLst/>
              <a:cxnLst/>
              <a:rect l="l" t="t" r="r" b="b"/>
              <a:pathLst>
                <a:path w="4246245" h="2862579">
                  <a:moveTo>
                    <a:pt x="0" y="2862072"/>
                  </a:moveTo>
                  <a:lnTo>
                    <a:pt x="4245864" y="2862072"/>
                  </a:lnTo>
                  <a:lnTo>
                    <a:pt x="4245864" y="0"/>
                  </a:lnTo>
                  <a:lnTo>
                    <a:pt x="0" y="0"/>
                  </a:lnTo>
                  <a:lnTo>
                    <a:pt x="0" y="2862072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6509" y="2061210"/>
              <a:ext cx="504825" cy="144780"/>
            </a:xfrm>
            <a:custGeom>
              <a:avLst/>
              <a:gdLst/>
              <a:ahLst/>
              <a:cxnLst/>
              <a:rect l="l" t="t" r="r" b="b"/>
              <a:pathLst>
                <a:path w="504825" h="144780">
                  <a:moveTo>
                    <a:pt x="0" y="144779"/>
                  </a:moveTo>
                  <a:lnTo>
                    <a:pt x="504444" y="144779"/>
                  </a:lnTo>
                  <a:lnTo>
                    <a:pt x="504444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14600" y="1479766"/>
            <a:ext cx="2160843" cy="3082097"/>
            <a:chOff x="4779264" y="1475232"/>
            <a:chExt cx="2013585" cy="2857500"/>
          </a:xfrm>
        </p:grpSpPr>
        <p:sp>
          <p:nvSpPr>
            <p:cNvPr id="8" name="object 8"/>
            <p:cNvSpPr/>
            <p:nvPr/>
          </p:nvSpPr>
          <p:spPr>
            <a:xfrm>
              <a:off x="4788408" y="1484376"/>
              <a:ext cx="1976997" cy="283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83836" y="1479804"/>
              <a:ext cx="2004060" cy="2848610"/>
            </a:xfrm>
            <a:custGeom>
              <a:avLst/>
              <a:gdLst/>
              <a:ahLst/>
              <a:cxnLst/>
              <a:rect l="l" t="t" r="r" b="b"/>
              <a:pathLst>
                <a:path w="2004059" h="2848610">
                  <a:moveTo>
                    <a:pt x="0" y="2848356"/>
                  </a:moveTo>
                  <a:lnTo>
                    <a:pt x="2004060" y="2848356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2848356"/>
                  </a:lnTo>
                  <a:close/>
                </a:path>
              </a:pathLst>
            </a:custGeom>
            <a:ln w="91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2426" y="1844802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5" h="216535">
                  <a:moveTo>
                    <a:pt x="0" y="216408"/>
                  </a:moveTo>
                  <a:lnTo>
                    <a:pt x="359663" y="216408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9436" y="5236072"/>
            <a:ext cx="6656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35" dirty="0">
                <a:solidFill>
                  <a:srgbClr val="FF0000"/>
                </a:solidFill>
                <a:latin typeface="+mn-ea"/>
                <a:cs typeface="UKIJ CJK"/>
              </a:rPr>
              <a:t>Register</a:t>
            </a:r>
            <a:r>
              <a:rPr sz="1800" spc="-2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+mn-ea"/>
                <a:cs typeface="UKIJ CJK"/>
              </a:rPr>
              <a:t>/</a:t>
            </a:r>
            <a:r>
              <a:rPr sz="1800" spc="-2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80" dirty="0">
                <a:solidFill>
                  <a:srgbClr val="FF0000"/>
                </a:solidFill>
                <a:latin typeface="+mn-ea"/>
                <a:cs typeface="UKIJ CJK"/>
              </a:rPr>
              <a:t>Sign</a:t>
            </a:r>
            <a:r>
              <a:rPr sz="1800" spc="-2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+mn-ea"/>
                <a:cs typeface="UKIJ CJK"/>
              </a:rPr>
              <a:t>In</a:t>
            </a:r>
            <a:r>
              <a:rPr sz="1800" spc="-1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+mn-ea"/>
                <a:cs typeface="UKIJ CJK"/>
              </a:rPr>
              <a:t>personal</a:t>
            </a:r>
            <a:r>
              <a:rPr sz="1800" spc="-2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+mn-ea"/>
                <a:cs typeface="UKIJ CJK"/>
              </a:rPr>
              <a:t>account</a:t>
            </a:r>
            <a:r>
              <a:rPr sz="1800" spc="-2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+mn-ea"/>
                <a:cs typeface="UKIJ CJK"/>
              </a:rPr>
              <a:t>for</a:t>
            </a:r>
            <a:r>
              <a:rPr sz="1800" spc="-2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50" dirty="0">
                <a:solidFill>
                  <a:srgbClr val="FF0000"/>
                </a:solidFill>
                <a:latin typeface="+mn-ea"/>
                <a:cs typeface="UKIJ CJK"/>
              </a:rPr>
              <a:t>saving</a:t>
            </a:r>
            <a:r>
              <a:rPr sz="1800" spc="-1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+mn-ea"/>
                <a:cs typeface="UKIJ CJK"/>
              </a:rPr>
              <a:t>search</a:t>
            </a:r>
            <a:r>
              <a:rPr sz="180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+mn-ea"/>
                <a:cs typeface="UKIJ CJK"/>
              </a:rPr>
              <a:t>results</a:t>
            </a:r>
            <a:endParaRPr sz="1800" dirty="0">
              <a:latin typeface="+mn-ea"/>
              <a:cs typeface="UKIJ CJK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586" y="1479767"/>
            <a:ext cx="2063550" cy="761999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bg object 16"/>
          <p:cNvSpPr/>
          <p:nvPr/>
        </p:nvSpPr>
        <p:spPr>
          <a:xfrm>
            <a:off x="278303" y="6324600"/>
            <a:ext cx="1837944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920"/>
            <a:ext cx="9144000" cy="482615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2475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2. </a:t>
            </a:r>
            <a:r>
              <a:rPr b="1" spc="195" dirty="0">
                <a:solidFill>
                  <a:srgbClr val="FF0000"/>
                </a:solidFill>
                <a:latin typeface="Arial"/>
                <a:cs typeface="Arial"/>
              </a:rPr>
              <a:t>My</a:t>
            </a:r>
            <a:r>
              <a:rPr b="1" spc="-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Account</a:t>
            </a:r>
          </a:p>
        </p:txBody>
      </p:sp>
      <p:sp>
        <p:nvSpPr>
          <p:cNvPr id="5" name="object 5"/>
          <p:cNvSpPr/>
          <p:nvPr/>
        </p:nvSpPr>
        <p:spPr>
          <a:xfrm>
            <a:off x="7772400" y="1705554"/>
            <a:ext cx="647700" cy="216535"/>
          </a:xfrm>
          <a:custGeom>
            <a:avLst/>
            <a:gdLst/>
            <a:ahLst/>
            <a:cxnLst/>
            <a:rect l="l" t="t" r="r" b="b"/>
            <a:pathLst>
              <a:path w="647700" h="216535">
                <a:moveTo>
                  <a:pt x="0" y="216408"/>
                </a:moveTo>
                <a:lnTo>
                  <a:pt x="647700" y="216408"/>
                </a:lnTo>
                <a:lnTo>
                  <a:pt x="64770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1304" y="2770632"/>
            <a:ext cx="2592705" cy="1569720"/>
          </a:xfrm>
          <a:prstGeom prst="rect">
            <a:avLst/>
          </a:prstGeom>
          <a:solidFill>
            <a:srgbClr val="FFFF00"/>
          </a:solidFill>
          <a:ln w="12192">
            <a:solidFill>
              <a:srgbClr val="FF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183515" indent="-92075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50" dirty="0">
                <a:solidFill>
                  <a:srgbClr val="FF0000"/>
                </a:solidFill>
                <a:latin typeface="+mn-ea"/>
                <a:cs typeface="UKIJ CJK"/>
              </a:rPr>
              <a:t>Home</a:t>
            </a:r>
            <a:endParaRPr sz="1200" dirty="0">
              <a:latin typeface="+mn-ea"/>
              <a:cs typeface="UKIJ CJK"/>
            </a:endParaRPr>
          </a:p>
          <a:p>
            <a:pPr marL="183515" indent="-92075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30" dirty="0">
                <a:solidFill>
                  <a:srgbClr val="FF0000"/>
                </a:solidFill>
                <a:latin typeface="+mn-ea"/>
                <a:cs typeface="UKIJ CJK"/>
              </a:rPr>
              <a:t>Selected</a:t>
            </a:r>
            <a:r>
              <a:rPr sz="1200" spc="-5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30" dirty="0">
                <a:solidFill>
                  <a:srgbClr val="FF0000"/>
                </a:solidFill>
                <a:latin typeface="+mn-ea"/>
                <a:cs typeface="UKIJ CJK"/>
              </a:rPr>
              <a:t>Sections</a:t>
            </a:r>
            <a:endParaRPr sz="1200" dirty="0">
              <a:latin typeface="+mn-ea"/>
              <a:cs typeface="UKIJ CJK"/>
            </a:endParaRPr>
          </a:p>
          <a:p>
            <a:pPr marL="183515" indent="-92075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20" dirty="0">
                <a:solidFill>
                  <a:srgbClr val="FF0000"/>
                </a:solidFill>
                <a:latin typeface="+mn-ea"/>
                <a:cs typeface="UKIJ CJK"/>
              </a:rPr>
              <a:t>Stored</a:t>
            </a:r>
            <a:r>
              <a:rPr sz="120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15" dirty="0">
                <a:solidFill>
                  <a:srgbClr val="FF0000"/>
                </a:solidFill>
                <a:latin typeface="+mn-ea"/>
                <a:cs typeface="UKIJ CJK"/>
              </a:rPr>
              <a:t>Searches</a:t>
            </a:r>
            <a:endParaRPr sz="1200" dirty="0">
              <a:latin typeface="+mn-ea"/>
              <a:cs typeface="UKIJ CJK"/>
            </a:endParaRPr>
          </a:p>
          <a:p>
            <a:pPr marL="183515" indent="-92075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15" dirty="0">
                <a:solidFill>
                  <a:srgbClr val="FF0000"/>
                </a:solidFill>
                <a:latin typeface="+mn-ea"/>
                <a:cs typeface="UKIJ CJK"/>
              </a:rPr>
              <a:t>Faculty </a:t>
            </a:r>
            <a:r>
              <a:rPr sz="1200" spc="315" dirty="0">
                <a:solidFill>
                  <a:srgbClr val="FF0000"/>
                </a:solidFill>
                <a:latin typeface="+mn-ea"/>
                <a:cs typeface="UKIJ CJK"/>
              </a:rPr>
              <a:t>I’m</a:t>
            </a:r>
            <a:r>
              <a:rPr sz="1200" spc="-5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35" dirty="0">
                <a:solidFill>
                  <a:srgbClr val="FF0000"/>
                </a:solidFill>
                <a:latin typeface="+mn-ea"/>
                <a:cs typeface="UKIJ CJK"/>
              </a:rPr>
              <a:t>Following</a:t>
            </a:r>
            <a:endParaRPr sz="1200" dirty="0">
              <a:latin typeface="+mn-ea"/>
              <a:cs typeface="UKIJ CJK"/>
            </a:endParaRPr>
          </a:p>
          <a:p>
            <a:pPr marL="183515" indent="-92075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75" dirty="0">
                <a:solidFill>
                  <a:srgbClr val="FF0000"/>
                </a:solidFill>
                <a:latin typeface="+mn-ea"/>
                <a:cs typeface="UKIJ CJK"/>
              </a:rPr>
              <a:t>My </a:t>
            </a:r>
            <a:r>
              <a:rPr sz="1200" spc="30" dirty="0">
                <a:solidFill>
                  <a:srgbClr val="FF0000"/>
                </a:solidFill>
                <a:latin typeface="+mn-ea"/>
                <a:cs typeface="UKIJ CJK"/>
              </a:rPr>
              <a:t>Saved/Followed</a:t>
            </a:r>
            <a:r>
              <a:rPr sz="1200" spc="-7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20" dirty="0">
                <a:solidFill>
                  <a:srgbClr val="FF0000"/>
                </a:solidFill>
                <a:latin typeface="+mn-ea"/>
                <a:cs typeface="UKIJ CJK"/>
              </a:rPr>
              <a:t>Articles</a:t>
            </a:r>
            <a:endParaRPr sz="1200" dirty="0">
              <a:latin typeface="+mn-ea"/>
              <a:cs typeface="UKIJ CJK"/>
            </a:endParaRPr>
          </a:p>
          <a:p>
            <a:pPr marL="183515" indent="-92075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10" dirty="0">
                <a:solidFill>
                  <a:srgbClr val="FF0000"/>
                </a:solidFill>
                <a:latin typeface="+mn-ea"/>
                <a:cs typeface="UKIJ CJK"/>
              </a:rPr>
              <a:t>Email</a:t>
            </a:r>
            <a:r>
              <a:rPr sz="1200" spc="-2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25" dirty="0">
                <a:solidFill>
                  <a:srgbClr val="FF0000"/>
                </a:solidFill>
                <a:latin typeface="+mn-ea"/>
                <a:cs typeface="UKIJ CJK"/>
              </a:rPr>
              <a:t>Alerts</a:t>
            </a:r>
            <a:endParaRPr sz="1200" dirty="0">
              <a:latin typeface="+mn-ea"/>
              <a:cs typeface="UKIJ CJK"/>
            </a:endParaRPr>
          </a:p>
          <a:p>
            <a:pPr marL="183515" indent="-92075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70" dirty="0">
                <a:solidFill>
                  <a:srgbClr val="FF0000"/>
                </a:solidFill>
                <a:latin typeface="+mn-ea"/>
                <a:cs typeface="UKIJ CJK"/>
              </a:rPr>
              <a:t>My</a:t>
            </a:r>
            <a:r>
              <a:rPr sz="1200" spc="-2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35" dirty="0">
                <a:solidFill>
                  <a:srgbClr val="FF0000"/>
                </a:solidFill>
                <a:latin typeface="+mn-ea"/>
                <a:cs typeface="UKIJ CJK"/>
              </a:rPr>
              <a:t>Comments</a:t>
            </a:r>
            <a:endParaRPr sz="1200" dirty="0">
              <a:latin typeface="+mn-ea"/>
              <a:cs typeface="UKIJ CJK"/>
            </a:endParaRPr>
          </a:p>
          <a:p>
            <a:pPr marL="183515" indent="-92075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75" dirty="0">
                <a:solidFill>
                  <a:srgbClr val="FF0000"/>
                </a:solidFill>
                <a:latin typeface="+mn-ea"/>
                <a:cs typeface="UKIJ CJK"/>
              </a:rPr>
              <a:t>My</a:t>
            </a:r>
            <a:r>
              <a:rPr sz="1200" spc="-2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15" dirty="0">
                <a:solidFill>
                  <a:srgbClr val="FF0000"/>
                </a:solidFill>
                <a:latin typeface="+mn-ea"/>
                <a:cs typeface="UKIJ CJK"/>
              </a:rPr>
              <a:t>Details</a:t>
            </a:r>
            <a:endParaRPr sz="1200" dirty="0">
              <a:latin typeface="+mn-ea"/>
              <a:cs typeface="UKIJ CJ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1144" y="4652771"/>
            <a:ext cx="3153410" cy="277495"/>
          </a:xfrm>
          <a:custGeom>
            <a:avLst/>
            <a:gdLst/>
            <a:ahLst/>
            <a:cxnLst/>
            <a:rect l="l" t="t" r="r" b="b"/>
            <a:pathLst>
              <a:path w="3153410" h="277495">
                <a:moveTo>
                  <a:pt x="0" y="277367"/>
                </a:moveTo>
                <a:lnTo>
                  <a:pt x="3153156" y="277367"/>
                </a:lnTo>
                <a:lnTo>
                  <a:pt x="3153156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7494" y="4685651"/>
            <a:ext cx="3140710" cy="22121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175260" indent="-9207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75895" algn="l"/>
              </a:tabLst>
            </a:pPr>
            <a:r>
              <a:rPr sz="1200" spc="30" dirty="0">
                <a:solidFill>
                  <a:srgbClr val="FF0000"/>
                </a:solidFill>
                <a:latin typeface="+mn-ea"/>
                <a:cs typeface="UKIJ CJK"/>
              </a:rPr>
              <a:t>Nominate </a:t>
            </a:r>
            <a:r>
              <a:rPr sz="1200" spc="20" dirty="0">
                <a:solidFill>
                  <a:srgbClr val="FF0000"/>
                </a:solidFill>
                <a:latin typeface="+mn-ea"/>
                <a:cs typeface="UKIJ CJK"/>
              </a:rPr>
              <a:t>an </a:t>
            </a:r>
            <a:r>
              <a:rPr sz="1200" spc="15" dirty="0">
                <a:solidFill>
                  <a:srgbClr val="FF0000"/>
                </a:solidFill>
                <a:latin typeface="+mn-ea"/>
                <a:cs typeface="UKIJ CJK"/>
              </a:rPr>
              <a:t>article </a:t>
            </a:r>
            <a:r>
              <a:rPr sz="1200" spc="35" dirty="0">
                <a:solidFill>
                  <a:srgbClr val="FF0000"/>
                </a:solidFill>
                <a:latin typeface="+mn-ea"/>
                <a:cs typeface="UKIJ CJK"/>
              </a:rPr>
              <a:t>to </a:t>
            </a:r>
            <a:r>
              <a:rPr sz="1200" spc="15" dirty="0">
                <a:solidFill>
                  <a:srgbClr val="FF0000"/>
                </a:solidFill>
                <a:latin typeface="+mn-ea"/>
                <a:cs typeface="UKIJ CJK"/>
              </a:rPr>
              <a:t>Faculty</a:t>
            </a:r>
            <a:r>
              <a:rPr sz="1200" spc="-180" dirty="0">
                <a:solidFill>
                  <a:srgbClr val="FF0000"/>
                </a:solidFill>
                <a:latin typeface="+mn-ea"/>
                <a:cs typeface="UKIJ CJK"/>
              </a:rPr>
              <a:t> </a:t>
            </a:r>
            <a:r>
              <a:rPr sz="1200" spc="25" dirty="0">
                <a:solidFill>
                  <a:srgbClr val="FF0000"/>
                </a:solidFill>
                <a:latin typeface="+mn-ea"/>
                <a:cs typeface="UKIJ CJK"/>
              </a:rPr>
              <a:t>Opinions</a:t>
            </a:r>
            <a:endParaRPr sz="1200" dirty="0">
              <a:latin typeface="+mn-ea"/>
              <a:cs typeface="UKIJ CJ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9600" y="1694687"/>
            <a:ext cx="7042594" cy="3606419"/>
            <a:chOff x="-597980" y="1701546"/>
            <a:chExt cx="7042594" cy="3606419"/>
          </a:xfrm>
        </p:grpSpPr>
        <p:sp>
          <p:nvSpPr>
            <p:cNvPr id="10" name="object 10"/>
            <p:cNvSpPr/>
            <p:nvPr/>
          </p:nvSpPr>
          <p:spPr>
            <a:xfrm>
              <a:off x="-597980" y="4937125"/>
              <a:ext cx="992505" cy="370840"/>
            </a:xfrm>
            <a:custGeom>
              <a:avLst/>
              <a:gdLst/>
              <a:ahLst/>
              <a:cxnLst/>
              <a:rect l="l" t="t" r="r" b="b"/>
              <a:pathLst>
                <a:path w="992505" h="370839">
                  <a:moveTo>
                    <a:pt x="0" y="370332"/>
                  </a:moveTo>
                  <a:lnTo>
                    <a:pt x="992124" y="370332"/>
                  </a:lnTo>
                  <a:lnTo>
                    <a:pt x="99212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84569" y="1701546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35457" y="0"/>
                  </a:moveTo>
                  <a:lnTo>
                    <a:pt x="124205" y="0"/>
                  </a:lnTo>
                  <a:lnTo>
                    <a:pt x="34289" y="54990"/>
                  </a:lnTo>
                  <a:lnTo>
                    <a:pt x="0" y="144017"/>
                  </a:lnTo>
                  <a:lnTo>
                    <a:pt x="34289" y="233044"/>
                  </a:lnTo>
                  <a:lnTo>
                    <a:pt x="124205" y="288036"/>
                  </a:lnTo>
                  <a:lnTo>
                    <a:pt x="235457" y="288036"/>
                  </a:lnTo>
                  <a:lnTo>
                    <a:pt x="325374" y="233044"/>
                  </a:lnTo>
                  <a:lnTo>
                    <a:pt x="359663" y="144017"/>
                  </a:lnTo>
                  <a:lnTo>
                    <a:pt x="325374" y="54990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569" y="1701546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144017"/>
                  </a:moveTo>
                  <a:lnTo>
                    <a:pt x="34289" y="54990"/>
                  </a:lnTo>
                  <a:lnTo>
                    <a:pt x="124205" y="0"/>
                  </a:lnTo>
                  <a:lnTo>
                    <a:pt x="235457" y="0"/>
                  </a:lnTo>
                  <a:lnTo>
                    <a:pt x="325374" y="54990"/>
                  </a:lnTo>
                  <a:lnTo>
                    <a:pt x="359663" y="144017"/>
                  </a:lnTo>
                  <a:lnTo>
                    <a:pt x="325374" y="233044"/>
                  </a:lnTo>
                  <a:lnTo>
                    <a:pt x="235457" y="288036"/>
                  </a:lnTo>
                  <a:lnTo>
                    <a:pt x="124205" y="288036"/>
                  </a:lnTo>
                  <a:lnTo>
                    <a:pt x="34289" y="233044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16037" y="168173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bg object 16"/>
          <p:cNvSpPr/>
          <p:nvPr/>
        </p:nvSpPr>
        <p:spPr>
          <a:xfrm>
            <a:off x="304800" y="6318622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5940" y="1143000"/>
            <a:ext cx="8133842" cy="5247640"/>
            <a:chOff x="781812" y="1196340"/>
            <a:chExt cx="7580630" cy="5041900"/>
          </a:xfrm>
        </p:grpSpPr>
        <p:sp>
          <p:nvSpPr>
            <p:cNvPr id="3" name="object 3"/>
            <p:cNvSpPr/>
            <p:nvPr/>
          </p:nvSpPr>
          <p:spPr>
            <a:xfrm>
              <a:off x="781812" y="1196340"/>
              <a:ext cx="7580376" cy="5041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2065" y="2061210"/>
              <a:ext cx="361315" cy="288290"/>
            </a:xfrm>
            <a:custGeom>
              <a:avLst/>
              <a:gdLst/>
              <a:ahLst/>
              <a:cxnLst/>
              <a:rect l="l" t="t" r="r" b="b"/>
              <a:pathLst>
                <a:path w="361314" h="288289">
                  <a:moveTo>
                    <a:pt x="236346" y="0"/>
                  </a:moveTo>
                  <a:lnTo>
                    <a:pt x="124840" y="0"/>
                  </a:lnTo>
                  <a:lnTo>
                    <a:pt x="34543" y="54990"/>
                  </a:lnTo>
                  <a:lnTo>
                    <a:pt x="0" y="144017"/>
                  </a:lnTo>
                  <a:lnTo>
                    <a:pt x="34543" y="233044"/>
                  </a:lnTo>
                  <a:lnTo>
                    <a:pt x="124840" y="288036"/>
                  </a:lnTo>
                  <a:lnTo>
                    <a:pt x="236346" y="288036"/>
                  </a:lnTo>
                  <a:lnTo>
                    <a:pt x="326644" y="233044"/>
                  </a:lnTo>
                  <a:lnTo>
                    <a:pt x="361188" y="144017"/>
                  </a:lnTo>
                  <a:lnTo>
                    <a:pt x="326644" y="54990"/>
                  </a:lnTo>
                  <a:lnTo>
                    <a:pt x="23634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2065" y="2061210"/>
              <a:ext cx="361315" cy="288290"/>
            </a:xfrm>
            <a:custGeom>
              <a:avLst/>
              <a:gdLst/>
              <a:ahLst/>
              <a:cxnLst/>
              <a:rect l="l" t="t" r="r" b="b"/>
              <a:pathLst>
                <a:path w="361314" h="288289">
                  <a:moveTo>
                    <a:pt x="0" y="144017"/>
                  </a:moveTo>
                  <a:lnTo>
                    <a:pt x="34543" y="54990"/>
                  </a:lnTo>
                  <a:lnTo>
                    <a:pt x="124840" y="0"/>
                  </a:lnTo>
                  <a:lnTo>
                    <a:pt x="236346" y="0"/>
                  </a:lnTo>
                  <a:lnTo>
                    <a:pt x="326644" y="54990"/>
                  </a:lnTo>
                  <a:lnTo>
                    <a:pt x="361188" y="144017"/>
                  </a:lnTo>
                  <a:lnTo>
                    <a:pt x="326644" y="233044"/>
                  </a:lnTo>
                  <a:lnTo>
                    <a:pt x="236346" y="288036"/>
                  </a:lnTo>
                  <a:lnTo>
                    <a:pt x="124840" y="288036"/>
                  </a:lnTo>
                  <a:lnTo>
                    <a:pt x="34543" y="233044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427100"/>
            <a:ext cx="5995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0" dirty="0">
                <a:solidFill>
                  <a:srgbClr val="FF0000"/>
                </a:solidFill>
                <a:latin typeface="Arial"/>
                <a:cs typeface="Arial"/>
              </a:rPr>
              <a:t>3. 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Faculty </a:t>
            </a:r>
            <a:r>
              <a:rPr sz="2800" b="1" spc="10" dirty="0">
                <a:solidFill>
                  <a:srgbClr val="FF0000"/>
                </a:solidFill>
                <a:latin typeface="Arial"/>
                <a:cs typeface="Arial"/>
              </a:rPr>
              <a:t>Opinions </a:t>
            </a:r>
            <a:r>
              <a:rPr sz="2800" b="1" spc="245" dirty="0">
                <a:solidFill>
                  <a:srgbClr val="FF0000"/>
                </a:solidFill>
                <a:latin typeface="Arial"/>
                <a:cs typeface="Arial"/>
              </a:rPr>
              <a:t>~</a:t>
            </a:r>
            <a:r>
              <a:rPr sz="2000" b="1" spc="245" dirty="0">
                <a:solidFill>
                  <a:srgbClr val="FF0000"/>
                </a:solidFill>
                <a:latin typeface="Arial"/>
                <a:cs typeface="Arial"/>
              </a:rPr>
              <a:t>My</a:t>
            </a:r>
            <a:r>
              <a:rPr sz="2000" b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Homepage…(1)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1930" y="20222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3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4600" y="2349245"/>
            <a:ext cx="1167003" cy="241555"/>
          </a:xfrm>
          <a:custGeom>
            <a:avLst/>
            <a:gdLst/>
            <a:ahLst/>
            <a:cxnLst/>
            <a:rect l="l" t="t" r="r" b="b"/>
            <a:pathLst>
              <a:path w="1053464" h="216535">
                <a:moveTo>
                  <a:pt x="0" y="216408"/>
                </a:moveTo>
                <a:lnTo>
                  <a:pt x="1053084" y="216408"/>
                </a:lnTo>
                <a:lnTo>
                  <a:pt x="1053084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圆角矩形 8"/>
          <p:cNvSpPr/>
          <p:nvPr/>
        </p:nvSpPr>
        <p:spPr>
          <a:xfrm>
            <a:off x="8305800" y="1156252"/>
            <a:ext cx="274916" cy="15206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文框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bg object 16"/>
          <p:cNvSpPr/>
          <p:nvPr/>
        </p:nvSpPr>
        <p:spPr>
          <a:xfrm>
            <a:off x="290031" y="6349735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5995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3. 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Faculty </a:t>
            </a:r>
            <a:r>
              <a:rPr b="1" spc="10" dirty="0">
                <a:solidFill>
                  <a:srgbClr val="FF0000"/>
                </a:solidFill>
                <a:latin typeface="Arial"/>
                <a:cs typeface="Arial"/>
              </a:rPr>
              <a:t>Opinions </a:t>
            </a:r>
            <a:r>
              <a:rPr b="1" spc="245" dirty="0">
                <a:solidFill>
                  <a:srgbClr val="FF0000"/>
                </a:solidFill>
                <a:latin typeface="Arial"/>
                <a:cs typeface="Arial"/>
              </a:rPr>
              <a:t>~</a:t>
            </a:r>
            <a:r>
              <a:rPr sz="2000" b="1" spc="245" dirty="0">
                <a:solidFill>
                  <a:srgbClr val="FF0000"/>
                </a:solidFill>
                <a:latin typeface="Arial"/>
                <a:cs typeface="Arial"/>
              </a:rPr>
              <a:t>My</a:t>
            </a:r>
            <a:r>
              <a:rPr sz="2000" b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Homepage…(2)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94532" y="2300097"/>
            <a:ext cx="2524125" cy="1135380"/>
            <a:chOff x="3494532" y="2300097"/>
            <a:chExt cx="2524125" cy="1135380"/>
          </a:xfrm>
        </p:grpSpPr>
        <p:sp>
          <p:nvSpPr>
            <p:cNvPr id="4" name="object 4"/>
            <p:cNvSpPr/>
            <p:nvPr/>
          </p:nvSpPr>
          <p:spPr>
            <a:xfrm>
              <a:off x="3992880" y="2564892"/>
              <a:ext cx="2019300" cy="864235"/>
            </a:xfrm>
            <a:custGeom>
              <a:avLst/>
              <a:gdLst/>
              <a:ahLst/>
              <a:cxnLst/>
              <a:rect l="l" t="t" r="r" b="b"/>
              <a:pathLst>
                <a:path w="2019300" h="864235">
                  <a:moveTo>
                    <a:pt x="2019300" y="0"/>
                  </a:moveTo>
                  <a:lnTo>
                    <a:pt x="0" y="0"/>
                  </a:lnTo>
                  <a:lnTo>
                    <a:pt x="0" y="864108"/>
                  </a:lnTo>
                  <a:lnTo>
                    <a:pt x="2019300" y="864108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92880" y="2564892"/>
              <a:ext cx="2019300" cy="864235"/>
            </a:xfrm>
            <a:custGeom>
              <a:avLst/>
              <a:gdLst/>
              <a:ahLst/>
              <a:cxnLst/>
              <a:rect l="l" t="t" r="r" b="b"/>
              <a:pathLst>
                <a:path w="2019300" h="864235">
                  <a:moveTo>
                    <a:pt x="0" y="864108"/>
                  </a:moveTo>
                  <a:lnTo>
                    <a:pt x="2019300" y="864108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4532" y="2300097"/>
              <a:ext cx="496570" cy="282575"/>
            </a:xfrm>
            <a:custGeom>
              <a:avLst/>
              <a:gdLst/>
              <a:ahLst/>
              <a:cxnLst/>
              <a:rect l="l" t="t" r="r" b="b"/>
              <a:pathLst>
                <a:path w="496570" h="282575">
                  <a:moveTo>
                    <a:pt x="51031" y="21358"/>
                  </a:moveTo>
                  <a:lnTo>
                    <a:pt x="44322" y="24764"/>
                  </a:lnTo>
                  <a:lnTo>
                    <a:pt x="44900" y="32458"/>
                  </a:lnTo>
                  <a:lnTo>
                    <a:pt x="490346" y="282448"/>
                  </a:lnTo>
                  <a:lnTo>
                    <a:pt x="496569" y="271399"/>
                  </a:lnTo>
                  <a:lnTo>
                    <a:pt x="51031" y="21358"/>
                  </a:lnTo>
                  <a:close/>
                </a:path>
                <a:path w="496570" h="282575">
                  <a:moveTo>
                    <a:pt x="0" y="0"/>
                  </a:moveTo>
                  <a:lnTo>
                    <a:pt x="47751" y="70485"/>
                  </a:lnTo>
                  <a:lnTo>
                    <a:pt x="44900" y="32458"/>
                  </a:lnTo>
                  <a:lnTo>
                    <a:pt x="41147" y="30352"/>
                  </a:lnTo>
                  <a:lnTo>
                    <a:pt x="47370" y="19303"/>
                  </a:lnTo>
                  <a:lnTo>
                    <a:pt x="55077" y="19303"/>
                  </a:lnTo>
                  <a:lnTo>
                    <a:pt x="85089" y="4063"/>
                  </a:lnTo>
                  <a:lnTo>
                    <a:pt x="0" y="0"/>
                  </a:lnTo>
                  <a:close/>
                </a:path>
                <a:path w="496570" h="282575">
                  <a:moveTo>
                    <a:pt x="47370" y="19303"/>
                  </a:moveTo>
                  <a:lnTo>
                    <a:pt x="41147" y="30352"/>
                  </a:lnTo>
                  <a:lnTo>
                    <a:pt x="44900" y="32458"/>
                  </a:lnTo>
                  <a:lnTo>
                    <a:pt x="44322" y="24764"/>
                  </a:lnTo>
                  <a:lnTo>
                    <a:pt x="51031" y="21358"/>
                  </a:lnTo>
                  <a:lnTo>
                    <a:pt x="47370" y="19303"/>
                  </a:lnTo>
                  <a:close/>
                </a:path>
                <a:path w="496570" h="282575">
                  <a:moveTo>
                    <a:pt x="55077" y="19303"/>
                  </a:moveTo>
                  <a:lnTo>
                    <a:pt x="47370" y="19303"/>
                  </a:lnTo>
                  <a:lnTo>
                    <a:pt x="51031" y="21358"/>
                  </a:lnTo>
                  <a:lnTo>
                    <a:pt x="55077" y="193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71873" y="2593975"/>
            <a:ext cx="1854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UKIJ CJK"/>
                <a:cs typeface="UKIJ CJK"/>
              </a:rPr>
              <a:t>首頁支援個人化設定。透過 </a:t>
            </a:r>
            <a:r>
              <a:rPr sz="1200" spc="-5" dirty="0">
                <a:solidFill>
                  <a:srgbClr val="FF0000"/>
                </a:solidFill>
                <a:latin typeface="UKIJ CJK"/>
                <a:cs typeface="UKIJ CJK"/>
              </a:rPr>
              <a:t>關鍵字搜尋及主題區搜尋即 </a:t>
            </a:r>
            <a:r>
              <a:rPr sz="1200" dirty="0">
                <a:solidFill>
                  <a:srgbClr val="FF0000"/>
                </a:solidFill>
                <a:latin typeface="UKIJ CJK"/>
                <a:cs typeface="UKIJ CJK"/>
              </a:rPr>
              <a:t>能回應目前出版中相關聯的 論文及專家的評選。</a:t>
            </a:r>
            <a:endParaRPr sz="1200">
              <a:latin typeface="UKIJ CJK"/>
              <a:cs typeface="UKIJ CJ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800" y="1040130"/>
            <a:ext cx="8534400" cy="5334000"/>
            <a:chOff x="886967" y="1196340"/>
            <a:chExt cx="7356475" cy="5041900"/>
          </a:xfrm>
        </p:grpSpPr>
        <p:sp>
          <p:nvSpPr>
            <p:cNvPr id="9" name="object 9"/>
            <p:cNvSpPr/>
            <p:nvPr/>
          </p:nvSpPr>
          <p:spPr>
            <a:xfrm>
              <a:off x="900683" y="1196340"/>
              <a:ext cx="7342631" cy="5041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9921" y="2134362"/>
              <a:ext cx="3529965" cy="1367155"/>
            </a:xfrm>
            <a:custGeom>
              <a:avLst/>
              <a:gdLst/>
              <a:ahLst/>
              <a:cxnLst/>
              <a:rect l="l" t="t" r="r" b="b"/>
              <a:pathLst>
                <a:path w="3529965" h="1367154">
                  <a:moveTo>
                    <a:pt x="0" y="1223010"/>
                  </a:moveTo>
                  <a:lnTo>
                    <a:pt x="6451" y="1184737"/>
                  </a:lnTo>
                  <a:lnTo>
                    <a:pt x="24657" y="1150337"/>
                  </a:lnTo>
                  <a:lnTo>
                    <a:pt x="52897" y="1121187"/>
                  </a:lnTo>
                  <a:lnTo>
                    <a:pt x="89447" y="1098662"/>
                  </a:lnTo>
                  <a:lnTo>
                    <a:pt x="132587" y="1084139"/>
                  </a:lnTo>
                  <a:lnTo>
                    <a:pt x="180594" y="1078991"/>
                  </a:lnTo>
                  <a:lnTo>
                    <a:pt x="228600" y="1084139"/>
                  </a:lnTo>
                  <a:lnTo>
                    <a:pt x="271740" y="1098662"/>
                  </a:lnTo>
                  <a:lnTo>
                    <a:pt x="308290" y="1121187"/>
                  </a:lnTo>
                  <a:lnTo>
                    <a:pt x="336530" y="1150337"/>
                  </a:lnTo>
                  <a:lnTo>
                    <a:pt x="354736" y="1184737"/>
                  </a:lnTo>
                  <a:lnTo>
                    <a:pt x="361188" y="1223010"/>
                  </a:lnTo>
                  <a:lnTo>
                    <a:pt x="354736" y="1261282"/>
                  </a:lnTo>
                  <a:lnTo>
                    <a:pt x="336530" y="1295682"/>
                  </a:lnTo>
                  <a:lnTo>
                    <a:pt x="308290" y="1324832"/>
                  </a:lnTo>
                  <a:lnTo>
                    <a:pt x="271740" y="1347357"/>
                  </a:lnTo>
                  <a:lnTo>
                    <a:pt x="228600" y="1361880"/>
                  </a:lnTo>
                  <a:lnTo>
                    <a:pt x="180594" y="1367027"/>
                  </a:lnTo>
                  <a:lnTo>
                    <a:pt x="132587" y="1361880"/>
                  </a:lnTo>
                  <a:lnTo>
                    <a:pt x="89447" y="1347357"/>
                  </a:lnTo>
                  <a:lnTo>
                    <a:pt x="52897" y="1324832"/>
                  </a:lnTo>
                  <a:lnTo>
                    <a:pt x="24657" y="1295682"/>
                  </a:lnTo>
                  <a:lnTo>
                    <a:pt x="6451" y="1261282"/>
                  </a:lnTo>
                  <a:lnTo>
                    <a:pt x="0" y="1223010"/>
                  </a:lnTo>
                  <a:close/>
                </a:path>
                <a:path w="3529965" h="1367154">
                  <a:moveTo>
                    <a:pt x="2377440" y="215646"/>
                  </a:moveTo>
                  <a:lnTo>
                    <a:pt x="2392655" y="166191"/>
                  </a:lnTo>
                  <a:lnTo>
                    <a:pt x="2435996" y="120798"/>
                  </a:lnTo>
                  <a:lnTo>
                    <a:pt x="2504003" y="80758"/>
                  </a:lnTo>
                  <a:lnTo>
                    <a:pt x="2546175" y="63150"/>
                  </a:lnTo>
                  <a:lnTo>
                    <a:pt x="2593217" y="47366"/>
                  </a:lnTo>
                  <a:lnTo>
                    <a:pt x="2644695" y="33566"/>
                  </a:lnTo>
                  <a:lnTo>
                    <a:pt x="2700179" y="21913"/>
                  </a:lnTo>
                  <a:lnTo>
                    <a:pt x="2759234" y="12568"/>
                  </a:lnTo>
                  <a:lnTo>
                    <a:pt x="2821430" y="5693"/>
                  </a:lnTo>
                  <a:lnTo>
                    <a:pt x="2886333" y="1450"/>
                  </a:lnTo>
                  <a:lnTo>
                    <a:pt x="2953512" y="0"/>
                  </a:lnTo>
                  <a:lnTo>
                    <a:pt x="3020690" y="1450"/>
                  </a:lnTo>
                  <a:lnTo>
                    <a:pt x="3085593" y="5693"/>
                  </a:lnTo>
                  <a:lnTo>
                    <a:pt x="3147789" y="12568"/>
                  </a:lnTo>
                  <a:lnTo>
                    <a:pt x="3206844" y="21913"/>
                  </a:lnTo>
                  <a:lnTo>
                    <a:pt x="3262328" y="33566"/>
                  </a:lnTo>
                  <a:lnTo>
                    <a:pt x="3313806" y="47366"/>
                  </a:lnTo>
                  <a:lnTo>
                    <a:pt x="3360848" y="63150"/>
                  </a:lnTo>
                  <a:lnTo>
                    <a:pt x="3403020" y="80758"/>
                  </a:lnTo>
                  <a:lnTo>
                    <a:pt x="3439891" y="100028"/>
                  </a:lnTo>
                  <a:lnTo>
                    <a:pt x="3495997" y="142906"/>
                  </a:lnTo>
                  <a:lnTo>
                    <a:pt x="3525708" y="190491"/>
                  </a:lnTo>
                  <a:lnTo>
                    <a:pt x="3529583" y="215646"/>
                  </a:lnTo>
                  <a:lnTo>
                    <a:pt x="3525708" y="240800"/>
                  </a:lnTo>
                  <a:lnTo>
                    <a:pt x="3495997" y="288385"/>
                  </a:lnTo>
                  <a:lnTo>
                    <a:pt x="3439891" y="331263"/>
                  </a:lnTo>
                  <a:lnTo>
                    <a:pt x="3403020" y="350533"/>
                  </a:lnTo>
                  <a:lnTo>
                    <a:pt x="3360848" y="368141"/>
                  </a:lnTo>
                  <a:lnTo>
                    <a:pt x="3313806" y="383925"/>
                  </a:lnTo>
                  <a:lnTo>
                    <a:pt x="3262328" y="397725"/>
                  </a:lnTo>
                  <a:lnTo>
                    <a:pt x="3206844" y="409378"/>
                  </a:lnTo>
                  <a:lnTo>
                    <a:pt x="3147789" y="418723"/>
                  </a:lnTo>
                  <a:lnTo>
                    <a:pt x="3085593" y="425598"/>
                  </a:lnTo>
                  <a:lnTo>
                    <a:pt x="3020690" y="429841"/>
                  </a:lnTo>
                  <a:lnTo>
                    <a:pt x="2953512" y="431291"/>
                  </a:lnTo>
                  <a:lnTo>
                    <a:pt x="2886333" y="429841"/>
                  </a:lnTo>
                  <a:lnTo>
                    <a:pt x="2821430" y="425598"/>
                  </a:lnTo>
                  <a:lnTo>
                    <a:pt x="2759234" y="418723"/>
                  </a:lnTo>
                  <a:lnTo>
                    <a:pt x="2700179" y="409378"/>
                  </a:lnTo>
                  <a:lnTo>
                    <a:pt x="2644695" y="397725"/>
                  </a:lnTo>
                  <a:lnTo>
                    <a:pt x="2593217" y="383925"/>
                  </a:lnTo>
                  <a:lnTo>
                    <a:pt x="2546175" y="368141"/>
                  </a:lnTo>
                  <a:lnTo>
                    <a:pt x="2504003" y="350533"/>
                  </a:lnTo>
                  <a:lnTo>
                    <a:pt x="2467132" y="331263"/>
                  </a:lnTo>
                  <a:lnTo>
                    <a:pt x="2411026" y="288385"/>
                  </a:lnTo>
                  <a:lnTo>
                    <a:pt x="2381315" y="240800"/>
                  </a:lnTo>
                  <a:lnTo>
                    <a:pt x="2377440" y="21564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8458200" y="1056530"/>
            <a:ext cx="301949" cy="9906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bg object 16"/>
          <p:cNvSpPr/>
          <p:nvPr/>
        </p:nvSpPr>
        <p:spPr>
          <a:xfrm>
            <a:off x="319828" y="6373593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1496871"/>
            <a:ext cx="8610600" cy="2158047"/>
            <a:chOff x="457200" y="1345691"/>
            <a:chExt cx="8229600" cy="1953895"/>
          </a:xfrm>
        </p:grpSpPr>
        <p:sp>
          <p:nvSpPr>
            <p:cNvPr id="3" name="object 3"/>
            <p:cNvSpPr/>
            <p:nvPr/>
          </p:nvSpPr>
          <p:spPr>
            <a:xfrm>
              <a:off x="457200" y="1345691"/>
              <a:ext cx="8229600" cy="19400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68161" y="2277617"/>
              <a:ext cx="2737485" cy="1009015"/>
            </a:xfrm>
            <a:custGeom>
              <a:avLst/>
              <a:gdLst/>
              <a:ahLst/>
              <a:cxnLst/>
              <a:rect l="l" t="t" r="r" b="b"/>
              <a:pathLst>
                <a:path w="2737484" h="1009014">
                  <a:moveTo>
                    <a:pt x="0" y="1008888"/>
                  </a:moveTo>
                  <a:lnTo>
                    <a:pt x="2737104" y="1008888"/>
                  </a:lnTo>
                  <a:lnTo>
                    <a:pt x="2737104" y="0"/>
                  </a:lnTo>
                  <a:lnTo>
                    <a:pt x="0" y="0"/>
                  </a:lnTo>
                  <a:lnTo>
                    <a:pt x="0" y="100888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27100"/>
            <a:ext cx="5922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3. 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Faculty </a:t>
            </a:r>
            <a:r>
              <a:rPr b="1" spc="10" dirty="0">
                <a:solidFill>
                  <a:srgbClr val="FF0000"/>
                </a:solidFill>
                <a:latin typeface="Arial"/>
                <a:cs typeface="Arial"/>
              </a:rPr>
              <a:t>Opinions </a:t>
            </a:r>
            <a:r>
              <a:rPr sz="2000" b="1" spc="204" dirty="0">
                <a:solidFill>
                  <a:srgbClr val="FF0000"/>
                </a:solidFill>
                <a:latin typeface="Arial"/>
                <a:cs typeface="Arial"/>
              </a:rPr>
              <a:t>~My</a:t>
            </a:r>
            <a:r>
              <a:rPr sz="2000" b="1" spc="-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Homepage…(3)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487655" y="1555810"/>
            <a:ext cx="304733" cy="76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图文框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bg object 16"/>
          <p:cNvSpPr/>
          <p:nvPr/>
        </p:nvSpPr>
        <p:spPr>
          <a:xfrm>
            <a:off x="292100" y="6248400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9104"/>
            <a:ext cx="7672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Article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Recommendations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14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search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Faculty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Opinions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229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Arial"/>
                <a:cs typeface="Arial"/>
              </a:rPr>
              <a:t>PubMed…(1)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2480" y="1196339"/>
            <a:ext cx="7559040" cy="5041900"/>
            <a:chOff x="792480" y="1196339"/>
            <a:chExt cx="7559040" cy="5041900"/>
          </a:xfrm>
        </p:grpSpPr>
        <p:sp>
          <p:nvSpPr>
            <p:cNvPr id="4" name="object 4"/>
            <p:cNvSpPr/>
            <p:nvPr/>
          </p:nvSpPr>
          <p:spPr>
            <a:xfrm>
              <a:off x="792480" y="1196339"/>
              <a:ext cx="7559040" cy="5041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762" y="1485137"/>
              <a:ext cx="1583690" cy="216535"/>
            </a:xfrm>
            <a:custGeom>
              <a:avLst/>
              <a:gdLst/>
              <a:ahLst/>
              <a:cxnLst/>
              <a:rect l="l" t="t" r="r" b="b"/>
              <a:pathLst>
                <a:path w="1583689" h="216535">
                  <a:moveTo>
                    <a:pt x="0" y="216408"/>
                  </a:moveTo>
                  <a:lnTo>
                    <a:pt x="1583436" y="216408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762" y="2061209"/>
              <a:ext cx="1583690" cy="216535"/>
            </a:xfrm>
            <a:custGeom>
              <a:avLst/>
              <a:gdLst/>
              <a:ahLst/>
              <a:cxnLst/>
              <a:rect l="l" t="t" r="r" b="b"/>
              <a:pathLst>
                <a:path w="1583689" h="216535">
                  <a:moveTo>
                    <a:pt x="0" y="216408"/>
                  </a:moveTo>
                  <a:lnTo>
                    <a:pt x="1583436" y="216408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29350" y="1485137"/>
              <a:ext cx="2087880" cy="216535"/>
            </a:xfrm>
            <a:custGeom>
              <a:avLst/>
              <a:gdLst/>
              <a:ahLst/>
              <a:cxnLst/>
              <a:rect l="l" t="t" r="r" b="b"/>
              <a:pathLst>
                <a:path w="2087879" h="216535">
                  <a:moveTo>
                    <a:pt x="0" y="216408"/>
                  </a:moveTo>
                  <a:lnTo>
                    <a:pt x="2087879" y="216408"/>
                  </a:lnTo>
                  <a:lnTo>
                    <a:pt x="2087879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1470" y="1485137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35457" y="0"/>
                  </a:moveTo>
                  <a:lnTo>
                    <a:pt x="124205" y="0"/>
                  </a:lnTo>
                  <a:lnTo>
                    <a:pt x="34289" y="54990"/>
                  </a:lnTo>
                  <a:lnTo>
                    <a:pt x="0" y="144017"/>
                  </a:lnTo>
                  <a:lnTo>
                    <a:pt x="34289" y="233045"/>
                  </a:lnTo>
                  <a:lnTo>
                    <a:pt x="124205" y="288036"/>
                  </a:lnTo>
                  <a:lnTo>
                    <a:pt x="235457" y="288036"/>
                  </a:lnTo>
                  <a:lnTo>
                    <a:pt x="325374" y="233045"/>
                  </a:lnTo>
                  <a:lnTo>
                    <a:pt x="359663" y="144017"/>
                  </a:lnTo>
                  <a:lnTo>
                    <a:pt x="325374" y="54990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1470" y="1485137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144017"/>
                  </a:moveTo>
                  <a:lnTo>
                    <a:pt x="34289" y="54990"/>
                  </a:lnTo>
                  <a:lnTo>
                    <a:pt x="124205" y="0"/>
                  </a:lnTo>
                  <a:lnTo>
                    <a:pt x="235457" y="0"/>
                  </a:lnTo>
                  <a:lnTo>
                    <a:pt x="325374" y="54990"/>
                  </a:lnTo>
                  <a:lnTo>
                    <a:pt x="359663" y="144017"/>
                  </a:lnTo>
                  <a:lnTo>
                    <a:pt x="325374" y="233045"/>
                  </a:lnTo>
                  <a:lnTo>
                    <a:pt x="235457" y="288036"/>
                  </a:lnTo>
                  <a:lnTo>
                    <a:pt x="124205" y="288036"/>
                  </a:lnTo>
                  <a:lnTo>
                    <a:pt x="34289" y="233045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49928" y="146405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8294" y="1773173"/>
            <a:ext cx="1584960" cy="216535"/>
          </a:xfrm>
          <a:custGeom>
            <a:avLst/>
            <a:gdLst/>
            <a:ahLst/>
            <a:cxnLst/>
            <a:rect l="l" t="t" r="r" b="b"/>
            <a:pathLst>
              <a:path w="1584960" h="216535">
                <a:moveTo>
                  <a:pt x="0" y="216408"/>
                </a:moveTo>
                <a:lnTo>
                  <a:pt x="1584959" y="216408"/>
                </a:lnTo>
                <a:lnTo>
                  <a:pt x="1584959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圆角矩形 11"/>
          <p:cNvSpPr/>
          <p:nvPr/>
        </p:nvSpPr>
        <p:spPr>
          <a:xfrm>
            <a:off x="8030884" y="1219531"/>
            <a:ext cx="274916" cy="15206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图文框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7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bg object 16"/>
          <p:cNvSpPr/>
          <p:nvPr/>
        </p:nvSpPr>
        <p:spPr>
          <a:xfrm>
            <a:off x="304800" y="6329805"/>
            <a:ext cx="1837944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683</Words>
  <Application>Microsoft Office PowerPoint</Application>
  <PresentationFormat>全屏显示(4:3)</PresentationFormat>
  <Paragraphs>87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Carlito</vt:lpstr>
      <vt:lpstr>DFKai-SB</vt:lpstr>
      <vt:lpstr>PMingLiU</vt:lpstr>
      <vt:lpstr>Stone Sans</vt:lpstr>
      <vt:lpstr>UKIJ CJK</vt:lpstr>
      <vt:lpstr>等线</vt:lpstr>
      <vt:lpstr>宋体</vt:lpstr>
      <vt:lpstr>Arial</vt:lpstr>
      <vt:lpstr>Calibri</vt:lpstr>
      <vt:lpstr>Times New Roman</vt:lpstr>
      <vt:lpstr>Wingdings</vt:lpstr>
      <vt:lpstr>Office Theme</vt:lpstr>
      <vt:lpstr>PowerPoint 演示文稿</vt:lpstr>
      <vt:lpstr>Faculty Opinions brings together the opinion of over 8,000 leading  life scientists to highlight articles they think are important, groundbreaking  and essential reading for scientists.</vt:lpstr>
      <vt:lpstr>1. Sign-In…(1)</vt:lpstr>
      <vt:lpstr>1. Sign-In…(2)</vt:lpstr>
      <vt:lpstr>2. My Account</vt:lpstr>
      <vt:lpstr>PowerPoint 演示文稿</vt:lpstr>
      <vt:lpstr>3. Faculty Opinions ~My Homepage…(2)</vt:lpstr>
      <vt:lpstr>3. Faculty Opinions ~My Homepage…(3)</vt:lpstr>
      <vt:lpstr>4. Article Recommendations - search Faculty Opinions / PubMed…(1)</vt:lpstr>
      <vt:lpstr>4. Article Recommendations - search …(2)</vt:lpstr>
      <vt:lpstr>4. Article Recommendations - search …(3)</vt:lpstr>
      <vt:lpstr>4. Article Recommendations - search …(4-1)</vt:lpstr>
      <vt:lpstr>4. Article Recommendations - search …(4-2)</vt:lpstr>
      <vt:lpstr>4. Article Recommendations - search …(5)</vt:lpstr>
      <vt:lpstr>4. Article Recommendations – Advanced Search</vt:lpstr>
      <vt:lpstr>4. Article Recommendations –Recommendations</vt:lpstr>
      <vt:lpstr>PowerPoint 演示文稿</vt:lpstr>
      <vt:lpstr>5. The Faculty…(2) Faculty from“Taiwan”</vt:lpstr>
      <vt:lpstr>5. The Faculty …(3) Faculty Structure</vt:lpstr>
      <vt:lpstr>8. Faculty Opinions @PubMed…(1)</vt:lpstr>
      <vt:lpstr>8. Faculty Opinions @PubMed…(2)</vt:lpstr>
      <vt:lpstr>8. Faculty Opinions @PubMed…(3)</vt:lpstr>
      <vt:lpstr>8. Faculty Opinions @PubMed …(4)</vt:lpstr>
      <vt:lpstr>8. Faculty Opinions @PubMed …(5)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Opinions 生物醫學類核心論文評選 使用指引</dc:title>
  <dc:creator>Lillian Huang</dc:creator>
  <cp:lastModifiedBy>panpohui</cp:lastModifiedBy>
  <cp:revision>35</cp:revision>
  <dcterms:created xsi:type="dcterms:W3CDTF">2020-08-12T07:02:14Z</dcterms:created>
  <dcterms:modified xsi:type="dcterms:W3CDTF">2020-09-11T06:12:07Z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2020-04-25T00:00:00Z</vt:filetime>
  </property>
  <property fmtid="{D5CDD505-2E9C-101B-9397-08002B2CF9AE}" pid="3" name="Creator">
    <vt:lpwstr>適用於 Office 365 的 Microsoft® PowerPoint®</vt:lpwstr>
  </property>
  <property fmtid="{D5CDD505-2E9C-101B-9397-08002B2CF9AE}" pid="4" name="LastSaved">
    <vt:filetime>2020-08-12T00:00:00Z</vt:filetime>
  </property>
</Properties>
</file>