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65"/>
  </p:notesMasterIdLst>
  <p:sldIdLst>
    <p:sldId id="361" r:id="rId2"/>
    <p:sldId id="362" r:id="rId3"/>
    <p:sldId id="363" r:id="rId4"/>
    <p:sldId id="364" r:id="rId5"/>
    <p:sldId id="365" r:id="rId6"/>
    <p:sldId id="366" r:id="rId7"/>
    <p:sldId id="367" r:id="rId8"/>
    <p:sldId id="264" r:id="rId9"/>
    <p:sldId id="274"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10" r:id="rId23"/>
    <p:sldId id="311" r:id="rId24"/>
    <p:sldId id="315" r:id="rId25"/>
    <p:sldId id="317" r:id="rId26"/>
    <p:sldId id="318" r:id="rId27"/>
    <p:sldId id="319" r:id="rId28"/>
    <p:sldId id="266" r:id="rId29"/>
    <p:sldId id="358" r:id="rId30"/>
    <p:sldId id="265" r:id="rId31"/>
    <p:sldId id="275" r:id="rId32"/>
    <p:sldId id="320" r:id="rId33"/>
    <p:sldId id="321" r:id="rId34"/>
    <p:sldId id="359" r:id="rId35"/>
    <p:sldId id="322" r:id="rId36"/>
    <p:sldId id="323" r:id="rId37"/>
    <p:sldId id="324" r:id="rId38"/>
    <p:sldId id="326" r:id="rId39"/>
    <p:sldId id="325" r:id="rId40"/>
    <p:sldId id="360" r:id="rId41"/>
    <p:sldId id="330" r:id="rId42"/>
    <p:sldId id="345" r:id="rId43"/>
    <p:sldId id="332" r:id="rId44"/>
    <p:sldId id="286" r:id="rId45"/>
    <p:sldId id="287" r:id="rId46"/>
    <p:sldId id="349" r:id="rId47"/>
    <p:sldId id="333" r:id="rId48"/>
    <p:sldId id="335" r:id="rId49"/>
    <p:sldId id="350" r:id="rId50"/>
    <p:sldId id="352" r:id="rId51"/>
    <p:sldId id="353" r:id="rId52"/>
    <p:sldId id="336" r:id="rId53"/>
    <p:sldId id="338" r:id="rId54"/>
    <p:sldId id="339" r:id="rId55"/>
    <p:sldId id="340" r:id="rId56"/>
    <p:sldId id="341" r:id="rId57"/>
    <p:sldId id="342" r:id="rId58"/>
    <p:sldId id="344" r:id="rId59"/>
    <p:sldId id="354" r:id="rId60"/>
    <p:sldId id="347" r:id="rId61"/>
    <p:sldId id="288" r:id="rId62"/>
    <p:sldId id="357" r:id="rId63"/>
    <p:sldId id="348" r:id="rId6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BFE2F3"/>
    <a:srgbClr val="C31823"/>
    <a:srgbClr val="C9151E"/>
    <a:srgbClr val="E9CBBC"/>
    <a:srgbClr val="E0A487"/>
    <a:srgbClr val="D97C5B"/>
    <a:srgbClr val="CC141E"/>
    <a:srgbClr val="D05035"/>
    <a:srgbClr val="C816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0" autoAdjust="0"/>
    <p:restoredTop sz="94785" autoAdjust="0"/>
  </p:normalViewPr>
  <p:slideViewPr>
    <p:cSldViewPr snapToGrid="0">
      <p:cViewPr varScale="1">
        <p:scale>
          <a:sx n="110" d="100"/>
          <a:sy n="110" d="100"/>
        </p:scale>
        <p:origin x="-110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0" d="100"/>
          <a:sy n="60" d="100"/>
        </p:scale>
        <p:origin x="1616" y="5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FE78F-58BC-423A-A341-D0065C580108}" type="datetimeFigureOut">
              <a:rPr lang="zh-CN" altLang="en-US" smtClean="0"/>
              <a:pPr/>
              <a:t>2016/12/12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B1CD8-9F96-4F1D-A5B8-2D9E0ECCEB33}" type="slidenum">
              <a:rPr lang="zh-CN" altLang="en-US" smtClean="0"/>
              <a:pPr/>
              <a:t>‹#›</a:t>
            </a:fld>
            <a:endParaRPr lang="zh-CN" altLang="en-US"/>
          </a:p>
        </p:txBody>
      </p:sp>
    </p:spTree>
    <p:extLst>
      <p:ext uri="{BB962C8B-B14F-4D97-AF65-F5344CB8AC3E}">
        <p14:creationId xmlns:p14="http://schemas.microsoft.com/office/powerpoint/2010/main" xmlns="" val="215391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207761" y="5815086"/>
            <a:ext cx="2458720" cy="650876"/>
          </a:xfrm>
          <a:prstGeom prst="rect">
            <a:avLst/>
          </a:prstGeom>
        </p:spPr>
      </p:pic>
      <p:sp>
        <p:nvSpPr>
          <p:cNvPr id="2" name="标题 1"/>
          <p:cNvSpPr>
            <a:spLocks noGrp="1"/>
          </p:cNvSpPr>
          <p:nvPr>
            <p:ph type="title"/>
          </p:nvPr>
        </p:nvSpPr>
        <p:spPr>
          <a:xfrm>
            <a:off x="628650" y="4070056"/>
            <a:ext cx="7886700" cy="899510"/>
          </a:xfrm>
          <a:prstGeom prst="rect">
            <a:avLst/>
          </a:prstGeom>
        </p:spPr>
        <p:txBody>
          <a:bodyPr anchor="ctr">
            <a:noAutofit/>
          </a:bodyPr>
          <a:lstStyle>
            <a:lvl1pPr algn="ctr">
              <a:defRPr sz="4800" b="1">
                <a:solidFill>
                  <a:schemeClr val="bg1"/>
                </a:solidFill>
                <a:latin typeface="+mj-ea"/>
                <a:ea typeface="+mj-ea"/>
              </a:defRPr>
            </a:lvl1pPr>
          </a:lstStyle>
          <a:p>
            <a:r>
              <a:rPr lang="zh-CN" altLang="en-US" dirty="0" smtClean="0"/>
              <a:t>单击此处编辑母版标题样式</a:t>
            </a:r>
            <a:endParaRPr lang="zh-CN" altLang="en-US" dirty="0"/>
          </a:p>
        </p:txBody>
      </p:sp>
      <p:sp>
        <p:nvSpPr>
          <p:cNvPr id="6" name="副标题 2"/>
          <p:cNvSpPr>
            <a:spLocks noGrp="1"/>
          </p:cNvSpPr>
          <p:nvPr>
            <p:ph type="subTitle" idx="1"/>
          </p:nvPr>
        </p:nvSpPr>
        <p:spPr>
          <a:xfrm>
            <a:off x="628650" y="5034521"/>
            <a:ext cx="7886700" cy="604299"/>
          </a:xfrm>
        </p:spPr>
        <p:txBody>
          <a:bodyPr anchor="ctr">
            <a:noAutofit/>
          </a:bodyPr>
          <a:lstStyle>
            <a:lvl1pPr algn="ctr">
              <a:defRPr lang="zh-CN" altLang="en-US" sz="2800" b="0">
                <a:solidFill>
                  <a:schemeClr val="bg1"/>
                </a:solidFill>
                <a:latin typeface="+mn-ea"/>
                <a:cs typeface="+mj-cs"/>
              </a:defRPr>
            </a:lvl1pPr>
          </a:lstStyle>
          <a:p>
            <a:pPr lvl="0" algn="ctr">
              <a:lnSpc>
                <a:spcPct val="90000"/>
              </a:lnSpc>
              <a:spcBef>
                <a:spcPct val="0"/>
              </a:spcBef>
              <a:buNone/>
            </a:pPr>
            <a:r>
              <a:rPr lang="zh-CN" altLang="en-US" smtClean="0"/>
              <a:t>单击以编辑母版副标题样式</a:t>
            </a: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8132"/>
            <a:ext cx="9144000" cy="3931920"/>
          </a:xfrm>
          <a:prstGeom prst="rect">
            <a:avLst/>
          </a:prstGeom>
        </p:spPr>
      </p:pic>
      <p:cxnSp>
        <p:nvCxnSpPr>
          <p:cNvPr id="9" name="直接连接符 8"/>
          <p:cNvCxnSpPr/>
          <p:nvPr/>
        </p:nvCxnSpPr>
        <p:spPr>
          <a:xfrm>
            <a:off x="0" y="389378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92189123"/>
      </p:ext>
    </p:extLst>
  </p:cSld>
  <p:clrMapOvr>
    <a:masterClrMapping/>
  </p:clrMapOvr>
  <p:timing>
    <p:tnLst>
      <p:par>
        <p:cTn id="1" dur="indefinite" restart="never" nodeType="tmRoot"/>
      </p:par>
    </p:tnLst>
  </p:timing>
  <p:hf hdr="0" ftr="0" dt="0"/>
  <p:extLst mod="1">
    <p:ext uri="{DCECCB84-F9BA-43D5-87BE-67443E8EF086}">
      <p15:sldGuideLst xmlns:p15="http://schemas.microsoft.com/office/powerpoint/2012/main" xmlns="">
        <p15:guide id="1" orient="horz" pos="2160">
          <p15:clr>
            <a:srgbClr val="FBAE40"/>
          </p15:clr>
        </p15:guide>
        <p15:guide id="2"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两栏-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框 5"/>
          <p:cNvSpPr txBox="1"/>
          <p:nvPr/>
        </p:nvSpPr>
        <p:spPr>
          <a:xfrm>
            <a:off x="8250027" y="313202"/>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1" name="灯片编号占位符 8"/>
          <p:cNvSpPr>
            <a:spLocks noGrp="1"/>
          </p:cNvSpPr>
          <p:nvPr>
            <p:ph type="sldNum" sz="quarter" idx="12"/>
          </p:nvPr>
        </p:nvSpPr>
        <p:spPr>
          <a:xfrm>
            <a:off x="8696566" y="313202"/>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sp>
        <p:nvSpPr>
          <p:cNvPr id="2" name="标题 1"/>
          <p:cNvSpPr>
            <a:spLocks noGrp="1"/>
          </p:cNvSpPr>
          <p:nvPr>
            <p:ph type="title"/>
          </p:nvPr>
        </p:nvSpPr>
        <p:spPr>
          <a:xfrm>
            <a:off x="262394" y="975600"/>
            <a:ext cx="8566445" cy="576000"/>
          </a:xfrm>
          <a:prstGeom prst="rect">
            <a:avLst/>
          </a:prstGeom>
        </p:spPr>
        <p:txBody>
          <a:bodyPr/>
          <a:lstStyle>
            <a:lvl1pPr>
              <a:defRPr lang="zh-CN" altLang="en-US" sz="3200" b="1">
                <a:solidFill>
                  <a:schemeClr val="accent1"/>
                </a:solidFill>
              </a:defRPr>
            </a:lvl1pPr>
          </a:lstStyle>
          <a:p>
            <a:pPr lvl="0"/>
            <a:r>
              <a:rPr lang="zh-CN" altLang="en-US" smtClean="0"/>
              <a:t>单击此处编辑母版标题样式</a:t>
            </a:r>
            <a:endParaRPr lang="zh-CN" altLang="en-US" dirty="0"/>
          </a:p>
        </p:txBody>
      </p:sp>
      <p:pic>
        <p:nvPicPr>
          <p:cNvPr id="14" name="图片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223520"/>
            <a:ext cx="9144000" cy="336803"/>
          </a:xfrm>
          <a:prstGeom prst="rect">
            <a:avLst/>
          </a:prstGeom>
        </p:spPr>
      </p:pic>
      <p:pic>
        <p:nvPicPr>
          <p:cNvPr id="11" name="图片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17" name="矩形 16"/>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userDrawn="1"/>
        </p:nvSpPr>
        <p:spPr>
          <a:xfrm>
            <a:off x="8250026" y="313200"/>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1223518"/>
            <a:ext cx="9144000" cy="336803"/>
          </a:xfrm>
          <a:prstGeom prst="rect">
            <a:avLst/>
          </a:prstGeom>
        </p:spPr>
      </p:pic>
    </p:spTree>
    <p:extLst>
      <p:ext uri="{BB962C8B-B14F-4D97-AF65-F5344CB8AC3E}">
        <p14:creationId xmlns:p14="http://schemas.microsoft.com/office/powerpoint/2010/main" xmlns="" val="175694431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160">
          <p15:clr>
            <a:srgbClr val="FBAE40"/>
          </p15:clr>
        </p15:guide>
        <p15:guide id="2" pos="389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hasCustomPrompt="1"/>
          </p:nvPr>
        </p:nvSpPr>
        <p:spPr>
          <a:xfrm>
            <a:off x="262394" y="960116"/>
            <a:ext cx="4032000" cy="574183"/>
          </a:xfrm>
          <a:prstGeom prst="rect">
            <a:avLst/>
          </a:prstGeom>
        </p:spPr>
        <p:txBody>
          <a:bodyPr anchor="b">
            <a:normAutofit/>
          </a:bodyPr>
          <a:lstStyle>
            <a:lvl1pPr algn="ctr">
              <a:defRPr sz="2800" b="1">
                <a:solidFill>
                  <a:schemeClr val="accent1"/>
                </a:solidFill>
              </a:defRPr>
            </a:lvl1pPr>
          </a:lstStyle>
          <a:p>
            <a:r>
              <a:rPr lang="zh-CN" altLang="en-US" dirty="0" smtClean="0"/>
              <a:t>单击此处编辑标题</a:t>
            </a:r>
            <a:endParaRPr lang="zh-CN" altLang="en-US" dirty="0"/>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smtClean="0"/>
              <a:t>单击此处编辑标题</a:t>
            </a: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13" name="矩形 12"/>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userDrawn="1"/>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462239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160">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文本框 5"/>
          <p:cNvSpPr txBox="1"/>
          <p:nvPr/>
        </p:nvSpPr>
        <p:spPr>
          <a:xfrm>
            <a:off x="8250027" y="313202"/>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6"/>
            <a:ext cx="4032000" cy="574183"/>
          </a:xfrm>
          <a:prstGeom prst="rect">
            <a:avLst/>
          </a:prstGeom>
        </p:spPr>
        <p:txBody>
          <a:bodyPr anchor="b">
            <a:normAutofit/>
          </a:bodyPr>
          <a:lstStyle>
            <a:lvl1pPr algn="ctr">
              <a:defRPr sz="2800" b="1">
                <a:solidFill>
                  <a:schemeClr val="accent1"/>
                </a:solidFill>
              </a:defRPr>
            </a:lvl1pPr>
          </a:lstStyle>
          <a:p>
            <a:r>
              <a:rPr lang="zh-CN" altLang="en-US" dirty="0" smtClean="0"/>
              <a:t>单击此处编辑标题</a:t>
            </a:r>
            <a:endParaRPr lang="zh-CN" altLang="en-US" dirty="0"/>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smtClean="0"/>
              <a:t>单击此处编辑标题</a:t>
            </a:r>
          </a:p>
        </p:txBody>
      </p:sp>
      <p:sp>
        <p:nvSpPr>
          <p:cNvPr id="21" name="灯片编号占位符 8"/>
          <p:cNvSpPr>
            <a:spLocks noGrp="1"/>
          </p:cNvSpPr>
          <p:nvPr>
            <p:ph type="sldNum" sz="quarter" idx="12"/>
          </p:nvPr>
        </p:nvSpPr>
        <p:spPr>
          <a:xfrm>
            <a:off x="8696566" y="313202"/>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pPr/>
              <a:t>‹#›</a:t>
            </a:fld>
            <a:endParaRPr lang="en-US" altLang="zh-CN" dirty="0"/>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17" name="矩形 16"/>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userDrawn="1"/>
        </p:nvSpPr>
        <p:spPr>
          <a:xfrm>
            <a:off x="8250026" y="313200"/>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userDrawn="1"/>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248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160">
          <p15:clr>
            <a:srgbClr val="FBAE40"/>
          </p15:clr>
        </p15:guide>
        <p15:guide id="2" pos="3895">
          <p15:clr>
            <a:srgbClr val="FBAE40"/>
          </p15:clr>
        </p15:guide>
        <p15:guide id="3" pos="519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07761" y="5815086"/>
            <a:ext cx="2458720" cy="650876"/>
          </a:xfrm>
          <a:prstGeom prst="rect">
            <a:avLst/>
          </a:prstGeom>
        </p:spPr>
      </p:pic>
      <p:sp>
        <p:nvSpPr>
          <p:cNvPr id="2" name="标题 1"/>
          <p:cNvSpPr>
            <a:spLocks noGrp="1"/>
          </p:cNvSpPr>
          <p:nvPr>
            <p:ph type="title"/>
          </p:nvPr>
        </p:nvSpPr>
        <p:spPr>
          <a:xfrm>
            <a:off x="469124" y="4006448"/>
            <a:ext cx="8325019" cy="1114192"/>
          </a:xfrm>
          <a:prstGeom prst="rect">
            <a:avLst/>
          </a:prstGeom>
        </p:spPr>
        <p:txBody>
          <a:bodyPr anchor="ctr">
            <a:noAutofit/>
          </a:bodyPr>
          <a:lstStyle>
            <a:lvl1pPr algn="l">
              <a:lnSpc>
                <a:spcPct val="100000"/>
              </a:lnSpc>
              <a:defRPr sz="4000" b="1">
                <a:solidFill>
                  <a:schemeClr val="bg1"/>
                </a:solidFill>
                <a:latin typeface="+mn-ea"/>
                <a:ea typeface="+mn-ea"/>
              </a:defRPr>
            </a:lvl1pPr>
          </a:lstStyle>
          <a:p>
            <a:r>
              <a:rPr lang="zh-CN" altLang="en-US" dirty="0" smtClean="0"/>
              <a:t>单击此处编辑母版标题样式</a:t>
            </a:r>
            <a:endParaRPr lang="zh-CN" altLang="en-US" dirty="0"/>
          </a:p>
        </p:txBody>
      </p:sp>
      <p:sp>
        <p:nvSpPr>
          <p:cNvPr id="6" name="副标题 2"/>
          <p:cNvSpPr>
            <a:spLocks noGrp="1"/>
          </p:cNvSpPr>
          <p:nvPr>
            <p:ph type="subTitle" idx="1"/>
          </p:nvPr>
        </p:nvSpPr>
        <p:spPr>
          <a:xfrm>
            <a:off x="469125" y="5245248"/>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dirty="0" smtClean="0"/>
              <a:t>单击以编辑母版副标题样式</a:t>
            </a:r>
            <a:endParaRPr lang="zh-CN" altLang="en-US" dirty="0"/>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8132"/>
            <a:ext cx="9144000" cy="3931920"/>
          </a:xfrm>
          <a:prstGeom prst="rect">
            <a:avLst/>
          </a:prstGeom>
        </p:spPr>
      </p:pic>
      <p:cxnSp>
        <p:nvCxnSpPr>
          <p:cNvPr id="9" name="直接连接符 8"/>
          <p:cNvCxnSpPr/>
          <p:nvPr/>
        </p:nvCxnSpPr>
        <p:spPr>
          <a:xfrm>
            <a:off x="0" y="389378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sz="quarter" idx="10" hasCustomPrompt="1"/>
          </p:nvPr>
        </p:nvSpPr>
        <p:spPr>
          <a:xfrm>
            <a:off x="469125"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smtClean="0"/>
              <a:t>单击此处添加日期</a:t>
            </a:r>
            <a:endParaRPr lang="zh-CN" altLang="en-US" dirty="0"/>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38132"/>
            <a:ext cx="9144000" cy="3931920"/>
          </a:xfrm>
          <a:prstGeom prst="rect">
            <a:avLst/>
          </a:prstGeom>
        </p:spPr>
      </p:pic>
      <p:cxnSp>
        <p:nvCxnSpPr>
          <p:cNvPr id="11" name="直接连接符 10"/>
          <p:cNvCxnSpPr/>
          <p:nvPr userDrawn="1"/>
        </p:nvCxnSpPr>
        <p:spPr>
          <a:xfrm>
            <a:off x="0" y="3893788"/>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9809989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21">
          <p15:clr>
            <a:srgbClr val="FBAE40"/>
          </p15:clr>
        </p15:guide>
        <p15:guide id="3" pos="2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封底">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8"/>
          <p:cNvPicPr>
            <a:picLocks noChangeAspect="1"/>
          </p:cNvPicPr>
          <p:nvPr userDrawn="1"/>
        </p:nvPicPr>
        <p:blipFill>
          <a:blip r:embed="rId2" cstate="print"/>
          <a:srcRect/>
          <a:stretch>
            <a:fillRect/>
          </a:stretch>
        </p:blipFill>
        <p:spPr bwMode="auto">
          <a:xfrm>
            <a:off x="0" y="2768600"/>
            <a:ext cx="9144000" cy="3162300"/>
          </a:xfrm>
          <a:prstGeom prst="rect">
            <a:avLst/>
          </a:prstGeom>
          <a:noFill/>
          <a:ln w="9525">
            <a:noFill/>
            <a:miter lim="800000"/>
            <a:headEnd/>
            <a:tailEnd/>
          </a:ln>
        </p:spPr>
      </p:pic>
      <p:pic>
        <p:nvPicPr>
          <p:cNvPr id="4" name="图片 9"/>
          <p:cNvPicPr>
            <a:picLocks noChangeAspect="1"/>
          </p:cNvPicPr>
          <p:nvPr userDrawn="1"/>
        </p:nvPicPr>
        <p:blipFill>
          <a:blip r:embed="rId3" cstate="print"/>
          <a:srcRect/>
          <a:stretch>
            <a:fillRect/>
          </a:stretch>
        </p:blipFill>
        <p:spPr bwMode="auto">
          <a:xfrm>
            <a:off x="290513" y="4254500"/>
            <a:ext cx="3021012" cy="80010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161"/>
            <a:ext cx="9144000" cy="721179"/>
          </a:xfrm>
          <a:prstGeom prst="rect">
            <a:avLst/>
          </a:prstGeom>
        </p:spPr>
        <p:txBody>
          <a:bodyPr lIns="65306" tIns="32653" rIns="65306" bIns="32653"/>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marL="350013" indent="-350013">
              <a:defRPr/>
            </a:lvl1pPr>
            <a:lvl2pPr>
              <a:defRPr lang="zh-CN" altLang="en-US" sz="1800" b="1" kern="1200" dirty="0" smtClean="0">
                <a:solidFill>
                  <a:srgbClr val="133984"/>
                </a:solidFill>
                <a:latin typeface="Book Antiqua" panose="02040602050305030304" pitchFamily="18" charset="0"/>
                <a:ea typeface="+mn-ea"/>
                <a:cs typeface="+mn-cs"/>
                <a:sym typeface="Calibri" panose="020F0502020204030204" pitchFamily="34" charset="0"/>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noChangeArrowheads="1"/>
          </p:cNvSpPr>
          <p:nvPr>
            <p:ph type="dt" sz="half" idx="10"/>
          </p:nvPr>
        </p:nvSpPr>
        <p:spPr>
          <a:xfrm>
            <a:off x="456974" y="6356804"/>
            <a:ext cx="2134054" cy="365125"/>
          </a:xfrm>
          <a:prstGeom prst="rect">
            <a:avLst/>
          </a:prstGeom>
        </p:spPr>
        <p:txBody>
          <a:bodyPr lIns="65306" tIns="32653" rIns="65306" bIns="32653"/>
          <a:lstStyle>
            <a:lvl1pPr>
              <a:defRPr/>
            </a:lvl1pPr>
          </a:lstStyle>
          <a:p>
            <a:pPr>
              <a:defRPr/>
            </a:pPr>
            <a:fld id="{A94BD19A-70B2-4CD8-BEC8-BCD39DEE26B2}" type="datetime1">
              <a:rPr lang="zh-CN" altLang="en-US"/>
              <a:pPr>
                <a:defRPr/>
              </a:pPr>
              <a:t>2016/12/12</a:t>
            </a:fld>
            <a:endParaRPr lang="zh-CN" altLang="en-US" sz="1400" dirty="0">
              <a:solidFill>
                <a:schemeClr val="tx1"/>
              </a:solidFill>
              <a:ea typeface="宋体" panose="02010600030101010101" pitchFamily="2" charset="-122"/>
            </a:endParaRPr>
          </a:p>
        </p:txBody>
      </p:sp>
      <p:sp>
        <p:nvSpPr>
          <p:cNvPr id="5" name="页脚占位符 4"/>
          <p:cNvSpPr>
            <a:spLocks noGrp="1" noChangeArrowheads="1"/>
          </p:cNvSpPr>
          <p:nvPr>
            <p:ph type="ftr" sz="quarter" idx="11"/>
          </p:nvPr>
        </p:nvSpPr>
        <p:spPr>
          <a:xfrm>
            <a:off x="3123974" y="6356804"/>
            <a:ext cx="2896054" cy="365125"/>
          </a:xfrm>
          <a:prstGeom prst="rect">
            <a:avLst/>
          </a:prstGeom>
        </p:spPr>
        <p:txBody>
          <a:bodyPr lIns="65306" tIns="32653" rIns="65306" bIns="32653"/>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6552974" y="6356804"/>
            <a:ext cx="2134054" cy="365125"/>
          </a:xfrm>
          <a:prstGeom prst="rect">
            <a:avLst/>
          </a:prstGeom>
        </p:spPr>
        <p:txBody>
          <a:bodyPr lIns="65306" tIns="32653" rIns="65306" bIns="32653"/>
          <a:lstStyle>
            <a:lvl1pPr>
              <a:defRPr/>
            </a:lvl1pPr>
          </a:lstStyle>
          <a:p>
            <a:pPr>
              <a:defRPr/>
            </a:pPr>
            <a:fld id="{E030D732-40E7-4542-87F1-1F70486C9C84}" type="slidenum">
              <a:rPr lang="zh-CN" altLang="en-US"/>
              <a:pPr>
                <a:defRPr/>
              </a:pPr>
              <a:t>‹#›</a:t>
            </a:fld>
            <a:endParaRPr lang="zh-CN" altLang="en-US" sz="1400" dirty="0">
              <a:solidFill>
                <a:schemeClr val="tx1"/>
              </a:solidFill>
              <a:ea typeface="宋体"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内页">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223520"/>
            <a:ext cx="9144000" cy="336803"/>
          </a:xfrm>
          <a:prstGeom prst="rect">
            <a:avLst/>
          </a:prstGeom>
        </p:spPr>
      </p:pic>
      <p:sp>
        <p:nvSpPr>
          <p:cNvPr id="3" name="内容占位符 2"/>
          <p:cNvSpPr>
            <a:spLocks noGrp="1"/>
          </p:cNvSpPr>
          <p:nvPr>
            <p:ph sz="quarter" idx="10"/>
          </p:nvPr>
        </p:nvSpPr>
        <p:spPr>
          <a:xfrm>
            <a:off x="494026"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标题 4"/>
          <p:cNvSpPr>
            <a:spLocks noGrp="1"/>
          </p:cNvSpPr>
          <p:nvPr>
            <p:ph type="title"/>
          </p:nvPr>
        </p:nvSpPr>
        <p:spPr>
          <a:xfrm>
            <a:off x="494024" y="974279"/>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dirty="0"/>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11" name="矩形 10"/>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1223518"/>
            <a:ext cx="9144000" cy="336803"/>
          </a:xfrm>
          <a:prstGeom prst="rect">
            <a:avLst/>
          </a:prstGeom>
        </p:spPr>
      </p:pic>
    </p:spTree>
    <p:extLst>
      <p:ext uri="{BB962C8B-B14F-4D97-AF65-F5344CB8AC3E}">
        <p14:creationId xmlns:p14="http://schemas.microsoft.com/office/powerpoint/2010/main" xmlns="" val="413226974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223520"/>
            <a:ext cx="9144000" cy="336803"/>
          </a:xfrm>
          <a:prstGeom prst="rect">
            <a:avLst/>
          </a:prstGeom>
        </p:spPr>
      </p:pic>
      <p:sp>
        <p:nvSpPr>
          <p:cNvPr id="3" name="内容占位符 2"/>
          <p:cNvSpPr>
            <a:spLocks noGrp="1"/>
          </p:cNvSpPr>
          <p:nvPr>
            <p:ph sz="quarter" idx="10"/>
          </p:nvPr>
        </p:nvSpPr>
        <p:spPr>
          <a:xfrm>
            <a:off x="494026"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a:p>
        </p:txBody>
      </p:sp>
      <p:sp>
        <p:nvSpPr>
          <p:cNvPr id="9" name="文本框 8"/>
          <p:cNvSpPr txBox="1"/>
          <p:nvPr/>
        </p:nvSpPr>
        <p:spPr>
          <a:xfrm>
            <a:off x="8250027"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0" name="灯片编号占位符 5"/>
          <p:cNvSpPr txBox="1">
            <a:spLocks/>
          </p:cNvSpPr>
          <p:nvPr/>
        </p:nvSpPr>
        <p:spPr>
          <a:xfrm>
            <a:off x="8697601"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z="1200" smtClean="0"/>
              <a:pPr lvl="0"/>
              <a:t>‹#›</a:t>
            </a:fld>
            <a:endParaRPr lang="zh-CN" altLang="en-US" sz="1200" dirty="0"/>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13" name="矩形 12"/>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1223518"/>
            <a:ext cx="9144000" cy="336803"/>
          </a:xfrm>
          <a:prstGeom prst="rect">
            <a:avLst/>
          </a:prstGeom>
        </p:spPr>
      </p:pic>
      <p:sp>
        <p:nvSpPr>
          <p:cNvPr id="16" name="文本框 15"/>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7" name="灯片编号占位符 5"/>
          <p:cNvSpPr txBox="1">
            <a:spLocks/>
          </p:cNvSpPr>
          <p:nvPr userDrawn="1"/>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pPr lvl="0"/>
              <a:t>‹#›</a:t>
            </a:fld>
            <a:endParaRPr lang="zh-CN" altLang="en-US" dirty="0"/>
          </a:p>
        </p:txBody>
      </p:sp>
    </p:spTree>
    <p:extLst>
      <p:ext uri="{BB962C8B-B14F-4D97-AF65-F5344CB8AC3E}">
        <p14:creationId xmlns:p14="http://schemas.microsoft.com/office/powerpoint/2010/main" xmlns="" val="13476287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目录">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sp>
        <p:nvSpPr>
          <p:cNvPr id="7" name="矩形 6"/>
          <p:cNvSpPr/>
          <p:nvPr/>
        </p:nvSpPr>
        <p:spPr>
          <a:xfrm>
            <a:off x="0" y="5821680"/>
            <a:ext cx="9144000" cy="103632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67294" y="6100773"/>
            <a:ext cx="1958547" cy="518469"/>
          </a:xfrm>
          <a:prstGeom prst="rect">
            <a:avLst/>
          </a:prstGeom>
        </p:spPr>
      </p:pic>
      <p:sp>
        <p:nvSpPr>
          <p:cNvPr id="2" name="标题 1"/>
          <p:cNvSpPr>
            <a:spLocks noGrp="1"/>
          </p:cNvSpPr>
          <p:nvPr>
            <p:ph type="title"/>
          </p:nvPr>
        </p:nvSpPr>
        <p:spPr>
          <a:xfrm>
            <a:off x="323851" y="235137"/>
            <a:ext cx="6474515" cy="337358"/>
          </a:xfrm>
          <a:prstGeom prst="rect">
            <a:avLst/>
          </a:prstGeom>
        </p:spPr>
        <p:txBody>
          <a:bodyPr anchor="ctr"/>
          <a:lstStyle>
            <a:lvl1pPr>
              <a:defRPr sz="2000">
                <a:solidFill>
                  <a:schemeClr val="accent1"/>
                </a:solidFill>
                <a:effectLst>
                  <a:glow rad="25400">
                    <a:srgbClr val="BFE2F3"/>
                  </a:glow>
                </a:effectLst>
              </a:defRPr>
            </a:lvl1pPr>
          </a:lstStyle>
          <a:p>
            <a:r>
              <a:rPr lang="zh-CN" altLang="en-US" smtClean="0"/>
              <a:t>单击此处编辑母版标题样式</a:t>
            </a:r>
            <a:endParaRPr lang="zh-CN" altLang="en-US" dirty="0"/>
          </a:p>
        </p:txBody>
      </p:sp>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80411"/>
            <a:ext cx="9144000" cy="5181600"/>
          </a:xfrm>
          <a:prstGeom prst="rect">
            <a:avLst/>
          </a:prstGeom>
        </p:spPr>
      </p:pic>
      <p:pic>
        <p:nvPicPr>
          <p:cNvPr id="9" name="图片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sp>
        <p:nvSpPr>
          <p:cNvPr id="10" name="矩形 9"/>
          <p:cNvSpPr/>
          <p:nvPr userDrawn="1"/>
        </p:nvSpPr>
        <p:spPr>
          <a:xfrm>
            <a:off x="0" y="5821680"/>
            <a:ext cx="9144000" cy="1036320"/>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667293" y="6100771"/>
            <a:ext cx="1958547" cy="518469"/>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680411"/>
            <a:ext cx="9144000" cy="5181600"/>
          </a:xfrm>
          <a:prstGeom prst="rect">
            <a:avLst/>
          </a:prstGeom>
        </p:spPr>
      </p:pic>
    </p:spTree>
    <p:extLst>
      <p:ext uri="{BB962C8B-B14F-4D97-AF65-F5344CB8AC3E}">
        <p14:creationId xmlns:p14="http://schemas.microsoft.com/office/powerpoint/2010/main" xmlns="" val="179539240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4167">
          <p15:clr>
            <a:srgbClr val="FBAE40"/>
          </p15:clr>
        </p15:guide>
        <p15:guide id="2" pos="153">
          <p15:clr>
            <a:srgbClr val="FBAE40"/>
          </p15:clr>
        </p15:guide>
        <p15:guide id="3" pos="5556" userDrawn="1">
          <p15:clr>
            <a:srgbClr val="FBAE40"/>
          </p15:clr>
        </p15:guide>
        <p15:guide id="4" pos="2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纯标题">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223520"/>
            <a:ext cx="9144000" cy="336803"/>
          </a:xfrm>
          <a:prstGeom prst="rect">
            <a:avLst/>
          </a:prstGeom>
        </p:spPr>
      </p:pic>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10" name="矩形 9"/>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1223518"/>
            <a:ext cx="9144000" cy="336803"/>
          </a:xfrm>
          <a:prstGeom prst="rect">
            <a:avLst/>
          </a:prstGeom>
        </p:spPr>
      </p:pic>
    </p:spTree>
    <p:extLst>
      <p:ext uri="{BB962C8B-B14F-4D97-AF65-F5344CB8AC3E}">
        <p14:creationId xmlns:p14="http://schemas.microsoft.com/office/powerpoint/2010/main" xmlns="" val="38260526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纯标题-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标题 4"/>
          <p:cNvSpPr>
            <a:spLocks noGrp="1"/>
          </p:cNvSpPr>
          <p:nvPr>
            <p:ph type="title"/>
          </p:nvPr>
        </p:nvSpPr>
        <p:spPr>
          <a:xfrm>
            <a:off x="494026" y="975602"/>
            <a:ext cx="8372163" cy="574183"/>
          </a:xfrm>
          <a:prstGeom prst="rect">
            <a:avLst/>
          </a:prstGeom>
        </p:spPr>
        <p:txBody>
          <a:bodyPr/>
          <a:lstStyle>
            <a:lvl1pPr>
              <a:defRPr sz="3200" b="1">
                <a:solidFill>
                  <a:schemeClr val="accent1"/>
                </a:solidFill>
              </a:defRPr>
            </a:lvl1pPr>
          </a:lstStyle>
          <a:p>
            <a:r>
              <a:rPr lang="zh-CN" altLang="en-US" smtClean="0"/>
              <a:t>单击此处编辑母版标题样式</a:t>
            </a:r>
            <a:endParaRPr lang="zh-CN" altLang="en-US" dirty="0"/>
          </a:p>
        </p:txBody>
      </p:sp>
      <p:sp>
        <p:nvSpPr>
          <p:cNvPr id="10" name="文本框 9"/>
          <p:cNvSpPr txBox="1"/>
          <p:nvPr/>
        </p:nvSpPr>
        <p:spPr>
          <a:xfrm>
            <a:off x="8250027"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a:spLocks/>
          </p:cNvSpPr>
          <p:nvPr/>
        </p:nvSpPr>
        <p:spPr>
          <a:xfrm>
            <a:off x="8696566"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z="1200" smtClean="0"/>
              <a:pPr lvl="0"/>
              <a:t>‹#›</a:t>
            </a:fld>
            <a:endParaRPr lang="zh-CN" altLang="en-US" sz="1200" dirty="0"/>
          </a:p>
        </p:txBody>
      </p:sp>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223520"/>
            <a:ext cx="9144000" cy="336803"/>
          </a:xfrm>
          <a:prstGeom prst="rect">
            <a:avLst/>
          </a:prstGeom>
        </p:spPr>
      </p:pic>
      <p:pic>
        <p:nvPicPr>
          <p:cNvPr id="11" name="图片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14" name="矩形 13"/>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7" name="灯片编号占位符 5"/>
          <p:cNvSpPr txBox="1">
            <a:spLocks/>
          </p:cNvSpPr>
          <p:nvPr userDrawn="1"/>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pPr lvl="0"/>
              <a:t>‹#›</a:t>
            </a:fld>
            <a:endParaRPr lang="zh-CN" altLang="en-US" dirty="0"/>
          </a:p>
        </p:txBody>
      </p:sp>
      <p:pic>
        <p:nvPicPr>
          <p:cNvPr id="18" name="图片 1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1223518"/>
            <a:ext cx="9144000" cy="336803"/>
          </a:xfrm>
          <a:prstGeom prst="rect">
            <a:avLst/>
          </a:prstGeom>
        </p:spPr>
      </p:pic>
    </p:spTree>
    <p:extLst>
      <p:ext uri="{BB962C8B-B14F-4D97-AF65-F5344CB8AC3E}">
        <p14:creationId xmlns:p14="http://schemas.microsoft.com/office/powerpoint/2010/main" xmlns="" val="309890728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7" name="矩形 6"/>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91843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8250027"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1" y="313202"/>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pPr/>
              <a:t>‹#›</a:t>
            </a:fld>
            <a:endParaRPr lang="en-US" altLang="zh-CN"/>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11" name="矩形 10"/>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8250026" y="311755"/>
            <a:ext cx="578813" cy="276999"/>
          </a:xfrm>
          <a:prstGeom prst="rect">
            <a:avLst/>
          </a:prstGeom>
          <a:noFill/>
        </p:spPr>
        <p:txBody>
          <a:bodyPr wrap="none" rtlCol="0">
            <a:spAutoFit/>
          </a:bodyPr>
          <a:lstStyle/>
          <a:p>
            <a:r>
              <a:rPr lang="en-US" altLang="zh-CN" sz="1200" spc="-60" baseline="0" dirty="0" smtClean="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347757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两栏">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026" y="175416"/>
            <a:ext cx="1517655" cy="401413"/>
          </a:xfrm>
          <a:prstGeom prst="rect">
            <a:avLst/>
          </a:prstGeom>
        </p:spPr>
      </p:pic>
      <p:sp>
        <p:nvSpPr>
          <p:cNvPr id="15" name="矩形 14"/>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内容占位符 11"/>
          <p:cNvSpPr>
            <a:spLocks noGrp="1"/>
          </p:cNvSpPr>
          <p:nvPr>
            <p:ph sz="quarter" idx="10"/>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6" name="内容占位符 15"/>
          <p:cNvSpPr>
            <a:spLocks noGrp="1"/>
          </p:cNvSpPr>
          <p:nvPr>
            <p:ph sz="quarter" idx="11"/>
          </p:nvPr>
        </p:nvSpPr>
        <p:spPr>
          <a:xfrm>
            <a:off x="4786314"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 name="标题 1"/>
          <p:cNvSpPr>
            <a:spLocks noGrp="1"/>
          </p:cNvSpPr>
          <p:nvPr>
            <p:ph type="title"/>
          </p:nvPr>
        </p:nvSpPr>
        <p:spPr>
          <a:xfrm>
            <a:off x="262394" y="975600"/>
            <a:ext cx="8556169" cy="576000"/>
          </a:xfrm>
          <a:prstGeom prst="rect">
            <a:avLst/>
          </a:prstGeom>
        </p:spPr>
        <p:txBody>
          <a:bodyPr/>
          <a:lstStyle>
            <a:lvl1pPr>
              <a:defRPr lang="zh-CN" altLang="en-US" sz="3200" b="1">
                <a:solidFill>
                  <a:schemeClr val="accent1"/>
                </a:solidFill>
              </a:defRPr>
            </a:lvl1pPr>
          </a:lstStyle>
          <a:p>
            <a:pPr lvl="0"/>
            <a:r>
              <a:rPr lang="zh-CN" altLang="en-US" smtClean="0"/>
              <a:t>单击此处编辑母版标题样式</a:t>
            </a:r>
            <a:endParaRPr lang="zh-CN" altLang="en-US"/>
          </a:p>
        </p:txBody>
      </p:sp>
      <p:pic>
        <p:nvPicPr>
          <p:cNvPr id="13" name="图片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223520"/>
            <a:ext cx="9144000" cy="336803"/>
          </a:xfrm>
          <a:prstGeom prst="rect">
            <a:avLst/>
          </a:prstGeom>
        </p:spPr>
      </p:pic>
      <p:pic>
        <p:nvPicPr>
          <p:cNvPr id="9" name="图片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025" y="175414"/>
            <a:ext cx="1517655" cy="401413"/>
          </a:xfrm>
          <a:prstGeom prst="rect">
            <a:avLst/>
          </a:prstGeom>
        </p:spPr>
      </p:pic>
      <p:sp>
        <p:nvSpPr>
          <p:cNvPr id="11" name="矩形 10"/>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1223518"/>
            <a:ext cx="9144000" cy="336803"/>
          </a:xfrm>
          <a:prstGeom prst="rect">
            <a:avLst/>
          </a:prstGeom>
        </p:spPr>
      </p:pic>
    </p:spTree>
    <p:extLst>
      <p:ext uri="{BB962C8B-B14F-4D97-AF65-F5344CB8AC3E}">
        <p14:creationId xmlns:p14="http://schemas.microsoft.com/office/powerpoint/2010/main" xmlns="" val="100434335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0" y="2"/>
            <a:ext cx="9144000" cy="665863"/>
          </a:xfrm>
          <a:prstGeom prst="rect">
            <a:avLst/>
          </a:prstGeom>
        </p:spPr>
      </p:pic>
      <p:sp>
        <p:nvSpPr>
          <p:cNvPr id="5" name="标题 1"/>
          <p:cNvSpPr txBox="1">
            <a:spLocks/>
          </p:cNvSpPr>
          <p:nvPr/>
        </p:nvSpPr>
        <p:spPr>
          <a:xfrm>
            <a:off x="323851" y="235137"/>
            <a:ext cx="6474515" cy="337358"/>
          </a:xfrm>
          <a:prstGeom prst="rect">
            <a:avLst/>
          </a:prstGeom>
        </p:spPr>
        <p:txBody>
          <a:bodyPr anchor="ctr"/>
          <a:lstStyle>
            <a:lvl1pPr algn="l" defTabSz="914400" rtl="0" eaLnBrk="1" latinLnBrk="0" hangingPunct="1">
              <a:lnSpc>
                <a:spcPct val="90000"/>
              </a:lnSpc>
              <a:spcBef>
                <a:spcPct val="0"/>
              </a:spcBef>
              <a:buNone/>
              <a:defRPr sz="2000" kern="1200">
                <a:solidFill>
                  <a:schemeClr val="tx2"/>
                </a:solidFill>
                <a:effectLst>
                  <a:glow rad="25400">
                    <a:srgbClr val="BFE2F3"/>
                  </a:glow>
                </a:effectLst>
                <a:latin typeface="+mj-lt"/>
                <a:ea typeface="+mj-ea"/>
                <a:cs typeface="+mj-cs"/>
              </a:defRPr>
            </a:lvl1pPr>
          </a:lstStyle>
          <a:p>
            <a:r>
              <a:rPr lang="zh-CN" altLang="en-US" sz="2000" dirty="0" smtClean="0">
                <a:solidFill>
                  <a:schemeClr val="accent1"/>
                </a:solidFill>
              </a:rPr>
              <a:t>单击此处编辑母版标题样式</a:t>
            </a:r>
            <a:endParaRPr lang="zh-CN" altLang="en-US" sz="2000" dirty="0">
              <a:solidFill>
                <a:schemeClr val="accent1"/>
              </a:solidFill>
            </a:endParaRPr>
          </a:p>
        </p:txBody>
      </p:sp>
      <p:sp>
        <p:nvSpPr>
          <p:cNvPr id="6" name="文本占位符 5"/>
          <p:cNvSpPr>
            <a:spLocks noGrp="1"/>
          </p:cNvSpPr>
          <p:nvPr>
            <p:ph type="body" idx="1"/>
          </p:nvPr>
        </p:nvSpPr>
        <p:spPr>
          <a:xfrm>
            <a:off x="413469" y="807632"/>
            <a:ext cx="8340421" cy="5865560"/>
          </a:xfrm>
          <a:prstGeom prst="rect">
            <a:avLst/>
          </a:prstGeom>
        </p:spPr>
        <p:txBody>
          <a:bodyPr vert="horz" lIns="91440" tIns="45720" rIns="9144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矩形 6"/>
          <p:cNvSpPr/>
          <p:nvPr/>
        </p:nvSpPr>
        <p:spPr>
          <a:xfrm>
            <a:off x="0" y="6766562"/>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0" y="0"/>
            <a:ext cx="9144000" cy="665863"/>
          </a:xfrm>
          <a:prstGeom prst="rect">
            <a:avLst/>
          </a:prstGeom>
        </p:spPr>
      </p:pic>
      <p:sp>
        <p:nvSpPr>
          <p:cNvPr id="9" name="标题 1"/>
          <p:cNvSpPr txBox="1">
            <a:spLocks/>
          </p:cNvSpPr>
          <p:nvPr userDrawn="1"/>
        </p:nvSpPr>
        <p:spPr>
          <a:xfrm>
            <a:off x="323850" y="235137"/>
            <a:ext cx="6474515" cy="337358"/>
          </a:xfrm>
          <a:prstGeom prst="rect">
            <a:avLst/>
          </a:prstGeom>
        </p:spPr>
        <p:txBody>
          <a:bodyPr anchor="ctr"/>
          <a:lstStyle>
            <a:lvl1pPr algn="l" defTabSz="914400" rtl="0" eaLnBrk="1" latinLnBrk="0" hangingPunct="1">
              <a:lnSpc>
                <a:spcPct val="90000"/>
              </a:lnSpc>
              <a:spcBef>
                <a:spcPct val="0"/>
              </a:spcBef>
              <a:buNone/>
              <a:defRPr sz="2000" kern="1200">
                <a:solidFill>
                  <a:schemeClr val="tx2"/>
                </a:solidFill>
                <a:effectLst>
                  <a:glow rad="25400">
                    <a:srgbClr val="BFE2F3"/>
                  </a:glow>
                </a:effectLst>
                <a:latin typeface="+mj-lt"/>
                <a:ea typeface="+mj-ea"/>
                <a:cs typeface="+mj-cs"/>
              </a:defRPr>
            </a:lvl1pPr>
          </a:lstStyle>
          <a:p>
            <a:r>
              <a:rPr lang="zh-CN" altLang="en-US" dirty="0" smtClean="0">
                <a:solidFill>
                  <a:schemeClr val="accent1"/>
                </a:solidFill>
              </a:rPr>
              <a:t>单击此处编辑母版标题样式</a:t>
            </a:r>
            <a:endParaRPr lang="zh-CN" altLang="en-US" dirty="0">
              <a:solidFill>
                <a:schemeClr val="accent1"/>
              </a:solidFill>
            </a:endParaRPr>
          </a:p>
        </p:txBody>
      </p:sp>
      <p:sp>
        <p:nvSpPr>
          <p:cNvPr id="10" name="矩形 9"/>
          <p:cNvSpPr/>
          <p:nvPr userDrawn="1"/>
        </p:nvSpPr>
        <p:spPr>
          <a:xfrm>
            <a:off x="0" y="6766560"/>
            <a:ext cx="9144000" cy="91439"/>
          </a:xfrm>
          <a:prstGeom prst="rect">
            <a:avLst/>
          </a:prstGeom>
          <a:solidFill>
            <a:srgbClr val="C91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1538783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4" r:id="rId14"/>
    <p:sldLayoutId id="2147483695"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24400" y="4360131"/>
            <a:ext cx="8325019" cy="1114192"/>
          </a:xfrm>
        </p:spPr>
        <p:txBody>
          <a:bodyPr/>
          <a:lstStyle/>
          <a:p>
            <a:pPr algn="ctr">
              <a:lnSpc>
                <a:spcPts val="3600"/>
              </a:lnSpc>
              <a:defRPr/>
            </a:pPr>
            <a:r>
              <a:rPr lang="en-US" altLang="zh-CN" dirty="0" smtClean="0">
                <a:solidFill>
                  <a:srgbClr val="000044"/>
                </a:solidFill>
                <a:latin typeface="Times New Roman" panose="02020603050405020304" pitchFamily="18" charset="0"/>
                <a:ea typeface="华文中宋" pitchFamily="2" charset="-122"/>
                <a:cs typeface="Times New Roman" panose="02020603050405020304" pitchFamily="18" charset="0"/>
              </a:rPr>
              <a:t>2017</a:t>
            </a:r>
            <a:r>
              <a:rPr lang="zh-CN" altLang="en-US" dirty="0" smtClean="0">
                <a:solidFill>
                  <a:srgbClr val="000044"/>
                </a:solidFill>
                <a:latin typeface="Times New Roman" panose="02020603050405020304" pitchFamily="18" charset="0"/>
                <a:ea typeface="华文中宋" pitchFamily="2" charset="-122"/>
                <a:cs typeface="Times New Roman" panose="02020603050405020304" pitchFamily="18" charset="0"/>
              </a:rPr>
              <a:t>年国家公派研究生项目宣讲会</a:t>
            </a:r>
            <a:r>
              <a:rPr lang="en-US" altLang="zh-CN" dirty="0" smtClean="0">
                <a:solidFill>
                  <a:srgbClr val="000044"/>
                </a:solidFill>
                <a:latin typeface="Times New Roman" panose="02020603050405020304" pitchFamily="18" charset="0"/>
                <a:ea typeface="华文中宋" pitchFamily="2" charset="-122"/>
                <a:cs typeface="Times New Roman" panose="02020603050405020304" pitchFamily="18" charset="0"/>
              </a:rPr>
              <a:t/>
            </a:r>
            <a:br>
              <a:rPr lang="en-US" altLang="zh-CN" dirty="0" smtClean="0">
                <a:solidFill>
                  <a:srgbClr val="000044"/>
                </a:solidFill>
                <a:latin typeface="Times New Roman" panose="02020603050405020304" pitchFamily="18" charset="0"/>
                <a:ea typeface="华文中宋" pitchFamily="2" charset="-122"/>
                <a:cs typeface="Times New Roman" panose="02020603050405020304" pitchFamily="18" charset="0"/>
              </a:rPr>
            </a:br>
            <a:r>
              <a:rPr lang="en-US" altLang="zh-CN" sz="2800" dirty="0" smtClean="0">
                <a:solidFill>
                  <a:srgbClr val="000044"/>
                </a:solidFill>
                <a:latin typeface="Times New Roman" panose="02020603050405020304" pitchFamily="18" charset="0"/>
                <a:ea typeface="华文中宋" pitchFamily="2" charset="-122"/>
                <a:cs typeface="Times New Roman" panose="02020603050405020304" pitchFamily="18" charset="0"/>
              </a:rPr>
              <a:t/>
            </a:r>
            <a:br>
              <a:rPr lang="en-US" altLang="zh-CN" sz="2800" dirty="0" smtClean="0">
                <a:solidFill>
                  <a:srgbClr val="000044"/>
                </a:solidFill>
                <a:latin typeface="Times New Roman" panose="02020603050405020304" pitchFamily="18" charset="0"/>
                <a:ea typeface="华文中宋" pitchFamily="2" charset="-122"/>
                <a:cs typeface="Times New Roman" panose="02020603050405020304" pitchFamily="18" charset="0"/>
              </a:rPr>
            </a:br>
            <a:r>
              <a:rPr lang="en-US" altLang="zh-CN" sz="2800" dirty="0" smtClean="0">
                <a:solidFill>
                  <a:srgbClr val="000044"/>
                </a:solidFill>
                <a:latin typeface="Times New Roman" panose="02020603050405020304" pitchFamily="18" charset="0"/>
                <a:ea typeface="华文中宋" pitchFamily="2" charset="-122"/>
                <a:cs typeface="Times New Roman" panose="02020603050405020304" pitchFamily="18" charset="0"/>
              </a:rPr>
              <a:t>(</a:t>
            </a:r>
            <a:r>
              <a:rPr lang="zh-CN" altLang="en-US" sz="2800" dirty="0" smtClean="0">
                <a:solidFill>
                  <a:srgbClr val="000044"/>
                </a:solidFill>
                <a:latin typeface="Times New Roman" panose="02020603050405020304" pitchFamily="18" charset="0"/>
                <a:ea typeface="华文中宋" pitchFamily="2" charset="-122"/>
                <a:cs typeface="Times New Roman" panose="02020603050405020304" pitchFamily="18" charset="0"/>
              </a:rPr>
              <a:t>医学院专场）</a:t>
            </a:r>
            <a:endParaRPr lang="zh-CN" altLang="en-US" sz="2800" dirty="0">
              <a:solidFill>
                <a:srgbClr val="000044"/>
              </a:solidFill>
              <a:latin typeface="Times New Roman" panose="02020603050405020304" pitchFamily="18" charset="0"/>
              <a:ea typeface="华文中宋" pitchFamily="2" charset="-122"/>
              <a:cs typeface="Times New Roman" panose="02020603050405020304" pitchFamily="18" charset="0"/>
            </a:endParaRPr>
          </a:p>
        </p:txBody>
      </p:sp>
      <p:sp>
        <p:nvSpPr>
          <p:cNvPr id="6" name="文本占位符 5"/>
          <p:cNvSpPr>
            <a:spLocks noGrp="1"/>
          </p:cNvSpPr>
          <p:nvPr>
            <p:ph type="body" sz="quarter" idx="10"/>
          </p:nvPr>
        </p:nvSpPr>
        <p:spPr/>
        <p:txBody>
          <a:bodyPr>
            <a:normAutofit/>
          </a:bodyPr>
          <a:lstStyle/>
          <a:p>
            <a:r>
              <a:rPr lang="en-US" altLang="zh-CN" dirty="0" smtClean="0"/>
              <a:t>2016</a:t>
            </a:r>
            <a:r>
              <a:rPr lang="zh-CN" altLang="en-US" dirty="0" smtClean="0"/>
              <a:t>年</a:t>
            </a:r>
            <a:r>
              <a:rPr lang="en-US" altLang="zh-CN" dirty="0" smtClean="0"/>
              <a:t>12</a:t>
            </a:r>
            <a:r>
              <a:rPr lang="zh-CN" altLang="en-US" dirty="0" smtClean="0"/>
              <a:t>月</a:t>
            </a:r>
            <a:endParaRPr lang="zh-CN" altLang="en-US" dirty="0"/>
          </a:p>
        </p:txBody>
      </p:sp>
      <p:sp>
        <p:nvSpPr>
          <p:cNvPr id="7" name="副标题 6"/>
          <p:cNvSpPr>
            <a:spLocks noGrp="1"/>
          </p:cNvSpPr>
          <p:nvPr>
            <p:ph type="subTitle" idx="1"/>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xmlns="" val="37236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1410419" y="1089805"/>
            <a:ext cx="8001000" cy="4216539"/>
          </a:xfrm>
          <a:prstGeom prst="rect">
            <a:avLst/>
          </a:prstGeom>
          <a:noFill/>
          <a:ln w="9525">
            <a:noFill/>
            <a:miter lim="800000"/>
            <a:headEnd/>
            <a:tailEnd/>
          </a:ln>
        </p:spPr>
        <p:txBody>
          <a:bodyPr>
            <a:spAutoFit/>
          </a:bodyPr>
          <a:lstStyle/>
          <a:p>
            <a:pPr eaLnBrk="1" hangingPunct="1">
              <a:lnSpc>
                <a:spcPct val="150000"/>
              </a:lnSpc>
              <a:spcBef>
                <a:spcPct val="50000"/>
              </a:spcBef>
              <a:buFont typeface="Wingdings" pitchFamily="2" charset="2"/>
              <a:buNone/>
              <a:defRPr/>
            </a:pPr>
            <a:endParaRPr lang="zh-CN" altLang="en-US" sz="800" b="1" dirty="0" smtClean="0">
              <a:solidFill>
                <a:srgbClr val="000044"/>
              </a:solidFill>
              <a:effectLst>
                <a:outerShdw blurRad="38100" dist="38100" dir="2700000" algn="tl">
                  <a:srgbClr val="C0C0C0"/>
                </a:outerShdw>
              </a:effectLst>
              <a:ea typeface="黑体" pitchFamily="2" charset="-122"/>
              <a:sym typeface="Wingdings" pitchFamily="2" charset="2"/>
            </a:endParaRPr>
          </a:p>
          <a:p>
            <a:pPr eaLnBrk="1" fontAlgn="t" hangingPunct="1">
              <a:lnSpc>
                <a:spcPct val="200000"/>
              </a:lnSpc>
              <a:buClr>
                <a:srgbClr val="000044"/>
              </a:buClr>
              <a:buSzPct val="100000"/>
              <a:buFontTx/>
              <a:buBlip>
                <a:blip r:embed="rId2"/>
              </a:buBlip>
              <a:defRPr/>
            </a:pPr>
            <a:r>
              <a:rPr lang="zh-CN" altLang="en-US" sz="28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rgbClr val="C00000"/>
                </a:solidFill>
                <a:effectLst>
                  <a:outerShdw blurRad="38100" dist="38100" dir="2700000" algn="tl">
                    <a:srgbClr val="C0C0C0"/>
                  </a:outerShdw>
                </a:effectLst>
                <a:ea typeface="黑体" pitchFamily="2" charset="-122"/>
              </a:rPr>
              <a:t>国家建设高水平大学公派研究生项目</a:t>
            </a:r>
            <a:endParaRPr lang="en-US" altLang="zh-CN" sz="2000" b="1" dirty="0" smtClean="0">
              <a:solidFill>
                <a:srgbClr val="C00000"/>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攻读博士学位研究生项目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000" b="1" dirty="0" smtClean="0">
                <a:solidFill>
                  <a:srgbClr val="FF0000"/>
                </a:solidFill>
                <a:effectLst>
                  <a:outerShdw blurRad="38100" dist="38100" dir="2700000" algn="tl">
                    <a:srgbClr val="C0C0C0"/>
                  </a:outerShdw>
                </a:effectLst>
                <a:ea typeface="黑体" pitchFamily="2" charset="-122"/>
              </a:rPr>
              <a:t>联合培养博士研究生项目</a:t>
            </a:r>
            <a:endParaRPr lang="en-US" altLang="zh-CN" sz="2000" b="1" dirty="0" smtClean="0">
              <a:solidFill>
                <a:srgbClr val="FF0000"/>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国家公派硕士研究生项目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博士生导师短期出国交流项目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特殊渠道项目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 fmla="*/ 0 w 2380891"/>
              <a:gd name="connsiteY0" fmla="*/ 2294624 h 2294624"/>
              <a:gd name="connsiteX1" fmla="*/ 0 w 2380891"/>
              <a:gd name="connsiteY1" fmla="*/ 0 h 2294624"/>
              <a:gd name="connsiteX2" fmla="*/ 724618 w 2380891"/>
              <a:gd name="connsiteY2" fmla="*/ 1544128 h 2294624"/>
              <a:gd name="connsiteX3" fmla="*/ 2380891 w 2380891"/>
              <a:gd name="connsiteY3" fmla="*/ 2294624 h 2294624"/>
              <a:gd name="connsiteX4" fmla="*/ 0 w 2380891"/>
              <a:gd name="connsiteY4" fmla="*/ 2294624 h 229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49778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612475" y="1792857"/>
            <a:ext cx="8067136" cy="3662541"/>
          </a:xfrm>
          <a:prstGeom prst="rect">
            <a:avLst/>
          </a:prstGeom>
          <a:noFill/>
          <a:ln w="9525">
            <a:noFill/>
            <a:miter lim="800000"/>
            <a:headEnd/>
            <a:tailEnd/>
          </a:ln>
        </p:spPr>
        <p:txBody>
          <a:bodyPr wrap="square">
            <a:spAutoFit/>
          </a:bodyPr>
          <a:lstStyle/>
          <a:p>
            <a:pPr marL="457200" indent="-457200" eaLnBrk="1" fontAlgn="t" hangingPunct="1">
              <a:spcBef>
                <a:spcPts val="1200"/>
              </a:spcBef>
              <a:buClr>
                <a:srgbClr val="000044"/>
              </a:buClr>
              <a:buSzPct val="100000"/>
              <a:buFont typeface="Wingdings" pitchFamily="2" charset="2"/>
              <a:buChar char="Ø"/>
              <a:defRPr/>
            </a:pPr>
            <a:r>
              <a:rPr lang="zh-CN" altLang="en-US"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联合培养博士研究生</a:t>
            </a:r>
            <a:r>
              <a:rPr lang="zh-CN" altLang="en-US"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项目</a:t>
            </a:r>
            <a:endParaRPr lang="en-US" altLang="zh-CN"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a:p>
            <a:pPr fontAlgn="t">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 </a:t>
            </a:r>
            <a:r>
              <a:rPr lang="en-US" altLang="zh-CN" sz="2000" b="1" dirty="0" smtClean="0">
                <a:solidFill>
                  <a:srgbClr val="000044"/>
                </a:solidFill>
                <a:effectLst>
                  <a:outerShdw blurRad="38100" dist="38100" dir="2700000" algn="tl">
                    <a:srgbClr val="C0C0C0"/>
                  </a:outerShdw>
                </a:effectLst>
                <a:ea typeface="黑体" pitchFamily="2" charset="-122"/>
              </a:rPr>
              <a:t>2017</a:t>
            </a:r>
            <a:r>
              <a:rPr lang="zh-CN" altLang="en-US" sz="2000" b="1" dirty="0" smtClean="0">
                <a:solidFill>
                  <a:srgbClr val="000044"/>
                </a:solidFill>
                <a:effectLst>
                  <a:outerShdw blurRad="38100" dist="38100" dir="2700000" algn="tl">
                    <a:srgbClr val="C0C0C0"/>
                  </a:outerShdw>
                </a:effectLst>
                <a:ea typeface="黑体" pitchFamily="2" charset="-122"/>
              </a:rPr>
              <a:t>年全国计划选派</a:t>
            </a:r>
            <a:r>
              <a:rPr lang="en-US" altLang="zh-CN" sz="2000" b="1" dirty="0" smtClean="0">
                <a:solidFill>
                  <a:srgbClr val="FF0000"/>
                </a:solidFill>
                <a:effectLst>
                  <a:outerShdw blurRad="38100" dist="38100" dir="2700000" algn="tl">
                    <a:srgbClr val="C0C0C0"/>
                  </a:outerShdw>
                </a:effectLst>
                <a:ea typeface="黑体" pitchFamily="2" charset="-122"/>
              </a:rPr>
              <a:t>6500</a:t>
            </a:r>
            <a:r>
              <a:rPr lang="zh-CN" altLang="en-US" sz="2000" b="1" dirty="0" smtClean="0">
                <a:solidFill>
                  <a:srgbClr val="000044"/>
                </a:solidFill>
                <a:effectLst>
                  <a:outerShdw blurRad="38100" dist="38100" dir="2700000" algn="tl">
                    <a:srgbClr val="C0C0C0"/>
                  </a:outerShdw>
                </a:effectLst>
                <a:ea typeface="黑体" pitchFamily="2" charset="-122"/>
              </a:rPr>
              <a:t>名，上海交大可推荐名额待定。</a:t>
            </a:r>
            <a:endParaRPr lang="en-US" altLang="zh-CN" sz="2000" b="1" dirty="0" smtClean="0">
              <a:solidFill>
                <a:srgbClr val="000044"/>
              </a:solidFill>
              <a:effectLst>
                <a:outerShdw blurRad="38100" dist="38100" dir="2700000" algn="tl">
                  <a:srgbClr val="C0C0C0"/>
                </a:outerShdw>
              </a:effectLst>
              <a:ea typeface="黑体" pitchFamily="2" charset="-122"/>
            </a:endParaRPr>
          </a:p>
          <a:p>
            <a:pPr fontAlgn="t">
              <a:spcBef>
                <a:spcPts val="2400"/>
              </a:spcBef>
              <a:buClr>
                <a:srgbClr val="000044"/>
              </a:buClr>
              <a:buSzPct val="100000"/>
              <a:buBlip>
                <a:blip r:embed="rId2"/>
              </a:buBlip>
              <a:defRPr/>
            </a:pPr>
            <a:r>
              <a:rPr lang="en-US" altLang="zh-CN" sz="2000" b="1" dirty="0" smtClean="0">
                <a:solidFill>
                  <a:srgbClr val="000044"/>
                </a:solidFill>
                <a:effectLst>
                  <a:outerShdw blurRad="38100" dist="38100" dir="2700000" algn="tl">
                    <a:srgbClr val="C0C0C0"/>
                  </a:outerShdw>
                </a:effectLst>
                <a:ea typeface="黑体" pitchFamily="2" charset="-122"/>
              </a:rPr>
              <a:t>  6</a:t>
            </a:r>
            <a:r>
              <a:rPr lang="zh-CN" altLang="en-US" sz="2000" b="1" dirty="0" smtClean="0">
                <a:solidFill>
                  <a:srgbClr val="000044"/>
                </a:solidFill>
                <a:effectLst>
                  <a:outerShdw blurRad="38100" dist="38100" dir="2700000" algn="tl">
                    <a:srgbClr val="C0C0C0"/>
                  </a:outerShdw>
                </a:effectLst>
                <a:ea typeface="黑体" pitchFamily="2" charset="-122"/>
              </a:rPr>
              <a:t>－</a:t>
            </a:r>
            <a:r>
              <a:rPr lang="en-US" altLang="zh-CN" sz="2000" b="1" dirty="0" smtClean="0">
                <a:solidFill>
                  <a:srgbClr val="000044"/>
                </a:solidFill>
                <a:effectLst>
                  <a:outerShdw blurRad="38100" dist="38100" dir="2700000" algn="tl">
                    <a:srgbClr val="C0C0C0"/>
                  </a:outerShdw>
                </a:effectLst>
                <a:ea typeface="黑体" pitchFamily="2" charset="-122"/>
              </a:rPr>
              <a:t>24</a:t>
            </a:r>
            <a:r>
              <a:rPr lang="zh-CN" altLang="en-US" sz="2000" b="1" dirty="0" smtClean="0">
                <a:solidFill>
                  <a:srgbClr val="000044"/>
                </a:solidFill>
                <a:effectLst>
                  <a:outerShdw blurRad="38100" dist="38100" dir="2700000" algn="tl">
                    <a:srgbClr val="C0C0C0"/>
                  </a:outerShdw>
                </a:effectLst>
                <a:ea typeface="黑体" pitchFamily="2" charset="-122"/>
              </a:rPr>
              <a:t>个月。</a:t>
            </a:r>
            <a:endParaRPr lang="en-US" altLang="zh-CN" sz="2000" b="1" dirty="0" smtClean="0">
              <a:solidFill>
                <a:srgbClr val="000044"/>
              </a:solidFill>
              <a:effectLst>
                <a:outerShdw blurRad="38100" dist="38100" dir="2700000" algn="tl">
                  <a:srgbClr val="C0C0C0"/>
                </a:outerShdw>
              </a:effectLst>
              <a:ea typeface="黑体" pitchFamily="2" charset="-122"/>
            </a:endParaRPr>
          </a:p>
          <a:p>
            <a:pPr fontAlgn="t">
              <a:spcBef>
                <a:spcPts val="2400"/>
              </a:spcBef>
              <a:buClr>
                <a:srgbClr val="000044"/>
              </a:buClr>
              <a:buSzPct val="100000"/>
              <a:buBlip>
                <a:blip r:embed="rId2"/>
              </a:buBlip>
              <a:defRPr/>
            </a:pPr>
            <a:r>
              <a:rPr lang="en-US" altLang="zh-CN" sz="20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rgbClr val="000044"/>
                </a:solidFill>
                <a:effectLst>
                  <a:outerShdw blurRad="38100" dist="38100" dir="2700000" algn="tl">
                    <a:srgbClr val="C0C0C0"/>
                  </a:outerShdw>
                </a:effectLst>
                <a:ea typeface="黑体" pitchFamily="2" charset="-122"/>
              </a:rPr>
              <a:t>外语水平以所要求的</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成绩单</a:t>
            </a:r>
            <a:r>
              <a:rPr lang="zh-CN" altLang="en-US" sz="2000" b="1" dirty="0" smtClean="0">
                <a:solidFill>
                  <a:srgbClr val="000044"/>
                </a:solidFill>
                <a:effectLst>
                  <a:outerShdw blurRad="38100" dist="38100" dir="2700000" algn="tl">
                    <a:srgbClr val="C0C0C0"/>
                  </a:outerShdw>
                </a:effectLst>
                <a:ea typeface="黑体" pitchFamily="2" charset="-122"/>
              </a:rPr>
              <a:t>或</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证书</a:t>
            </a:r>
            <a:r>
              <a:rPr lang="zh-CN" altLang="en-US" sz="2000" b="1" dirty="0" smtClean="0">
                <a:solidFill>
                  <a:srgbClr val="000044"/>
                </a:solidFill>
                <a:effectLst>
                  <a:outerShdw blurRad="38100" dist="38100" dir="2700000" algn="tl">
                    <a:srgbClr val="C0C0C0"/>
                  </a:outerShdw>
                </a:effectLst>
                <a:ea typeface="黑体" pitchFamily="2" charset="-122"/>
              </a:rPr>
              <a:t>为</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优先考虑</a:t>
            </a:r>
            <a:r>
              <a:rPr lang="zh-CN" altLang="en-US" sz="2000" b="1" dirty="0" smtClean="0">
                <a:solidFill>
                  <a:srgbClr val="000044"/>
                </a:solidFill>
                <a:effectLst>
                  <a:outerShdw blurRad="38100" dist="38100" dir="2700000" algn="tl">
                    <a:srgbClr val="C0C0C0"/>
                  </a:outerShdw>
                </a:effectLst>
                <a:ea typeface="黑体" pitchFamily="2" charset="-122"/>
              </a:rPr>
              <a:t>。</a:t>
            </a:r>
            <a:endParaRPr lang="en-US" altLang="zh-CN" sz="2000" b="1" dirty="0" smtClean="0">
              <a:solidFill>
                <a:srgbClr val="000044"/>
              </a:solidFill>
              <a:effectLst>
                <a:outerShdw blurRad="38100" dist="38100" dir="2700000" algn="tl">
                  <a:srgbClr val="C0C0C0"/>
                </a:outerShdw>
              </a:effectLst>
              <a:ea typeface="黑体" pitchFamily="2" charset="-122"/>
            </a:endParaRPr>
          </a:p>
          <a:p>
            <a:pPr fontAlgn="t">
              <a:spcBef>
                <a:spcPts val="2400"/>
              </a:spcBef>
              <a:buClr>
                <a:srgbClr val="000044"/>
              </a:buClr>
              <a:buSzPct val="100000"/>
              <a:buBlip>
                <a:blip r:embed="rId2"/>
              </a:buBlip>
              <a:defRPr/>
            </a:pPr>
            <a:r>
              <a:rPr lang="en-US" altLang="zh-CN" sz="20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rgbClr val="C00000"/>
                </a:solidFill>
                <a:effectLst>
                  <a:outerShdw blurRad="38100" dist="38100" dir="2700000" algn="tl">
                    <a:srgbClr val="C0C0C0"/>
                  </a:outerShdw>
                </a:effectLst>
                <a:ea typeface="黑体" pitchFamily="2" charset="-122"/>
              </a:rPr>
              <a:t>面向对象</a:t>
            </a:r>
            <a:r>
              <a:rPr lang="zh-CN" altLang="en-US" sz="2000" b="1" dirty="0" smtClean="0">
                <a:solidFill>
                  <a:srgbClr val="000044"/>
                </a:solidFill>
                <a:effectLst>
                  <a:outerShdw blurRad="38100" dist="38100" dir="2700000" algn="tl">
                    <a:srgbClr val="C0C0C0"/>
                  </a:outerShdw>
                </a:effectLst>
                <a:ea typeface="黑体" pitchFamily="2" charset="-122"/>
              </a:rPr>
              <a:t>：全日制优秀在读博士研究生（委托培养和定向除外）</a:t>
            </a:r>
            <a:endParaRPr lang="en-US" altLang="zh-CN" sz="2000" b="1" dirty="0" smtClean="0">
              <a:solidFill>
                <a:srgbClr val="000044"/>
              </a:solidFill>
              <a:effectLst>
                <a:outerShdw blurRad="38100" dist="38100" dir="2700000" algn="tl">
                  <a:srgbClr val="C0C0C0"/>
                </a:outerShdw>
              </a:effectLst>
              <a:ea typeface="黑体" pitchFamily="2" charset="-122"/>
            </a:endParaRPr>
          </a:p>
          <a:p>
            <a:pPr fontAlgn="t">
              <a:spcBef>
                <a:spcPts val="2400"/>
              </a:spcBef>
              <a:buClr>
                <a:srgbClr val="000044"/>
              </a:buClr>
              <a:buSzPct val="100000"/>
              <a:buBlip>
                <a:blip r:embed="rId2"/>
              </a:buBlip>
              <a:defRPr/>
            </a:pPr>
            <a:r>
              <a:rPr lang="en-US" altLang="zh-CN" sz="2000" b="1" dirty="0" smtClean="0">
                <a:solidFill>
                  <a:srgbClr val="000044"/>
                </a:solidFill>
                <a:effectLst>
                  <a:outerShdw blurRad="38100" dist="38100" dir="2700000" algn="tl">
                    <a:srgbClr val="000000">
                      <a:alpha val="43137"/>
                    </a:srgbClr>
                  </a:outerShdw>
                </a:effectLst>
                <a:uFill>
                  <a:solidFill>
                    <a:srgbClr val="C00000"/>
                  </a:solidFill>
                </a:uFill>
                <a:ea typeface="黑体" pitchFamily="2" charset="-122"/>
              </a:rPr>
              <a:t>  </a:t>
            </a:r>
            <a:r>
              <a:rPr lang="zh-CN" altLang="en-US" sz="2000" b="1" dirty="0" smtClean="0">
                <a:solidFill>
                  <a:srgbClr val="000044"/>
                </a:solidFill>
                <a:effectLst>
                  <a:outerShdw blurRad="38100" dist="38100" dir="2700000" algn="tl">
                    <a:srgbClr val="000000">
                      <a:alpha val="43137"/>
                    </a:srgbClr>
                  </a:outerShdw>
                </a:effectLst>
                <a:uFill>
                  <a:solidFill>
                    <a:srgbClr val="C00000"/>
                  </a:solidFill>
                </a:uFill>
                <a:ea typeface="黑体" pitchFamily="2" charset="-122"/>
              </a:rPr>
              <a:t>硕博联读和直博生须出具进入</a:t>
            </a:r>
            <a:r>
              <a:rPr lang="zh-CN" altLang="en-US" sz="2000" b="1" dirty="0" smtClean="0">
                <a:solidFill>
                  <a:srgbClr val="FF0000"/>
                </a:solidFill>
                <a:effectLst>
                  <a:outerShdw blurRad="38100" dist="38100" dir="2700000" algn="tl">
                    <a:srgbClr val="000000">
                      <a:alpha val="43137"/>
                    </a:srgbClr>
                  </a:outerShdw>
                </a:effectLst>
                <a:uFill>
                  <a:solidFill>
                    <a:srgbClr val="C00000"/>
                  </a:solidFill>
                </a:uFill>
                <a:ea typeface="黑体" pitchFamily="2" charset="-122"/>
              </a:rPr>
              <a:t>博士阶段</a:t>
            </a:r>
            <a:r>
              <a:rPr lang="zh-CN" altLang="en-US" sz="2000" b="1" dirty="0" smtClean="0">
                <a:solidFill>
                  <a:srgbClr val="000044"/>
                </a:solidFill>
                <a:effectLst>
                  <a:outerShdw blurRad="38100" dist="38100" dir="2700000" algn="tl">
                    <a:srgbClr val="000000">
                      <a:alpha val="43137"/>
                    </a:srgbClr>
                  </a:outerShdw>
                </a:effectLst>
                <a:uFill>
                  <a:solidFill>
                    <a:srgbClr val="C00000"/>
                  </a:solidFill>
                </a:uFill>
                <a:ea typeface="黑体" pitchFamily="2" charset="-122"/>
              </a:rPr>
              <a:t>证明</a:t>
            </a:r>
            <a:endParaRPr lang="zh-CN" altLang="en-US" sz="2000" b="1" dirty="0">
              <a:solidFill>
                <a:srgbClr val="000044"/>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3209248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marL="457200" indent="-457200" fontAlgn="t">
              <a:spcBef>
                <a:spcPts val="1200"/>
              </a:spcBef>
              <a:buFont typeface="Wingdings" pitchFamily="2" charset="2"/>
              <a:buChar char="Ø"/>
              <a:defRPr/>
            </a:pPr>
            <a:r>
              <a:rPr lang="zh-CN" altLang="en-US"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联合培养博士研究生项目</a:t>
            </a:r>
            <a:endParaRPr lang="en-US" altLang="zh-CN"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p:txBody>
      </p:sp>
      <p:sp>
        <p:nvSpPr>
          <p:cNvPr id="5" name="Rectangle 9"/>
          <p:cNvSpPr>
            <a:spLocks noChangeArrowheads="1"/>
          </p:cNvSpPr>
          <p:nvPr/>
        </p:nvSpPr>
        <p:spPr bwMode="auto">
          <a:xfrm>
            <a:off x="852578" y="1800045"/>
            <a:ext cx="8153400" cy="2677656"/>
          </a:xfrm>
          <a:prstGeom prst="rect">
            <a:avLst/>
          </a:prstGeom>
          <a:noFill/>
          <a:ln w="9525">
            <a:noFill/>
            <a:miter lim="800000"/>
            <a:headEnd/>
            <a:tailEnd/>
          </a:ln>
        </p:spPr>
        <p:txBody>
          <a:bodyPr>
            <a:spAutoFit/>
          </a:bodyPr>
          <a:lstStyle/>
          <a:p>
            <a:pPr eaLnBrk="1" fontAlgn="t" hangingPunct="1">
              <a:lnSpc>
                <a:spcPct val="200000"/>
              </a:lnSpc>
              <a:buClr>
                <a:srgbClr val="000044"/>
              </a:buClr>
              <a:buSzPct val="100000"/>
              <a:buFontTx/>
              <a:buBlip>
                <a:blip r:embed="rId2"/>
              </a:buBlip>
              <a:defRPr/>
            </a:pPr>
            <a:r>
              <a:rPr lang="zh-CN" altLang="en-US" sz="2400" b="1" dirty="0" smtClean="0">
                <a:solidFill>
                  <a:srgbClr val="C00000"/>
                </a:solidFill>
                <a:effectLst>
                  <a:outerShdw blurRad="38100" dist="38100" dir="2700000" algn="tl">
                    <a:srgbClr val="C0C0C0"/>
                  </a:outerShdw>
                </a:effectLst>
                <a:ea typeface="黑体" pitchFamily="2" charset="-122"/>
              </a:rPr>
              <a:t> 先决条件</a:t>
            </a:r>
            <a:r>
              <a:rPr lang="zh-CN" altLang="en-US" sz="2400" b="1" dirty="0">
                <a:solidFill>
                  <a:srgbClr val="000044"/>
                </a:solidFill>
                <a:effectLst>
                  <a:outerShdw blurRad="38100" dist="38100" dir="2700000" algn="tl">
                    <a:srgbClr val="C0C0C0"/>
                  </a:outerShdw>
                </a:effectLst>
                <a:ea typeface="黑体" pitchFamily="2" charset="-122"/>
              </a:rPr>
              <a:t>：申请时已获</a:t>
            </a:r>
            <a:endParaRPr lang="en-US" altLang="zh-CN" sz="2400" b="1" dirty="0">
              <a:solidFill>
                <a:srgbClr val="000044"/>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拟留学单位出具的</a:t>
            </a:r>
            <a:r>
              <a:rPr lang="zh-CN" altLang="en-US" sz="2400" b="1" u="heavy" dirty="0">
                <a:solidFill>
                  <a:srgbClr val="FF0000"/>
                </a:solidFill>
                <a:effectLst>
                  <a:outerShdw blurRad="38100" dist="38100" dir="2700000" algn="tl">
                    <a:srgbClr val="C0C0C0"/>
                  </a:outerShdw>
                </a:effectLst>
                <a:uFill>
                  <a:solidFill>
                    <a:srgbClr val="C00000"/>
                  </a:solidFill>
                </a:uFill>
                <a:ea typeface="黑体" pitchFamily="2" charset="-122"/>
              </a:rPr>
              <a:t>正式邀请信</a:t>
            </a:r>
            <a:endParaRPr lang="en-US" altLang="zh-CN" sz="2400" b="1" u="heavy" dirty="0">
              <a:solidFill>
                <a:srgbClr val="FF0000"/>
              </a:solidFill>
              <a:effectLst>
                <a:outerShdw blurRad="38100" dist="38100" dir="2700000" algn="tl">
                  <a:srgbClr val="C0C0C0"/>
                </a:outerShdw>
              </a:effectLst>
              <a:uFill>
                <a:solidFill>
                  <a:srgbClr val="C00000"/>
                </a:solidFill>
              </a:uFill>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国内外导师共同制定的</a:t>
            </a:r>
            <a:r>
              <a:rPr lang="zh-CN" altLang="en-US" sz="2400" b="1" u="heavy" dirty="0">
                <a:solidFill>
                  <a:srgbClr val="FF0000"/>
                </a:solidFill>
                <a:effectLst>
                  <a:outerShdw blurRad="38100" dist="38100" dir="2700000" algn="tl">
                    <a:srgbClr val="C0C0C0"/>
                  </a:outerShdw>
                </a:effectLst>
                <a:uFill>
                  <a:solidFill>
                    <a:srgbClr val="C00000"/>
                  </a:solidFill>
                </a:uFill>
                <a:ea typeface="黑体" pitchFamily="2" charset="-122"/>
              </a:rPr>
              <a:t>联合培养计划</a:t>
            </a:r>
            <a:endParaRPr lang="en-US" altLang="zh-CN" sz="2400" b="1" dirty="0">
              <a:solidFill>
                <a:srgbClr val="FF0000"/>
              </a:solidFill>
              <a:effectLst>
                <a:outerShdw blurRad="38100" dist="38100" dir="2700000" algn="tl">
                  <a:srgbClr val="C0C0C0"/>
                </a:outerShdw>
              </a:effectLst>
              <a:ea typeface="黑体" pitchFamily="2" charset="-122"/>
            </a:endParaRPr>
          </a:p>
          <a:p>
            <a:pPr eaLnBrk="1" hangingPunct="1">
              <a:defRPr/>
            </a:pPr>
            <a:r>
              <a:rPr lang="en-US" altLang="zh-CN" sz="2400" b="1" dirty="0">
                <a:solidFill>
                  <a:srgbClr val="000044"/>
                </a:solidFill>
                <a:effectLst>
                  <a:outerShdw blurRad="38100" dist="38100" dir="2700000" algn="tl">
                    <a:srgbClr val="C0C0C0"/>
                  </a:outerShdw>
                </a:effectLst>
                <a:ea typeface="黑体" pitchFamily="2" charset="-122"/>
              </a:rPr>
              <a:t> </a:t>
            </a:r>
          </a:p>
        </p:txBody>
      </p:sp>
      <p:sp>
        <p:nvSpPr>
          <p:cNvPr id="6" name="任意多边形 5"/>
          <p:cNvSpPr/>
          <p:nvPr/>
        </p:nvSpPr>
        <p:spPr>
          <a:xfrm>
            <a:off x="0" y="5529531"/>
            <a:ext cx="9144000" cy="681487"/>
          </a:xfrm>
          <a:custGeom>
            <a:avLst/>
            <a:gdLst>
              <a:gd name="connsiteX0" fmla="*/ 0 w 9144000"/>
              <a:gd name="connsiteY0" fmla="*/ 0 h 681487"/>
              <a:gd name="connsiteX1" fmla="*/ 9144000 w 9144000"/>
              <a:gd name="connsiteY1" fmla="*/ 0 h 681487"/>
              <a:gd name="connsiteX2" fmla="*/ 9144000 w 9144000"/>
              <a:gd name="connsiteY2" fmla="*/ 681487 h 681487"/>
              <a:gd name="connsiteX3" fmla="*/ 0 w 9144000"/>
              <a:gd name="connsiteY3" fmla="*/ 681487 h 681487"/>
              <a:gd name="connsiteX4" fmla="*/ 0 w 9144000"/>
              <a:gd name="connsiteY4" fmla="*/ 0 h 681487"/>
              <a:gd name="connsiteX0" fmla="*/ 0 w 9144000"/>
              <a:gd name="connsiteY0" fmla="*/ 0 h 681487"/>
              <a:gd name="connsiteX1" fmla="*/ 4425351 w 9144000"/>
              <a:gd name="connsiteY1" fmla="*/ 405443 h 681487"/>
              <a:gd name="connsiteX2" fmla="*/ 9144000 w 9144000"/>
              <a:gd name="connsiteY2" fmla="*/ 0 h 681487"/>
              <a:gd name="connsiteX3" fmla="*/ 9144000 w 9144000"/>
              <a:gd name="connsiteY3" fmla="*/ 681487 h 681487"/>
              <a:gd name="connsiteX4" fmla="*/ 0 w 9144000"/>
              <a:gd name="connsiteY4" fmla="*/ 681487 h 681487"/>
              <a:gd name="connsiteX5" fmla="*/ 0 w 9144000"/>
              <a:gd name="connsiteY5" fmla="*/ 0 h 6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81487">
                <a:moveTo>
                  <a:pt x="0" y="0"/>
                </a:moveTo>
                <a:lnTo>
                  <a:pt x="4425351" y="405443"/>
                </a:lnTo>
                <a:lnTo>
                  <a:pt x="9144000" y="0"/>
                </a:lnTo>
                <a:lnTo>
                  <a:pt x="9144000" y="681487"/>
                </a:lnTo>
                <a:lnTo>
                  <a:pt x="0" y="681487"/>
                </a:lnTo>
                <a:lnTo>
                  <a:pt x="0" y="0"/>
                </a:lnTo>
                <a:close/>
              </a:path>
            </a:pathLst>
          </a:cu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xmlns="" val="1926311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987725" y="1003541"/>
            <a:ext cx="8001000" cy="4216539"/>
          </a:xfrm>
          <a:prstGeom prst="rect">
            <a:avLst/>
          </a:prstGeom>
          <a:noFill/>
          <a:ln w="9525">
            <a:noFill/>
            <a:miter lim="800000"/>
            <a:headEnd/>
            <a:tailEnd/>
          </a:ln>
        </p:spPr>
        <p:txBody>
          <a:bodyPr>
            <a:spAutoFit/>
          </a:bodyPr>
          <a:lstStyle/>
          <a:p>
            <a:pPr eaLnBrk="1" hangingPunct="1">
              <a:lnSpc>
                <a:spcPct val="150000"/>
              </a:lnSpc>
              <a:spcBef>
                <a:spcPct val="50000"/>
              </a:spcBef>
              <a:buFont typeface="Wingdings" pitchFamily="2" charset="2"/>
              <a:buNone/>
              <a:defRPr/>
            </a:pPr>
            <a:endParaRPr lang="zh-CN" altLang="en-US" sz="800" b="1" dirty="0" smtClean="0">
              <a:solidFill>
                <a:srgbClr val="000044"/>
              </a:solidFill>
              <a:effectLst>
                <a:outerShdw blurRad="38100" dist="38100" dir="2700000" algn="tl">
                  <a:srgbClr val="C0C0C0"/>
                </a:outerShdw>
              </a:effectLst>
              <a:ea typeface="黑体" pitchFamily="2" charset="-122"/>
              <a:sym typeface="Wingdings" pitchFamily="2" charset="2"/>
            </a:endParaRPr>
          </a:p>
          <a:p>
            <a:pPr eaLnBrk="1" fontAlgn="t" hangingPunct="1">
              <a:lnSpc>
                <a:spcPct val="200000"/>
              </a:lnSpc>
              <a:buClr>
                <a:srgbClr val="000044"/>
              </a:buClr>
              <a:buSzPct val="100000"/>
              <a:buFontTx/>
              <a:buBlip>
                <a:blip r:embed="rId2"/>
              </a:buBlip>
              <a:defRPr/>
            </a:pPr>
            <a:r>
              <a:rPr lang="zh-CN" altLang="en-US" sz="28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国家建设高水平大学公派研究生项目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en-US" altLang="zh-CN" sz="2000" b="1" dirty="0" smtClean="0">
                <a:solidFill>
                  <a:srgbClr val="C00000"/>
                </a:solidFill>
                <a:effectLst>
                  <a:outerShdw blurRad="38100" dist="38100" dir="2700000" algn="tl">
                    <a:srgbClr val="C0C0C0"/>
                  </a:outerShdw>
                </a:effectLst>
                <a:ea typeface="黑体" pitchFamily="2" charset="-122"/>
              </a:rPr>
              <a:t>  </a:t>
            </a:r>
            <a:r>
              <a:rPr lang="zh-CN" altLang="en-US" sz="2000" b="1" dirty="0" smtClean="0">
                <a:solidFill>
                  <a:srgbClr val="C00000"/>
                </a:solidFill>
                <a:effectLst>
                  <a:outerShdw blurRad="38100" dist="38100" dir="2700000" algn="tl">
                    <a:srgbClr val="C0C0C0"/>
                  </a:outerShdw>
                </a:effectLst>
                <a:ea typeface="黑体" pitchFamily="2" charset="-122"/>
              </a:rPr>
              <a:t>国家公派硕士研究生项目</a:t>
            </a:r>
            <a:endParaRPr lang="en-US" altLang="zh-CN" sz="2000" b="1" dirty="0" smtClean="0">
              <a:solidFill>
                <a:srgbClr val="C00000"/>
              </a:solidFill>
              <a:effectLst>
                <a:outerShdw blurRad="38100" dist="38100" dir="2700000" algn="tl">
                  <a:srgbClr val="C0C0C0"/>
                </a:outerShdw>
              </a:effectLst>
              <a:ea typeface="黑体" pitchFamily="2" charset="-122"/>
            </a:endParaRPr>
          </a:p>
          <a:p>
            <a:pPr marL="914400" lvl="1" indent="-457200" fontAlgn="t">
              <a:lnSpc>
                <a:spcPct val="200000"/>
              </a:lnSpc>
              <a:buClr>
                <a:srgbClr val="000044"/>
              </a:buClr>
              <a:buSzPct val="100000"/>
              <a:buFont typeface="Wingdings" panose="05000000000000000000" pitchFamily="2" charset="2"/>
              <a:buChar char="Ø"/>
              <a:defRPr/>
            </a:pPr>
            <a:r>
              <a:rPr lang="zh-CN" altLang="en-US" sz="2000" b="1" dirty="0" smtClean="0">
                <a:solidFill>
                  <a:srgbClr val="FF0000"/>
                </a:solidFill>
                <a:effectLst>
                  <a:outerShdw blurRad="38100" dist="38100" dir="2700000" algn="tl">
                    <a:srgbClr val="C0C0C0"/>
                  </a:outerShdw>
                </a:effectLst>
                <a:ea typeface="黑体" pitchFamily="2" charset="-122"/>
              </a:rPr>
              <a:t>攻读硕士学位研究生项目</a:t>
            </a:r>
            <a:endParaRPr lang="en-US" altLang="zh-CN" sz="2000" b="1" dirty="0" smtClean="0">
              <a:solidFill>
                <a:srgbClr val="FF0000"/>
              </a:solidFill>
              <a:effectLst>
                <a:outerShdw blurRad="38100" dist="38100" dir="2700000" algn="tl">
                  <a:srgbClr val="C0C0C0"/>
                </a:outerShdw>
              </a:effectLst>
              <a:ea typeface="黑体" pitchFamily="2" charset="-122"/>
            </a:endParaRPr>
          </a:p>
          <a:p>
            <a:pPr marL="914400" lvl="1" indent="-457200" fontAlgn="t">
              <a:lnSpc>
                <a:spcPct val="200000"/>
              </a:lnSpc>
              <a:buClr>
                <a:srgbClr val="000044"/>
              </a:buClr>
              <a:buSzPct val="100000"/>
              <a:buFont typeface="Wingdings" panose="05000000000000000000" pitchFamily="2" charset="2"/>
              <a:buChar char="Ø"/>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联合培养硕士研究生项目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博士生导师短期出国交流项目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特殊渠道项目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 fmla="*/ 0 w 2380891"/>
              <a:gd name="connsiteY0" fmla="*/ 2294624 h 2294624"/>
              <a:gd name="connsiteX1" fmla="*/ 0 w 2380891"/>
              <a:gd name="connsiteY1" fmla="*/ 0 h 2294624"/>
              <a:gd name="connsiteX2" fmla="*/ 724618 w 2380891"/>
              <a:gd name="connsiteY2" fmla="*/ 1544128 h 2294624"/>
              <a:gd name="connsiteX3" fmla="*/ 2380891 w 2380891"/>
              <a:gd name="connsiteY3" fmla="*/ 2294624 h 2294624"/>
              <a:gd name="connsiteX4" fmla="*/ 0 w 2380891"/>
              <a:gd name="connsiteY4" fmla="*/ 2294624 h 229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4977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845388" y="1827363"/>
            <a:ext cx="8067136" cy="4278094"/>
          </a:xfrm>
          <a:prstGeom prst="rect">
            <a:avLst/>
          </a:prstGeom>
          <a:noFill/>
          <a:ln w="9525">
            <a:noFill/>
            <a:miter lim="800000"/>
            <a:headEnd/>
            <a:tailEnd/>
          </a:ln>
        </p:spPr>
        <p:txBody>
          <a:bodyPr wrap="square">
            <a:spAutoFit/>
          </a:bodyPr>
          <a:lstStyle/>
          <a:p>
            <a:pPr marL="457200" indent="-457200" eaLnBrk="1" fontAlgn="t" hangingPunct="1">
              <a:spcBef>
                <a:spcPts val="1200"/>
              </a:spcBef>
              <a:buClr>
                <a:srgbClr val="000044"/>
              </a:buClr>
              <a:buSzPct val="100000"/>
              <a:buFont typeface="Wingdings" pitchFamily="2" charset="2"/>
              <a:buChar char="Ø"/>
              <a:defRPr/>
            </a:pPr>
            <a:r>
              <a:rPr lang="zh-CN" altLang="en-US"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攻读硕士学位研究生</a:t>
            </a:r>
            <a:r>
              <a:rPr lang="zh-CN" altLang="en-US"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项目</a:t>
            </a:r>
            <a:endParaRPr lang="en-US" altLang="zh-CN"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a:p>
            <a:pPr indent="-457200" fontAlgn="t">
              <a:spcBef>
                <a:spcPts val="2400"/>
              </a:spcBef>
              <a:buClr>
                <a:srgbClr val="000044"/>
              </a:buClr>
              <a:buSzPct val="100000"/>
              <a:buBlip>
                <a:blip r:embed="rId2"/>
              </a:buBlip>
              <a:defRPr/>
            </a:pPr>
            <a:r>
              <a:rPr lang="en-US" altLang="zh-CN" sz="2000" b="1" dirty="0" smtClean="0">
                <a:solidFill>
                  <a:srgbClr val="000044"/>
                </a:solidFill>
                <a:effectLst>
                  <a:outerShdw blurRad="38100" dist="38100" dir="2700000" algn="tl">
                    <a:srgbClr val="C0C0C0"/>
                  </a:outerShdw>
                </a:effectLst>
                <a:ea typeface="黑体" pitchFamily="2" charset="-122"/>
              </a:rPr>
              <a:t>2017</a:t>
            </a:r>
            <a:r>
              <a:rPr lang="zh-CN" altLang="en-US" sz="2000" b="1" dirty="0" smtClean="0">
                <a:solidFill>
                  <a:srgbClr val="000044"/>
                </a:solidFill>
                <a:effectLst>
                  <a:outerShdw blurRad="38100" dist="38100" dir="2700000" algn="tl">
                    <a:srgbClr val="C0C0C0"/>
                  </a:outerShdw>
                </a:effectLst>
                <a:ea typeface="黑体" pitchFamily="2" charset="-122"/>
              </a:rPr>
              <a:t>年全国名额</a:t>
            </a:r>
            <a:r>
              <a:rPr lang="en-US" altLang="zh-CN" sz="2000" b="1" dirty="0" smtClean="0">
                <a:solidFill>
                  <a:srgbClr val="000044"/>
                </a:solidFill>
                <a:effectLst>
                  <a:outerShdw blurRad="38100" dist="38100" dir="2700000" algn="tl">
                    <a:srgbClr val="C0C0C0"/>
                  </a:outerShdw>
                </a:effectLst>
                <a:ea typeface="黑体" pitchFamily="2" charset="-122"/>
              </a:rPr>
              <a:t>800</a:t>
            </a:r>
            <a:r>
              <a:rPr lang="zh-CN" altLang="en-US" sz="2000" b="1" dirty="0" smtClean="0">
                <a:solidFill>
                  <a:srgbClr val="000044"/>
                </a:solidFill>
                <a:effectLst>
                  <a:outerShdw blurRad="38100" dist="38100" dir="2700000" algn="tl">
                    <a:srgbClr val="C0C0C0"/>
                  </a:outerShdw>
                </a:effectLst>
                <a:ea typeface="黑体" pitchFamily="2" charset="-122"/>
              </a:rPr>
              <a:t>人，无推荐人数限制</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spcBef>
                <a:spcPts val="2400"/>
              </a:spcBef>
              <a:buClr>
                <a:srgbClr val="000044"/>
              </a:buClr>
              <a:buSzPct val="100000"/>
              <a:buBlip>
                <a:blip r:embed="rId2"/>
              </a:buBlip>
              <a:defRPr/>
            </a:pPr>
            <a:r>
              <a:rPr lang="en-US" altLang="zh-CN" sz="2000" b="1" dirty="0" smtClean="0">
                <a:solidFill>
                  <a:srgbClr val="000044"/>
                </a:solidFill>
                <a:effectLst>
                  <a:outerShdw blurRad="38100" dist="38100" dir="2700000" algn="tl">
                    <a:srgbClr val="C0C0C0"/>
                  </a:outerShdw>
                </a:effectLst>
                <a:ea typeface="黑体" pitchFamily="2" charset="-122"/>
              </a:rPr>
              <a:t> 12</a:t>
            </a:r>
            <a:r>
              <a:rPr lang="zh-CN" altLang="en-US" sz="2000" b="1" dirty="0" smtClean="0">
                <a:solidFill>
                  <a:srgbClr val="000044"/>
                </a:solidFill>
                <a:effectLst>
                  <a:outerShdw blurRad="38100" dist="38100" dir="2700000" algn="tl">
                    <a:srgbClr val="C0C0C0"/>
                  </a:outerShdw>
                </a:effectLst>
                <a:ea typeface="黑体" pitchFamily="2" charset="-122"/>
              </a:rPr>
              <a:t>－</a:t>
            </a:r>
            <a:r>
              <a:rPr lang="en-US" altLang="zh-CN" sz="2000" b="1" dirty="0" smtClean="0">
                <a:solidFill>
                  <a:srgbClr val="000044"/>
                </a:solidFill>
                <a:effectLst>
                  <a:outerShdw blurRad="38100" dist="38100" dir="2700000" algn="tl">
                    <a:srgbClr val="C0C0C0"/>
                  </a:outerShdw>
                </a:effectLst>
                <a:ea typeface="黑体" pitchFamily="2" charset="-122"/>
              </a:rPr>
              <a:t>24</a:t>
            </a:r>
            <a:r>
              <a:rPr lang="zh-CN" altLang="en-US" sz="2000" b="1" dirty="0" smtClean="0">
                <a:solidFill>
                  <a:srgbClr val="000044"/>
                </a:solidFill>
                <a:effectLst>
                  <a:outerShdw blurRad="38100" dist="38100" dir="2700000" algn="tl">
                    <a:srgbClr val="C0C0C0"/>
                  </a:outerShdw>
                </a:effectLst>
                <a:ea typeface="黑体" pitchFamily="2" charset="-122"/>
              </a:rPr>
              <a:t>个月</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外语水平以</a:t>
            </a:r>
            <a:r>
              <a:rPr lang="zh-CN" altLang="en-US" sz="2000" b="1" dirty="0" smtClean="0">
                <a:solidFill>
                  <a:srgbClr val="FF0000"/>
                </a:solidFill>
                <a:effectLst>
                  <a:outerShdw blurRad="38100" dist="38100" dir="2700000" algn="tl">
                    <a:srgbClr val="C0C0C0"/>
                  </a:outerShdw>
                </a:effectLst>
                <a:ea typeface="黑体" pitchFamily="2" charset="-122"/>
              </a:rPr>
              <a:t>成绩单</a:t>
            </a:r>
            <a:r>
              <a:rPr lang="zh-CN" altLang="en-US" sz="2000" b="1" dirty="0" smtClean="0">
                <a:solidFill>
                  <a:srgbClr val="000044"/>
                </a:solidFill>
                <a:effectLst>
                  <a:outerShdw blurRad="38100" dist="38100" dir="2700000" algn="tl">
                    <a:srgbClr val="C0C0C0"/>
                  </a:outerShdw>
                </a:effectLst>
                <a:ea typeface="黑体" pitchFamily="2" charset="-122"/>
              </a:rPr>
              <a:t>或</a:t>
            </a:r>
            <a:r>
              <a:rPr lang="zh-CN" altLang="en-US" sz="2000" b="1" dirty="0" smtClean="0">
                <a:solidFill>
                  <a:srgbClr val="FF0000"/>
                </a:solidFill>
                <a:effectLst>
                  <a:outerShdw blurRad="38100" dist="38100" dir="2700000" algn="tl">
                    <a:srgbClr val="C0C0C0"/>
                  </a:outerShdw>
                </a:effectLst>
                <a:ea typeface="黑体" pitchFamily="2" charset="-122"/>
              </a:rPr>
              <a:t>证书</a:t>
            </a:r>
            <a:r>
              <a:rPr lang="zh-CN" altLang="en-US" sz="2000" b="1" dirty="0" smtClean="0">
                <a:solidFill>
                  <a:srgbClr val="000044"/>
                </a:solidFill>
                <a:effectLst>
                  <a:outerShdw blurRad="38100" dist="38100" dir="2700000" algn="tl">
                    <a:srgbClr val="C0C0C0"/>
                  </a:outerShdw>
                </a:effectLst>
                <a:ea typeface="黑体" pitchFamily="2" charset="-122"/>
              </a:rPr>
              <a:t>为优先考虑</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spcBef>
                <a:spcPts val="2400"/>
              </a:spcBef>
              <a:buClr>
                <a:srgbClr val="000044"/>
              </a:buClr>
              <a:buSzPct val="100000"/>
              <a:buBlip>
                <a:blip r:embed="rId2"/>
              </a:buBlip>
              <a:defRPr/>
            </a:pPr>
            <a:r>
              <a:rPr lang="zh-CN" altLang="en-US" sz="2000" b="1" dirty="0" smtClean="0">
                <a:solidFill>
                  <a:srgbClr val="FF0000"/>
                </a:solidFill>
                <a:effectLst>
                  <a:outerShdw blurRad="38100" dist="38100" dir="2700000" algn="tl">
                    <a:srgbClr val="C0C0C0"/>
                  </a:outerShdw>
                </a:effectLst>
                <a:ea typeface="黑体" pitchFamily="2" charset="-122"/>
              </a:rPr>
              <a:t>面向对象</a:t>
            </a:r>
            <a:r>
              <a:rPr lang="zh-CN" altLang="en-US" sz="2000" b="1" dirty="0" smtClean="0">
                <a:solidFill>
                  <a:srgbClr val="000044"/>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zh-CN" altLang="en-US" sz="2000" b="1" dirty="0" smtClean="0">
                <a:solidFill>
                  <a:schemeClr val="accent6">
                    <a:lumMod val="60000"/>
                    <a:lumOff val="40000"/>
                  </a:schemeClr>
                </a:solidFill>
                <a:effectLst>
                  <a:outerShdw blurRad="38100" dist="38100" dir="2700000" algn="tl">
                    <a:srgbClr val="C0C0C0"/>
                  </a:outerShdw>
                </a:effectLst>
                <a:ea typeface="黑体" pitchFamily="2" charset="-122"/>
              </a:rPr>
              <a:t>应届本科毕业生</a:t>
            </a:r>
            <a:r>
              <a:rPr lang="zh-CN" altLang="en-US" sz="2000" b="1" dirty="0" smtClean="0">
                <a:solidFill>
                  <a:srgbClr val="000044"/>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zh-CN" altLang="en-US" sz="2000" b="1" dirty="0" smtClean="0">
                <a:solidFill>
                  <a:srgbClr val="000044"/>
                </a:solidFill>
                <a:effectLst>
                  <a:outerShdw blurRad="38100" dist="38100" dir="2700000" algn="tl">
                    <a:srgbClr val="C0C0C0"/>
                  </a:outerShdw>
                </a:effectLst>
                <a:ea typeface="黑体" pitchFamily="2" charset="-122"/>
              </a:rPr>
              <a:t>正式工作人员</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lnSpc>
                <a:spcPct val="150000"/>
              </a:lnSpc>
              <a:spcBef>
                <a:spcPts val="2400"/>
              </a:spcBef>
              <a:buClr>
                <a:srgbClr val="000044"/>
              </a:buClr>
              <a:buSzPct val="100000"/>
              <a:buBlip>
                <a:blip r:embed="rId2"/>
              </a:buBlip>
              <a:defRPr/>
            </a:pPr>
            <a:r>
              <a:rPr lang="zh-CN" altLang="en-US" sz="2000" b="1" dirty="0" smtClean="0">
                <a:solidFill>
                  <a:srgbClr val="FF0000"/>
                </a:solidFill>
                <a:effectLst>
                  <a:outerShdw blurRad="38100" dist="38100" dir="2700000" algn="tl">
                    <a:srgbClr val="C0C0C0"/>
                  </a:outerShdw>
                </a:effectLst>
                <a:ea typeface="黑体" pitchFamily="2" charset="-122"/>
              </a:rPr>
              <a:t>资助领域</a:t>
            </a:r>
            <a:r>
              <a:rPr lang="zh-CN" altLang="en-US" sz="2000" b="1" dirty="0" smtClean="0">
                <a:solidFill>
                  <a:srgbClr val="000044"/>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zh-CN" altLang="en-US" sz="2000" b="1" dirty="0" smtClean="0">
                <a:solidFill>
                  <a:srgbClr val="000044"/>
                </a:solidFill>
                <a:effectLst>
                  <a:outerShdw blurRad="38100" dist="38100" dir="2700000" algn="tl">
                    <a:srgbClr val="C0C0C0"/>
                  </a:outerShdw>
                </a:effectLst>
                <a:ea typeface="黑体" pitchFamily="2" charset="-122"/>
              </a:rPr>
              <a:t>农业、公共管理、经济管理、社会工作、国际金融、国际法、工业设计、航空安全保障、先进制造工程和网络工程等专业</a:t>
            </a:r>
          </a:p>
        </p:txBody>
      </p:sp>
    </p:spTree>
    <p:extLst>
      <p:ext uri="{BB962C8B-B14F-4D97-AF65-F5344CB8AC3E}">
        <p14:creationId xmlns:p14="http://schemas.microsoft.com/office/powerpoint/2010/main" xmlns="" val="3209248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marL="457200" indent="-457200" fontAlgn="t">
              <a:spcBef>
                <a:spcPts val="1200"/>
              </a:spcBef>
              <a:buFont typeface="Wingdings" pitchFamily="2" charset="2"/>
              <a:buChar char="Ø"/>
              <a:defRPr/>
            </a:pPr>
            <a:r>
              <a:rPr lang="zh-CN" altLang="en-US"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攻读学位硕士研究生项目</a:t>
            </a:r>
            <a:endParaRPr lang="en-US" altLang="zh-CN"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p:txBody>
      </p:sp>
      <p:sp>
        <p:nvSpPr>
          <p:cNvPr id="5" name="Rectangle 9"/>
          <p:cNvSpPr>
            <a:spLocks noChangeArrowheads="1"/>
          </p:cNvSpPr>
          <p:nvPr/>
        </p:nvSpPr>
        <p:spPr bwMode="auto">
          <a:xfrm>
            <a:off x="697303" y="2032959"/>
            <a:ext cx="6971581" cy="2431435"/>
          </a:xfrm>
          <a:prstGeom prst="rect">
            <a:avLst/>
          </a:prstGeom>
          <a:noFill/>
          <a:ln w="9525">
            <a:noFill/>
            <a:miter lim="800000"/>
            <a:headEnd/>
            <a:tailEnd/>
          </a:ln>
        </p:spPr>
        <p:txBody>
          <a:bodyPr wrap="square">
            <a:spAutoFit/>
          </a:bodyPr>
          <a:lstStyle/>
          <a:p>
            <a:pPr indent="-457200" fontAlgn="t">
              <a:lnSpc>
                <a:spcPct val="150000"/>
              </a:lnSpc>
              <a:spcBef>
                <a:spcPts val="2400"/>
              </a:spcBef>
              <a:buClr>
                <a:srgbClr val="000044"/>
              </a:buClr>
              <a:buSzPct val="100000"/>
              <a:buBlip>
                <a:blip r:embed="rId2"/>
              </a:buBlip>
              <a:defRPr/>
            </a:pPr>
            <a:r>
              <a:rPr lang="zh-CN" altLang="en-US" sz="2400" b="1" dirty="0" smtClean="0">
                <a:solidFill>
                  <a:srgbClr val="C00000"/>
                </a:solidFill>
                <a:effectLst>
                  <a:outerShdw blurRad="38100" dist="38100" dir="2700000" algn="tl">
                    <a:srgbClr val="C0C0C0"/>
                  </a:outerShdw>
                </a:effectLst>
                <a:ea typeface="黑体" pitchFamily="2" charset="-122"/>
              </a:rPr>
              <a:t>先决条件</a:t>
            </a:r>
            <a:r>
              <a:rPr lang="zh-CN" altLang="en-US" sz="2400" b="1" dirty="0" smtClean="0">
                <a:solidFill>
                  <a:srgbClr val="000044"/>
                </a:solidFill>
                <a:effectLst>
                  <a:outerShdw blurRad="38100" dist="38100" dir="2700000" algn="tl">
                    <a:srgbClr val="C0C0C0"/>
                  </a:outerShdw>
                </a:effectLst>
                <a:ea typeface="黑体" pitchFamily="2" charset="-122"/>
              </a:rPr>
              <a:t>：申请时已获拟留学单位出具的攻读硕士学位入学通知书</a:t>
            </a:r>
            <a:endParaRPr lang="en-US" altLang="zh-CN" sz="2400" b="1" dirty="0" smtClean="0">
              <a:solidFill>
                <a:srgbClr val="000044"/>
              </a:solidFill>
              <a:effectLst>
                <a:outerShdw blurRad="38100" dist="38100" dir="2700000" algn="tl">
                  <a:srgbClr val="C0C0C0"/>
                </a:outerShdw>
              </a:effectLst>
              <a:ea typeface="黑体" pitchFamily="2" charset="-122"/>
            </a:endParaRPr>
          </a:p>
          <a:p>
            <a:pPr indent="-457200" fontAlgn="t">
              <a:lnSpc>
                <a:spcPct val="150000"/>
              </a:lnSpc>
              <a:spcBef>
                <a:spcPts val="2400"/>
              </a:spcBef>
              <a:buClr>
                <a:srgbClr val="000044"/>
              </a:buClr>
              <a:buSzPct val="100000"/>
              <a:buBlip>
                <a:blip r:embed="rId2"/>
              </a:buBlip>
              <a:defRPr/>
            </a:pPr>
            <a:r>
              <a:rPr lang="zh-CN" altLang="en-US" sz="2400" b="1" dirty="0" smtClean="0">
                <a:solidFill>
                  <a:srgbClr val="000044"/>
                </a:solidFill>
                <a:effectLst>
                  <a:outerShdw blurRad="38100" dist="38100" dir="2700000" algn="tl">
                    <a:srgbClr val="C0C0C0"/>
                  </a:outerShdw>
                </a:effectLst>
                <a:ea typeface="黑体" pitchFamily="2" charset="-122"/>
              </a:rPr>
              <a:t>对于世界一流大学攻硕项目，可提供</a:t>
            </a:r>
            <a:r>
              <a:rPr lang="zh-CN" altLang="en-US" sz="2400" b="1" dirty="0" smtClean="0">
                <a:solidFill>
                  <a:srgbClr val="C00000"/>
                </a:solidFill>
                <a:effectLst>
                  <a:outerShdw blurRad="38100" dist="38100" dir="2700000" algn="tl">
                    <a:srgbClr val="C0C0C0"/>
                  </a:outerShdw>
                </a:effectLst>
                <a:ea typeface="黑体" pitchFamily="2" charset="-122"/>
              </a:rPr>
              <a:t>学费资助</a:t>
            </a:r>
          </a:p>
          <a:p>
            <a:pPr eaLnBrk="1" hangingPunct="1">
              <a:defRPr/>
            </a:pPr>
            <a:r>
              <a:rPr lang="en-US" altLang="zh-CN" sz="2400" b="1" dirty="0" smtClean="0">
                <a:solidFill>
                  <a:srgbClr val="000044"/>
                </a:solidFill>
                <a:effectLst>
                  <a:outerShdw blurRad="38100" dist="38100" dir="2700000" algn="tl">
                    <a:srgbClr val="C0C0C0"/>
                  </a:outerShdw>
                </a:effectLst>
                <a:ea typeface="黑体" pitchFamily="2" charset="-122"/>
              </a:rPr>
              <a:t> </a:t>
            </a:r>
            <a:endParaRPr lang="en-US" altLang="zh-CN" sz="2400" b="1" dirty="0">
              <a:solidFill>
                <a:srgbClr val="000044"/>
              </a:solidFill>
              <a:effectLst>
                <a:outerShdw blurRad="38100" dist="38100" dir="2700000" algn="tl">
                  <a:srgbClr val="C0C0C0"/>
                </a:outerShdw>
              </a:effectLst>
              <a:ea typeface="黑体" pitchFamily="2" charset="-122"/>
            </a:endParaRPr>
          </a:p>
        </p:txBody>
      </p:sp>
      <p:sp>
        <p:nvSpPr>
          <p:cNvPr id="6" name="任意多边形 5"/>
          <p:cNvSpPr/>
          <p:nvPr/>
        </p:nvSpPr>
        <p:spPr>
          <a:xfrm>
            <a:off x="0" y="5529531"/>
            <a:ext cx="9144000" cy="681487"/>
          </a:xfrm>
          <a:custGeom>
            <a:avLst/>
            <a:gdLst>
              <a:gd name="connsiteX0" fmla="*/ 0 w 9144000"/>
              <a:gd name="connsiteY0" fmla="*/ 0 h 681487"/>
              <a:gd name="connsiteX1" fmla="*/ 9144000 w 9144000"/>
              <a:gd name="connsiteY1" fmla="*/ 0 h 681487"/>
              <a:gd name="connsiteX2" fmla="*/ 9144000 w 9144000"/>
              <a:gd name="connsiteY2" fmla="*/ 681487 h 681487"/>
              <a:gd name="connsiteX3" fmla="*/ 0 w 9144000"/>
              <a:gd name="connsiteY3" fmla="*/ 681487 h 681487"/>
              <a:gd name="connsiteX4" fmla="*/ 0 w 9144000"/>
              <a:gd name="connsiteY4" fmla="*/ 0 h 681487"/>
              <a:gd name="connsiteX0" fmla="*/ 0 w 9144000"/>
              <a:gd name="connsiteY0" fmla="*/ 0 h 681487"/>
              <a:gd name="connsiteX1" fmla="*/ 4425351 w 9144000"/>
              <a:gd name="connsiteY1" fmla="*/ 405443 h 681487"/>
              <a:gd name="connsiteX2" fmla="*/ 9144000 w 9144000"/>
              <a:gd name="connsiteY2" fmla="*/ 0 h 681487"/>
              <a:gd name="connsiteX3" fmla="*/ 9144000 w 9144000"/>
              <a:gd name="connsiteY3" fmla="*/ 681487 h 681487"/>
              <a:gd name="connsiteX4" fmla="*/ 0 w 9144000"/>
              <a:gd name="connsiteY4" fmla="*/ 681487 h 681487"/>
              <a:gd name="connsiteX5" fmla="*/ 0 w 9144000"/>
              <a:gd name="connsiteY5" fmla="*/ 0 h 6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81487">
                <a:moveTo>
                  <a:pt x="0" y="0"/>
                </a:moveTo>
                <a:lnTo>
                  <a:pt x="4425351" y="405443"/>
                </a:lnTo>
                <a:lnTo>
                  <a:pt x="9144000" y="0"/>
                </a:lnTo>
                <a:lnTo>
                  <a:pt x="9144000" y="681487"/>
                </a:lnTo>
                <a:lnTo>
                  <a:pt x="0" y="681487"/>
                </a:lnTo>
                <a:lnTo>
                  <a:pt x="0" y="0"/>
                </a:lnTo>
                <a:close/>
              </a:path>
            </a:pathLst>
          </a:cu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xmlns="" val="1926311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1393166" y="969035"/>
            <a:ext cx="8001000" cy="4216539"/>
          </a:xfrm>
          <a:prstGeom prst="rect">
            <a:avLst/>
          </a:prstGeom>
          <a:noFill/>
          <a:ln w="9525">
            <a:noFill/>
            <a:miter lim="800000"/>
            <a:headEnd/>
            <a:tailEnd/>
          </a:ln>
        </p:spPr>
        <p:txBody>
          <a:bodyPr>
            <a:spAutoFit/>
          </a:bodyPr>
          <a:lstStyle/>
          <a:p>
            <a:pPr eaLnBrk="1" hangingPunct="1">
              <a:lnSpc>
                <a:spcPct val="150000"/>
              </a:lnSpc>
              <a:spcBef>
                <a:spcPct val="50000"/>
              </a:spcBef>
              <a:buFont typeface="Wingdings" pitchFamily="2" charset="2"/>
              <a:buNone/>
              <a:defRPr/>
            </a:pPr>
            <a:endParaRPr lang="zh-CN" altLang="en-US" sz="800" b="1" dirty="0" smtClean="0">
              <a:solidFill>
                <a:srgbClr val="000044"/>
              </a:solidFill>
              <a:effectLst>
                <a:outerShdw blurRad="38100" dist="38100" dir="2700000" algn="tl">
                  <a:srgbClr val="C0C0C0"/>
                </a:outerShdw>
              </a:effectLst>
              <a:ea typeface="黑体" pitchFamily="2" charset="-122"/>
              <a:sym typeface="Wingdings" pitchFamily="2" charset="2"/>
            </a:endParaRPr>
          </a:p>
          <a:p>
            <a:pPr eaLnBrk="1" fontAlgn="t" hangingPunct="1">
              <a:lnSpc>
                <a:spcPct val="200000"/>
              </a:lnSpc>
              <a:buClr>
                <a:srgbClr val="000044"/>
              </a:buClr>
              <a:buSzPct val="100000"/>
              <a:buFontTx/>
              <a:buBlip>
                <a:blip r:embed="rId2"/>
              </a:buBlip>
              <a:defRPr/>
            </a:pPr>
            <a:r>
              <a:rPr lang="zh-CN" altLang="en-US" sz="28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国家建设高水平大学公派研究生项目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en-US" altLang="zh-CN" sz="2000" b="1" dirty="0" smtClean="0">
                <a:solidFill>
                  <a:srgbClr val="C00000"/>
                </a:solidFill>
                <a:effectLst>
                  <a:outerShdw blurRad="38100" dist="38100" dir="2700000" algn="tl">
                    <a:srgbClr val="C0C0C0"/>
                  </a:outerShdw>
                </a:effectLst>
                <a:ea typeface="黑体" pitchFamily="2" charset="-122"/>
              </a:rPr>
              <a:t>  </a:t>
            </a:r>
            <a:r>
              <a:rPr lang="zh-CN" altLang="en-US" sz="2000" b="1" dirty="0" smtClean="0">
                <a:solidFill>
                  <a:srgbClr val="C00000"/>
                </a:solidFill>
                <a:effectLst>
                  <a:outerShdw blurRad="38100" dist="38100" dir="2700000" algn="tl">
                    <a:srgbClr val="C0C0C0"/>
                  </a:outerShdw>
                </a:effectLst>
                <a:ea typeface="黑体" pitchFamily="2" charset="-122"/>
              </a:rPr>
              <a:t>国家公派硕士研究生项目</a:t>
            </a:r>
            <a:endParaRPr lang="en-US" altLang="zh-CN" sz="2000" b="1" dirty="0" smtClean="0">
              <a:solidFill>
                <a:srgbClr val="C00000"/>
              </a:solidFill>
              <a:effectLst>
                <a:outerShdw blurRad="38100" dist="38100" dir="2700000" algn="tl">
                  <a:srgbClr val="C0C0C0"/>
                </a:outerShdw>
              </a:effectLst>
              <a:ea typeface="黑体" pitchFamily="2" charset="-122"/>
            </a:endParaRPr>
          </a:p>
          <a:p>
            <a:pPr marL="914400" lvl="1" indent="-457200" fontAlgn="t">
              <a:lnSpc>
                <a:spcPct val="200000"/>
              </a:lnSpc>
              <a:buClr>
                <a:srgbClr val="000044"/>
              </a:buClr>
              <a:buSzPct val="100000"/>
              <a:buFont typeface="Wingdings" panose="05000000000000000000" pitchFamily="2" charset="2"/>
              <a:buChar char="Ø"/>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攻读硕士学位研究生项目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marL="914400" lvl="1" indent="-457200" fontAlgn="t">
              <a:lnSpc>
                <a:spcPct val="200000"/>
              </a:lnSpc>
              <a:buClr>
                <a:srgbClr val="000044"/>
              </a:buClr>
              <a:buSzPct val="100000"/>
              <a:buFont typeface="Wingdings" panose="05000000000000000000" pitchFamily="2" charset="2"/>
              <a:buChar char="Ø"/>
              <a:defRPr/>
            </a:pPr>
            <a:r>
              <a:rPr lang="zh-CN" altLang="en-US" sz="2000" b="1" dirty="0" smtClean="0">
                <a:solidFill>
                  <a:srgbClr val="FF0000"/>
                </a:solidFill>
                <a:effectLst>
                  <a:outerShdw blurRad="38100" dist="38100" dir="2700000" algn="tl">
                    <a:srgbClr val="C0C0C0"/>
                  </a:outerShdw>
                </a:effectLst>
                <a:ea typeface="黑体" pitchFamily="2" charset="-122"/>
              </a:rPr>
              <a:t>联合培养硕士研究生项目</a:t>
            </a:r>
            <a:endParaRPr lang="en-US" altLang="zh-CN" sz="2000" b="1" dirty="0" smtClean="0">
              <a:solidFill>
                <a:srgbClr val="FF0000"/>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博士生导师短期出国交流项目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fontAlgn="t">
              <a:lnSpc>
                <a:spcPct val="200000"/>
              </a:lnSpc>
              <a:buClr>
                <a:srgbClr val="000044"/>
              </a:buClr>
              <a:buSzPct val="100000"/>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特殊渠道项目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 fmla="*/ 0 w 2380891"/>
              <a:gd name="connsiteY0" fmla="*/ 2294624 h 2294624"/>
              <a:gd name="connsiteX1" fmla="*/ 0 w 2380891"/>
              <a:gd name="connsiteY1" fmla="*/ 0 h 2294624"/>
              <a:gd name="connsiteX2" fmla="*/ 724618 w 2380891"/>
              <a:gd name="connsiteY2" fmla="*/ 1544128 h 2294624"/>
              <a:gd name="connsiteX3" fmla="*/ 2380891 w 2380891"/>
              <a:gd name="connsiteY3" fmla="*/ 2294624 h 2294624"/>
              <a:gd name="connsiteX4" fmla="*/ 0 w 2380891"/>
              <a:gd name="connsiteY4" fmla="*/ 2294624 h 229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49778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612475" y="1792857"/>
            <a:ext cx="8067136" cy="3662541"/>
          </a:xfrm>
          <a:prstGeom prst="rect">
            <a:avLst/>
          </a:prstGeom>
          <a:noFill/>
          <a:ln w="9525">
            <a:noFill/>
            <a:miter lim="800000"/>
            <a:headEnd/>
            <a:tailEnd/>
          </a:ln>
        </p:spPr>
        <p:txBody>
          <a:bodyPr wrap="square">
            <a:spAutoFit/>
          </a:bodyPr>
          <a:lstStyle/>
          <a:p>
            <a:pPr marL="457200" indent="-457200" eaLnBrk="1" fontAlgn="t" hangingPunct="1">
              <a:spcBef>
                <a:spcPts val="1200"/>
              </a:spcBef>
              <a:buClr>
                <a:srgbClr val="000044"/>
              </a:buClr>
              <a:buSzPct val="100000"/>
              <a:buFont typeface="Wingdings" pitchFamily="2" charset="2"/>
              <a:buChar char="Ø"/>
              <a:defRPr/>
            </a:pPr>
            <a:r>
              <a:rPr lang="zh-CN" altLang="en-US"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联合培养硕士研究生</a:t>
            </a:r>
            <a:r>
              <a:rPr lang="zh-CN" altLang="en-US"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项目</a:t>
            </a:r>
            <a:endParaRPr lang="en-US" altLang="zh-CN"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a:p>
            <a:pPr indent="-457200" fontAlgn="t">
              <a:lnSpc>
                <a:spcPct val="150000"/>
              </a:lnSpc>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公派硕士总名额</a:t>
            </a:r>
            <a:r>
              <a:rPr lang="en-US" altLang="zh-CN" sz="2000" b="1" dirty="0" smtClean="0">
                <a:solidFill>
                  <a:srgbClr val="000044"/>
                </a:solidFill>
                <a:effectLst>
                  <a:outerShdw blurRad="38100" dist="38100" dir="2700000" algn="tl">
                    <a:srgbClr val="C0C0C0"/>
                  </a:outerShdw>
                </a:effectLst>
                <a:ea typeface="黑体" pitchFamily="2" charset="-122"/>
              </a:rPr>
              <a:t>800</a:t>
            </a:r>
            <a:r>
              <a:rPr lang="zh-CN" altLang="en-US" sz="2000" b="1" dirty="0" smtClean="0">
                <a:solidFill>
                  <a:srgbClr val="000044"/>
                </a:solidFill>
                <a:effectLst>
                  <a:outerShdw blurRad="38100" dist="38100" dir="2700000" algn="tl">
                    <a:srgbClr val="C0C0C0"/>
                  </a:outerShdw>
                </a:effectLst>
                <a:ea typeface="黑体" pitchFamily="2" charset="-122"/>
              </a:rPr>
              <a:t>，联培无具体配额</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lnSpc>
                <a:spcPct val="150000"/>
              </a:lnSpc>
              <a:spcBef>
                <a:spcPts val="2400"/>
              </a:spcBef>
              <a:buClr>
                <a:srgbClr val="000044"/>
              </a:buClr>
              <a:buSzPct val="100000"/>
              <a:buBlip>
                <a:blip r:embed="rId2"/>
              </a:buBlip>
              <a:defRPr/>
            </a:pPr>
            <a:r>
              <a:rPr lang="en-US" altLang="zh-CN" sz="2000" b="1" dirty="0" smtClean="0">
                <a:solidFill>
                  <a:srgbClr val="000044"/>
                </a:solidFill>
                <a:effectLst>
                  <a:outerShdw blurRad="38100" dist="38100" dir="2700000" algn="tl">
                    <a:srgbClr val="C0C0C0"/>
                  </a:outerShdw>
                </a:effectLst>
                <a:ea typeface="黑体" pitchFamily="2" charset="-122"/>
              </a:rPr>
              <a:t>3</a:t>
            </a:r>
            <a:r>
              <a:rPr lang="zh-CN" altLang="en-US" sz="2000" b="1" dirty="0" smtClean="0">
                <a:solidFill>
                  <a:srgbClr val="000044"/>
                </a:solidFill>
                <a:effectLst>
                  <a:outerShdw blurRad="38100" dist="38100" dir="2700000" algn="tl">
                    <a:srgbClr val="C0C0C0"/>
                  </a:outerShdw>
                </a:effectLst>
                <a:ea typeface="黑体" pitchFamily="2" charset="-122"/>
              </a:rPr>
              <a:t>－</a:t>
            </a:r>
            <a:r>
              <a:rPr lang="en-US" altLang="zh-CN" sz="2000" b="1" dirty="0" smtClean="0">
                <a:solidFill>
                  <a:srgbClr val="000044"/>
                </a:solidFill>
                <a:effectLst>
                  <a:outerShdw blurRad="38100" dist="38100" dir="2700000" algn="tl">
                    <a:srgbClr val="C0C0C0"/>
                  </a:outerShdw>
                </a:effectLst>
                <a:ea typeface="黑体" pitchFamily="2" charset="-122"/>
              </a:rPr>
              <a:t>12</a:t>
            </a:r>
            <a:r>
              <a:rPr lang="zh-CN" altLang="en-US" sz="2000" b="1" dirty="0" smtClean="0">
                <a:solidFill>
                  <a:srgbClr val="000044"/>
                </a:solidFill>
                <a:effectLst>
                  <a:outerShdw blurRad="38100" dist="38100" dir="2700000" algn="tl">
                    <a:srgbClr val="C0C0C0"/>
                  </a:outerShdw>
                </a:effectLst>
                <a:ea typeface="黑体" pitchFamily="2" charset="-122"/>
              </a:rPr>
              <a:t>个月。</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lnSpc>
                <a:spcPct val="150000"/>
              </a:lnSpc>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外语水平以所要求的</a:t>
            </a:r>
            <a:r>
              <a:rPr lang="zh-CN" altLang="en-US" sz="2000" b="1" dirty="0" smtClean="0">
                <a:solidFill>
                  <a:srgbClr val="FF0000"/>
                </a:solidFill>
                <a:effectLst>
                  <a:outerShdw blurRad="38100" dist="38100" dir="2700000" algn="tl">
                    <a:srgbClr val="C0C0C0"/>
                  </a:outerShdw>
                </a:effectLst>
                <a:ea typeface="黑体" pitchFamily="2" charset="-122"/>
              </a:rPr>
              <a:t>成绩单</a:t>
            </a:r>
            <a:r>
              <a:rPr lang="zh-CN" altLang="en-US" sz="2000" b="1" dirty="0" smtClean="0">
                <a:solidFill>
                  <a:srgbClr val="000044"/>
                </a:solidFill>
                <a:effectLst>
                  <a:outerShdw blurRad="38100" dist="38100" dir="2700000" algn="tl">
                    <a:srgbClr val="C0C0C0"/>
                  </a:outerShdw>
                </a:effectLst>
                <a:ea typeface="黑体" pitchFamily="2" charset="-122"/>
              </a:rPr>
              <a:t>或</a:t>
            </a:r>
            <a:r>
              <a:rPr lang="zh-CN" altLang="en-US" sz="2000" b="1" dirty="0" smtClean="0">
                <a:solidFill>
                  <a:srgbClr val="FF0000"/>
                </a:solidFill>
                <a:effectLst>
                  <a:outerShdw blurRad="38100" dist="38100" dir="2700000" algn="tl">
                    <a:srgbClr val="C0C0C0"/>
                  </a:outerShdw>
                </a:effectLst>
                <a:ea typeface="黑体" pitchFamily="2" charset="-122"/>
              </a:rPr>
              <a:t>证书</a:t>
            </a:r>
            <a:r>
              <a:rPr lang="zh-CN" altLang="en-US" sz="2000" b="1" dirty="0" smtClean="0">
                <a:solidFill>
                  <a:srgbClr val="000044"/>
                </a:solidFill>
                <a:effectLst>
                  <a:outerShdw blurRad="38100" dist="38100" dir="2700000" algn="tl">
                    <a:srgbClr val="C0C0C0"/>
                  </a:outerShdw>
                </a:effectLst>
                <a:ea typeface="黑体" pitchFamily="2" charset="-122"/>
              </a:rPr>
              <a:t>为优先考虑</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lnSpc>
                <a:spcPct val="150000"/>
              </a:lnSpc>
              <a:spcBef>
                <a:spcPts val="2400"/>
              </a:spcBef>
              <a:buClr>
                <a:srgbClr val="000044"/>
              </a:buClr>
              <a:buSzPct val="100000"/>
              <a:buBlip>
                <a:blip r:embed="rId2"/>
              </a:buBlip>
              <a:defRPr/>
            </a:pPr>
            <a:r>
              <a:rPr lang="zh-CN" altLang="en-US" sz="2000" b="1" dirty="0" smtClean="0">
                <a:solidFill>
                  <a:srgbClr val="FF0000"/>
                </a:solidFill>
                <a:effectLst>
                  <a:outerShdw blurRad="38100" dist="38100" dir="2700000" algn="tl">
                    <a:srgbClr val="C0C0C0"/>
                  </a:outerShdw>
                </a:effectLst>
                <a:ea typeface="黑体" pitchFamily="2" charset="-122"/>
              </a:rPr>
              <a:t>面向对象</a:t>
            </a:r>
            <a:r>
              <a:rPr lang="zh-CN" altLang="en-US" sz="2000" b="1" dirty="0" smtClean="0">
                <a:solidFill>
                  <a:srgbClr val="000044"/>
                </a:solidFill>
                <a:effectLst>
                  <a:outerShdw blurRad="38100" dist="38100" dir="2700000" algn="tl">
                    <a:srgbClr val="C0C0C0"/>
                  </a:outerShdw>
                </a:effectLst>
                <a:ea typeface="黑体" pitchFamily="2" charset="-122"/>
              </a:rPr>
              <a:t>：</a:t>
            </a:r>
            <a:r>
              <a:rPr lang="zh-CN" altLang="en-US" sz="2000" b="1" dirty="0" smtClean="0">
                <a:solidFill>
                  <a:schemeClr val="accent6">
                    <a:lumMod val="60000"/>
                    <a:lumOff val="40000"/>
                  </a:schemeClr>
                </a:solidFill>
                <a:effectLst>
                  <a:outerShdw blurRad="38100" dist="38100" dir="2700000" algn="tl">
                    <a:srgbClr val="C0C0C0"/>
                  </a:outerShdw>
                </a:effectLst>
                <a:ea typeface="黑体" pitchFamily="2" charset="-122"/>
              </a:rPr>
              <a:t>全日制优秀在读硕士研究生</a:t>
            </a:r>
            <a:r>
              <a:rPr lang="zh-CN" altLang="en-US" sz="2000" b="1" dirty="0" smtClean="0">
                <a:solidFill>
                  <a:srgbClr val="000044"/>
                </a:solidFill>
                <a:effectLst>
                  <a:outerShdw blurRad="38100" dist="38100" dir="2700000" algn="tl">
                    <a:srgbClr val="C0C0C0"/>
                  </a:outerShdw>
                </a:effectLst>
                <a:ea typeface="黑体" pitchFamily="2" charset="-122"/>
              </a:rPr>
              <a:t>（委托培养和定向除外）</a:t>
            </a:r>
          </a:p>
        </p:txBody>
      </p:sp>
    </p:spTree>
    <p:extLst>
      <p:ext uri="{BB962C8B-B14F-4D97-AF65-F5344CB8AC3E}">
        <p14:creationId xmlns:p14="http://schemas.microsoft.com/office/powerpoint/2010/main" xmlns="" val="3209248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marL="457200" indent="-457200" fontAlgn="t">
              <a:spcBef>
                <a:spcPts val="1200"/>
              </a:spcBef>
              <a:buFont typeface="Wingdings" pitchFamily="2" charset="2"/>
              <a:buChar char="Ø"/>
              <a:defRPr/>
            </a:pPr>
            <a:r>
              <a:rPr lang="zh-CN" altLang="en-US"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联合培养硕士研究生项目</a:t>
            </a:r>
            <a:endParaRPr lang="en-US" altLang="zh-CN"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p:txBody>
      </p:sp>
      <p:sp>
        <p:nvSpPr>
          <p:cNvPr id="5" name="Rectangle 9"/>
          <p:cNvSpPr>
            <a:spLocks noChangeArrowheads="1"/>
          </p:cNvSpPr>
          <p:nvPr/>
        </p:nvSpPr>
        <p:spPr bwMode="auto">
          <a:xfrm>
            <a:off x="688676" y="1817298"/>
            <a:ext cx="8153400" cy="3323987"/>
          </a:xfrm>
          <a:prstGeom prst="rect">
            <a:avLst/>
          </a:prstGeom>
          <a:noFill/>
          <a:ln w="9525">
            <a:noFill/>
            <a:miter lim="800000"/>
            <a:headEnd/>
            <a:tailEnd/>
          </a:ln>
        </p:spPr>
        <p:txBody>
          <a:bodyPr>
            <a:spAutoFit/>
          </a:bodyPr>
          <a:lstStyle/>
          <a:p>
            <a:pPr indent="-457200" fontAlgn="t">
              <a:lnSpc>
                <a:spcPct val="150000"/>
              </a:lnSpc>
              <a:spcBef>
                <a:spcPts val="2400"/>
              </a:spcBef>
              <a:buClr>
                <a:srgbClr val="000044"/>
              </a:buClr>
              <a:buSzPct val="100000"/>
              <a:defRPr/>
            </a:pPr>
            <a:r>
              <a:rPr lang="zh-CN" altLang="en-US" sz="2400" b="1" dirty="0" smtClean="0">
                <a:solidFill>
                  <a:srgbClr val="C00000"/>
                </a:solidFill>
                <a:effectLst>
                  <a:outerShdw blurRad="38100" dist="38100" dir="2700000" algn="tl">
                    <a:srgbClr val="C0C0C0"/>
                  </a:outerShdw>
                </a:effectLst>
                <a:ea typeface="黑体" pitchFamily="2" charset="-122"/>
              </a:rPr>
              <a:t>先决条件：</a:t>
            </a:r>
            <a:r>
              <a:rPr lang="zh-CN" altLang="en-US" sz="2400" b="1" dirty="0" smtClean="0">
                <a:solidFill>
                  <a:srgbClr val="000044"/>
                </a:solidFill>
                <a:effectLst>
                  <a:outerShdw blurRad="38100" dist="38100" dir="2700000" algn="tl">
                    <a:srgbClr val="C0C0C0"/>
                  </a:outerShdw>
                </a:effectLst>
                <a:ea typeface="黑体" pitchFamily="2" charset="-122"/>
              </a:rPr>
              <a:t>申请时已获拟</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0" lvl="1" indent="-457200" fontAlgn="t">
              <a:lnSpc>
                <a:spcPct val="150000"/>
              </a:lnSpc>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留学单位出具的</a:t>
            </a:r>
            <a:r>
              <a:rPr lang="zh-CN" altLang="en-US" sz="2000" b="1" dirty="0" smtClean="0">
                <a:solidFill>
                  <a:srgbClr val="FF0000"/>
                </a:solidFill>
                <a:effectLst>
                  <a:outerShdw blurRad="38100" dist="38100" dir="2700000" algn="tl">
                    <a:srgbClr val="C0C0C0"/>
                  </a:outerShdw>
                </a:effectLst>
                <a:ea typeface="黑体" pitchFamily="2" charset="-122"/>
              </a:rPr>
              <a:t>正式邀请信</a:t>
            </a:r>
            <a:endParaRPr lang="en-US" altLang="zh-CN" sz="2000" b="1" dirty="0" smtClean="0">
              <a:solidFill>
                <a:srgbClr val="FF0000"/>
              </a:solidFill>
              <a:effectLst>
                <a:outerShdw blurRad="38100" dist="38100" dir="2700000" algn="tl">
                  <a:srgbClr val="C0C0C0"/>
                </a:outerShdw>
              </a:effectLst>
              <a:ea typeface="黑体" pitchFamily="2" charset="-122"/>
            </a:endParaRPr>
          </a:p>
          <a:p>
            <a:pPr marL="0" lvl="1" indent="-457200" fontAlgn="t">
              <a:lnSpc>
                <a:spcPct val="150000"/>
              </a:lnSpc>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中外</a:t>
            </a:r>
            <a:r>
              <a:rPr lang="zh-CN" altLang="en-US" sz="2000" b="1" dirty="0" smtClean="0">
                <a:solidFill>
                  <a:srgbClr val="FF0000"/>
                </a:solidFill>
                <a:effectLst>
                  <a:outerShdw blurRad="38100" dist="38100" dir="2700000" algn="tl">
                    <a:srgbClr val="C0C0C0"/>
                  </a:outerShdw>
                </a:effectLst>
                <a:ea typeface="黑体" pitchFamily="2" charset="-122"/>
              </a:rPr>
              <a:t>双方</a:t>
            </a:r>
            <a:r>
              <a:rPr lang="zh-CN" altLang="en-US" sz="2000" b="1" dirty="0" smtClean="0">
                <a:solidFill>
                  <a:srgbClr val="000044"/>
                </a:solidFill>
                <a:effectLst>
                  <a:outerShdw blurRad="38100" dist="38100" dir="2700000" algn="tl">
                    <a:srgbClr val="C0C0C0"/>
                  </a:outerShdw>
                </a:effectLst>
                <a:ea typeface="黑体" pitchFamily="2" charset="-122"/>
              </a:rPr>
              <a:t>联合制定的</a:t>
            </a:r>
            <a:r>
              <a:rPr lang="zh-CN" altLang="en-US" sz="2000" b="1" dirty="0" smtClean="0">
                <a:solidFill>
                  <a:srgbClr val="FF0000"/>
                </a:solidFill>
                <a:effectLst>
                  <a:outerShdw blurRad="38100" dist="38100" dir="2700000" algn="tl">
                    <a:srgbClr val="C0C0C0"/>
                  </a:outerShdw>
                </a:effectLst>
                <a:ea typeface="黑体" pitchFamily="2" charset="-122"/>
              </a:rPr>
              <a:t>课程学习计划</a:t>
            </a:r>
            <a:endParaRPr lang="en-US" altLang="zh-CN" sz="2000" b="1" dirty="0" smtClean="0">
              <a:solidFill>
                <a:srgbClr val="FF0000"/>
              </a:solidFill>
              <a:effectLst>
                <a:outerShdw blurRad="38100" dist="38100" dir="2700000" algn="tl">
                  <a:srgbClr val="C0C0C0"/>
                </a:outerShdw>
              </a:effectLst>
              <a:ea typeface="黑体" pitchFamily="2" charset="-122"/>
            </a:endParaRPr>
          </a:p>
          <a:p>
            <a:pPr marL="0" lvl="1" indent="-457200" fontAlgn="t">
              <a:lnSpc>
                <a:spcPct val="150000"/>
              </a:lnSpc>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交大与拟留学单位</a:t>
            </a:r>
            <a:r>
              <a:rPr lang="zh-CN" altLang="en-US" sz="2000" b="1" dirty="0" smtClean="0">
                <a:solidFill>
                  <a:srgbClr val="FF0000"/>
                </a:solidFill>
                <a:effectLst>
                  <a:outerShdw blurRad="38100" dist="38100" dir="2700000" algn="tl">
                    <a:srgbClr val="C0C0C0"/>
                  </a:outerShdw>
                </a:effectLst>
                <a:ea typeface="黑体" pitchFamily="2" charset="-122"/>
              </a:rPr>
              <a:t>实质性合作协议复印件（协议需在有效期内）</a:t>
            </a:r>
            <a:endParaRPr lang="en-US" altLang="zh-CN" sz="2000" b="1" dirty="0" smtClean="0">
              <a:solidFill>
                <a:srgbClr val="FF0000"/>
              </a:solidFill>
              <a:effectLst>
                <a:outerShdw blurRad="38100" dist="38100" dir="2700000" algn="tl">
                  <a:srgbClr val="C0C0C0"/>
                </a:outerShdw>
              </a:effectLst>
              <a:ea typeface="黑体" pitchFamily="2" charset="-122"/>
            </a:endParaRPr>
          </a:p>
          <a:p>
            <a:pPr eaLnBrk="1" hangingPunct="1">
              <a:defRPr/>
            </a:pPr>
            <a:r>
              <a:rPr lang="en-US" altLang="zh-CN" sz="2400" b="1" dirty="0" smtClean="0">
                <a:solidFill>
                  <a:srgbClr val="000044"/>
                </a:solidFill>
                <a:effectLst>
                  <a:outerShdw blurRad="38100" dist="38100" dir="2700000" algn="tl">
                    <a:srgbClr val="C0C0C0"/>
                  </a:outerShdw>
                </a:effectLst>
                <a:ea typeface="黑体" pitchFamily="2" charset="-122"/>
              </a:rPr>
              <a:t> </a:t>
            </a:r>
            <a:endParaRPr lang="en-US" altLang="zh-CN" sz="2400" b="1" dirty="0">
              <a:solidFill>
                <a:srgbClr val="000044"/>
              </a:solidFill>
              <a:effectLst>
                <a:outerShdw blurRad="38100" dist="38100" dir="2700000" algn="tl">
                  <a:srgbClr val="C0C0C0"/>
                </a:outerShdw>
              </a:effectLst>
              <a:ea typeface="黑体" pitchFamily="2" charset="-122"/>
            </a:endParaRPr>
          </a:p>
        </p:txBody>
      </p:sp>
      <p:sp>
        <p:nvSpPr>
          <p:cNvPr id="6" name="任意多边形 5"/>
          <p:cNvSpPr/>
          <p:nvPr/>
        </p:nvSpPr>
        <p:spPr>
          <a:xfrm>
            <a:off x="0" y="5529531"/>
            <a:ext cx="9144000" cy="681487"/>
          </a:xfrm>
          <a:custGeom>
            <a:avLst/>
            <a:gdLst>
              <a:gd name="connsiteX0" fmla="*/ 0 w 9144000"/>
              <a:gd name="connsiteY0" fmla="*/ 0 h 681487"/>
              <a:gd name="connsiteX1" fmla="*/ 9144000 w 9144000"/>
              <a:gd name="connsiteY1" fmla="*/ 0 h 681487"/>
              <a:gd name="connsiteX2" fmla="*/ 9144000 w 9144000"/>
              <a:gd name="connsiteY2" fmla="*/ 681487 h 681487"/>
              <a:gd name="connsiteX3" fmla="*/ 0 w 9144000"/>
              <a:gd name="connsiteY3" fmla="*/ 681487 h 681487"/>
              <a:gd name="connsiteX4" fmla="*/ 0 w 9144000"/>
              <a:gd name="connsiteY4" fmla="*/ 0 h 681487"/>
              <a:gd name="connsiteX0" fmla="*/ 0 w 9144000"/>
              <a:gd name="connsiteY0" fmla="*/ 0 h 681487"/>
              <a:gd name="connsiteX1" fmla="*/ 4425351 w 9144000"/>
              <a:gd name="connsiteY1" fmla="*/ 405443 h 681487"/>
              <a:gd name="connsiteX2" fmla="*/ 9144000 w 9144000"/>
              <a:gd name="connsiteY2" fmla="*/ 0 h 681487"/>
              <a:gd name="connsiteX3" fmla="*/ 9144000 w 9144000"/>
              <a:gd name="connsiteY3" fmla="*/ 681487 h 681487"/>
              <a:gd name="connsiteX4" fmla="*/ 0 w 9144000"/>
              <a:gd name="connsiteY4" fmla="*/ 681487 h 681487"/>
              <a:gd name="connsiteX5" fmla="*/ 0 w 9144000"/>
              <a:gd name="connsiteY5" fmla="*/ 0 h 6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81487">
                <a:moveTo>
                  <a:pt x="0" y="0"/>
                </a:moveTo>
                <a:lnTo>
                  <a:pt x="4425351" y="405443"/>
                </a:lnTo>
                <a:lnTo>
                  <a:pt x="9144000" y="0"/>
                </a:lnTo>
                <a:lnTo>
                  <a:pt x="9144000" y="681487"/>
                </a:lnTo>
                <a:lnTo>
                  <a:pt x="0" y="681487"/>
                </a:lnTo>
                <a:lnTo>
                  <a:pt x="0" y="0"/>
                </a:lnTo>
                <a:close/>
              </a:path>
            </a:pathLst>
          </a:cu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xmlns="" val="1926311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1393166" y="969035"/>
            <a:ext cx="8001000" cy="2985433"/>
          </a:xfrm>
          <a:prstGeom prst="rect">
            <a:avLst/>
          </a:prstGeom>
          <a:noFill/>
          <a:ln w="9525">
            <a:noFill/>
            <a:miter lim="800000"/>
            <a:headEnd/>
            <a:tailEnd/>
          </a:ln>
        </p:spPr>
        <p:txBody>
          <a:bodyPr>
            <a:spAutoFit/>
          </a:bodyPr>
          <a:lstStyle/>
          <a:p>
            <a:pPr eaLnBrk="1" hangingPunct="1">
              <a:lnSpc>
                <a:spcPct val="150000"/>
              </a:lnSpc>
              <a:spcBef>
                <a:spcPct val="50000"/>
              </a:spcBef>
              <a:buFont typeface="Wingdings" pitchFamily="2" charset="2"/>
              <a:buNone/>
              <a:defRPr/>
            </a:pPr>
            <a:endParaRPr lang="zh-CN" altLang="en-US" sz="800" b="1" dirty="0" smtClean="0">
              <a:solidFill>
                <a:srgbClr val="000044"/>
              </a:solidFill>
              <a:effectLst>
                <a:outerShdw blurRad="38100" dist="38100" dir="2700000" algn="tl">
                  <a:srgbClr val="C0C0C0"/>
                </a:outerShdw>
              </a:effectLst>
              <a:ea typeface="黑体" pitchFamily="2" charset="-122"/>
              <a:sym typeface="Wingdings" pitchFamily="2" charset="2"/>
            </a:endParaRPr>
          </a:p>
          <a:p>
            <a:pPr eaLnBrk="1" fontAlgn="t" hangingPunct="1">
              <a:lnSpc>
                <a:spcPct val="200000"/>
              </a:lnSpc>
              <a:buClr>
                <a:srgbClr val="000044"/>
              </a:buClr>
              <a:buSzPct val="100000"/>
              <a:buFontTx/>
              <a:buBlip>
                <a:blip r:embed="rId2"/>
              </a:buBlip>
              <a:defRPr/>
            </a:pPr>
            <a:r>
              <a:rPr lang="zh-CN" altLang="en-US" sz="28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国家建设高水平大学公派研究生项目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en-US" altLang="zh-CN" sz="2000" b="1" dirty="0" smtClean="0">
                <a:solidFill>
                  <a:srgbClr val="C00000"/>
                </a:solidFill>
                <a:effectLst>
                  <a:outerShdw blurRad="38100" dist="38100" dir="2700000" algn="tl">
                    <a:srgbClr val="C0C0C0"/>
                  </a:outerShdw>
                </a:effectLst>
                <a:ea typeface="黑体" pitchFamily="2" charset="-122"/>
              </a:rPr>
              <a:t>  </a:t>
            </a: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国家公派硕士研究生项目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en-US" altLang="zh-CN" sz="2000" b="1" dirty="0" smtClean="0">
                <a:solidFill>
                  <a:srgbClr val="C00000"/>
                </a:solidFill>
                <a:effectLst>
                  <a:outerShdw blurRad="38100" dist="38100" dir="2700000" algn="tl">
                    <a:srgbClr val="C0C0C0"/>
                  </a:outerShdw>
                </a:effectLst>
                <a:ea typeface="黑体" pitchFamily="2" charset="-122"/>
              </a:rPr>
              <a:t> </a:t>
            </a:r>
            <a:r>
              <a:rPr lang="zh-CN" altLang="en-US" sz="2000" b="1" dirty="0" smtClean="0">
                <a:solidFill>
                  <a:srgbClr val="C00000"/>
                </a:solidFill>
                <a:effectLst>
                  <a:outerShdw blurRad="38100" dist="38100" dir="2700000" algn="tl">
                    <a:srgbClr val="C0C0C0"/>
                  </a:outerShdw>
                </a:effectLst>
                <a:ea typeface="黑体" pitchFamily="2" charset="-122"/>
              </a:rPr>
              <a:t>博士生导师短期出国交流项目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其他特殊渠道项目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 fmla="*/ 0 w 2380891"/>
              <a:gd name="connsiteY0" fmla="*/ 2294624 h 2294624"/>
              <a:gd name="connsiteX1" fmla="*/ 0 w 2380891"/>
              <a:gd name="connsiteY1" fmla="*/ 0 h 2294624"/>
              <a:gd name="connsiteX2" fmla="*/ 724618 w 2380891"/>
              <a:gd name="connsiteY2" fmla="*/ 1544128 h 2294624"/>
              <a:gd name="connsiteX3" fmla="*/ 2380891 w 2380891"/>
              <a:gd name="connsiteY3" fmla="*/ 2294624 h 2294624"/>
              <a:gd name="connsiteX4" fmla="*/ 0 w 2380891"/>
              <a:gd name="connsiteY4" fmla="*/ 2294624 h 229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49778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Times New Roman" pitchFamily="18" charset="0"/>
                <a:ea typeface="华文仿宋" pitchFamily="2" charset="-122"/>
                <a:cs typeface="Times New Roman" pitchFamily="18" charset="0"/>
                <a:sym typeface="Arial" charset="0"/>
              </a:rPr>
              <a:t>国家留学基金委 </a:t>
            </a:r>
            <a:r>
              <a:rPr lang="en-US" altLang="zh-CN" dirty="0" smtClean="0">
                <a:latin typeface="Times New Roman" pitchFamily="18" charset="0"/>
                <a:ea typeface="华文仿宋" pitchFamily="2" charset="-122"/>
                <a:cs typeface="Times New Roman" pitchFamily="18" charset="0"/>
                <a:sym typeface="Arial" charset="0"/>
              </a:rPr>
              <a:t>(CSC)</a:t>
            </a:r>
            <a:endParaRPr lang="zh-CN" altLang="en-US" dirty="0"/>
          </a:p>
        </p:txBody>
      </p:sp>
      <p:sp>
        <p:nvSpPr>
          <p:cNvPr id="6" name="Rectangle 9"/>
          <p:cNvSpPr>
            <a:spLocks noChangeArrowheads="1"/>
          </p:cNvSpPr>
          <p:nvPr/>
        </p:nvSpPr>
        <p:spPr bwMode="auto">
          <a:xfrm>
            <a:off x="378125" y="1571383"/>
            <a:ext cx="8153400" cy="3877985"/>
          </a:xfrm>
          <a:prstGeom prst="rect">
            <a:avLst/>
          </a:prstGeom>
          <a:noFill/>
          <a:ln w="9525">
            <a:noFill/>
            <a:miter lim="800000"/>
            <a:headEnd/>
            <a:tailEnd/>
          </a:ln>
        </p:spPr>
        <p:txBody>
          <a:bodyPr wrap="square">
            <a:spAutoFit/>
          </a:bodyPr>
          <a:lstStyle/>
          <a:p>
            <a:pPr marL="342900" indent="-324000" eaLnBrk="1" hangingPunct="1">
              <a:lnSpc>
                <a:spcPct val="150000"/>
              </a:lnSpc>
              <a:spcBef>
                <a:spcPct val="50000"/>
              </a:spcBef>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成立于</a:t>
            </a:r>
            <a:r>
              <a:rPr lang="en-US" altLang="zh-CN"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1996</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年，为</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教育部直属</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非盈利性</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事业法人单位</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a:t>
            </a:r>
            <a:endParaRPr lang="en-US" altLang="zh-CN"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marL="171450" indent="-324000" eaLnBrk="1" fontAlgn="t" hangingPunct="1">
              <a:lnSpc>
                <a:spcPct val="150000"/>
              </a:lnSpc>
              <a:buClr>
                <a:srgbClr val="000044"/>
              </a:buClr>
              <a:buSzPct val="100000"/>
              <a:buFont typeface="Wingdings" panose="05000000000000000000" pitchFamily="2" charset="2"/>
              <a:buChar char="u"/>
              <a:defRPr/>
            </a:pPr>
            <a:endParaRPr lang="zh-CN" altLang="en-US" sz="1000"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marL="342900" indent="-324000" eaLnBrk="1" fontAlgn="t" hangingPunct="1">
              <a:lnSpc>
                <a:spcPct val="150000"/>
              </a:lnSpc>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受政府委托，专责</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中国公民出国留学</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和</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外国公民来华留学</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事务。</a:t>
            </a:r>
            <a:endParaRPr lang="en-US" altLang="zh-CN"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marL="171450" indent="-324000" eaLnBrk="1" fontAlgn="t" hangingPunct="1">
              <a:lnSpc>
                <a:spcPct val="150000"/>
              </a:lnSpc>
              <a:buClr>
                <a:srgbClr val="000044"/>
              </a:buClr>
              <a:buSzPct val="100000"/>
              <a:buFont typeface="Wingdings" panose="05000000000000000000" pitchFamily="2" charset="2"/>
              <a:buChar char="u"/>
              <a:defRPr/>
            </a:pPr>
            <a:endParaRPr lang="zh-CN" altLang="en-US" sz="1000"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marL="342900" indent="-324000" eaLnBrk="1" fontAlgn="t" hangingPunct="1">
              <a:lnSpc>
                <a:spcPct val="150000"/>
              </a:lnSpc>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国家留学基金主要来自</a:t>
            </a:r>
            <a:r>
              <a:rPr lang="zh-CN" altLang="en-US" sz="2400" b="1" dirty="0">
                <a:solidFill>
                  <a:srgbClr val="FF0000"/>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中央政府财政拨款</a:t>
            </a:r>
            <a:r>
              <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rPr>
              <a:t>，同时也接受国内外友好人士、企业、社会团体和组织机构的捐助。</a:t>
            </a:r>
          </a:p>
          <a:p>
            <a:pPr eaLnBrk="1" fontAlgn="t" hangingPunct="1">
              <a:lnSpc>
                <a:spcPct val="150000"/>
              </a:lnSpc>
              <a:buClr>
                <a:srgbClr val="000044"/>
              </a:buClr>
              <a:buSzPct val="100000"/>
              <a:buFontTx/>
              <a:buBlip>
                <a:blip r:embed="rId2"/>
              </a:buBlip>
              <a:defRPr/>
            </a:pPr>
            <a:endParaRPr lang="zh-CN" altLang="en-US" sz="2400" b="1" dirty="0">
              <a:solidFill>
                <a:srgbClr val="000044"/>
              </a:solidFill>
              <a:effectLst>
                <a:outerShdw blurRad="38100" dist="38100" dir="2700000" algn="tl">
                  <a:srgbClr val="C0C0C0"/>
                </a:outerShdw>
              </a:effectLst>
              <a:latin typeface="Times New Roman" panose="02020603050405020304" pitchFamily="18" charset="0"/>
              <a:ea typeface="华文仿宋" panose="02010600040101010101" pitchFamily="2" charset="-122"/>
              <a:cs typeface="Times New Roman" panose="02020603050405020304" pitchFamily="18" charset="0"/>
            </a:endParaRPr>
          </a:p>
        </p:txBody>
      </p:sp>
      <p:pic>
        <p:nvPicPr>
          <p:cNvPr id="7" name="Picture 7" descr="http://fs.zhenjiang365.cn/bbsatt/day_111201/1112011011dfeba6e23911c7c8.jpg"/>
          <p:cNvPicPr>
            <a:picLocks noChangeAspect="1" noChangeArrowheads="1"/>
          </p:cNvPicPr>
          <p:nvPr/>
        </p:nvPicPr>
        <p:blipFill>
          <a:blip r:embed="rId3" cstate="print"/>
          <a:srcRect/>
          <a:stretch>
            <a:fillRect/>
          </a:stretch>
        </p:blipFill>
        <p:spPr bwMode="auto">
          <a:xfrm>
            <a:off x="1346891" y="4947670"/>
            <a:ext cx="1922522" cy="1439914"/>
          </a:xfrm>
          <a:prstGeom prst="rect">
            <a:avLst/>
          </a:prstGeom>
          <a:noFill/>
          <a:ln w="9525">
            <a:noFill/>
            <a:miter lim="800000"/>
            <a:headEnd/>
            <a:tailEnd/>
          </a:ln>
        </p:spPr>
      </p:pic>
      <p:sp>
        <p:nvSpPr>
          <p:cNvPr id="8" name="文本框 3"/>
          <p:cNvSpPr txBox="1">
            <a:spLocks noChangeArrowheads="1"/>
          </p:cNvSpPr>
          <p:nvPr/>
        </p:nvSpPr>
        <p:spPr bwMode="auto">
          <a:xfrm>
            <a:off x="3044556" y="5430478"/>
            <a:ext cx="3194050" cy="646112"/>
          </a:xfrm>
          <a:prstGeom prst="rect">
            <a:avLst/>
          </a:prstGeom>
          <a:noFill/>
          <a:ln w="9525">
            <a:noFill/>
            <a:miter lim="800000"/>
            <a:headEnd/>
            <a:tailEnd/>
          </a:ln>
        </p:spPr>
        <p:txBody>
          <a:bodyPr wrap="none">
            <a:spAutoFit/>
          </a:bodyPr>
          <a:lstStyle/>
          <a:p>
            <a:pPr eaLnBrk="1" hangingPunct="1"/>
            <a:r>
              <a:rPr lang="en-US" altLang="zh-CN" sz="3600" dirty="0">
                <a:solidFill>
                  <a:srgbClr val="0000FF"/>
                </a:solidFill>
                <a:latin typeface="Times New Roman" pitchFamily="18" charset="0"/>
                <a:cs typeface="Times New Roman" pitchFamily="18" charset="0"/>
              </a:rPr>
              <a:t>www.csc.edu.cn</a:t>
            </a:r>
            <a:endParaRPr lang="zh-CN" altLang="en-US" sz="3600" dirty="0">
              <a:solidFill>
                <a:srgbClr val="0000FF"/>
              </a:solidFill>
              <a:latin typeface="Times New Roman" pitchFamily="18" charset="0"/>
              <a:cs typeface="Times New Roman" pitchFamily="18" charset="0"/>
            </a:endParaRPr>
          </a:p>
        </p:txBody>
      </p:sp>
      <p:pic>
        <p:nvPicPr>
          <p:cNvPr id="9" name="图片 1"/>
          <p:cNvPicPr>
            <a:picLocks noChangeAspect="1"/>
          </p:cNvPicPr>
          <p:nvPr/>
        </p:nvPicPr>
        <p:blipFill>
          <a:blip r:embed="rId4" cstate="print"/>
          <a:srcRect l="57619" t="8858" r="30476" b="72095"/>
          <a:stretch>
            <a:fillRect/>
          </a:stretch>
        </p:blipFill>
        <p:spPr bwMode="auto">
          <a:xfrm>
            <a:off x="6769698" y="5080360"/>
            <a:ext cx="1278746" cy="1278746"/>
          </a:xfrm>
          <a:prstGeom prst="rect">
            <a:avLst/>
          </a:prstGeom>
          <a:noFill/>
          <a:ln w="9525">
            <a:noFill/>
            <a:miter lim="800000"/>
            <a:headEnd/>
            <a:tailEnd/>
          </a:ln>
        </p:spPr>
      </p:pic>
    </p:spTree>
    <p:extLst>
      <p:ext uri="{BB962C8B-B14F-4D97-AF65-F5344CB8AC3E}">
        <p14:creationId xmlns:p14="http://schemas.microsoft.com/office/powerpoint/2010/main" xmlns="" val="2684746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638355" y="1577197"/>
            <a:ext cx="7729268" cy="3970318"/>
          </a:xfrm>
          <a:prstGeom prst="rect">
            <a:avLst/>
          </a:prstGeom>
          <a:noFill/>
          <a:ln w="9525">
            <a:noFill/>
            <a:miter lim="800000"/>
            <a:headEnd/>
            <a:tailEnd/>
          </a:ln>
        </p:spPr>
        <p:txBody>
          <a:bodyPr wrap="square">
            <a:spAutoFit/>
          </a:bodyPr>
          <a:lstStyle/>
          <a:p>
            <a:pPr marL="457200" indent="-457200" eaLnBrk="1" fontAlgn="t" hangingPunct="1">
              <a:spcBef>
                <a:spcPts val="1200"/>
              </a:spcBef>
              <a:buClr>
                <a:srgbClr val="000044"/>
              </a:buClr>
              <a:buSzPct val="100000"/>
              <a:buFont typeface="Wingdings" pitchFamily="2" charset="2"/>
              <a:buChar char="Ø"/>
              <a:defRPr/>
            </a:pPr>
            <a:r>
              <a:rPr lang="zh-CN" altLang="en-US"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博士生导师短期出国交流项目</a:t>
            </a:r>
            <a:endParaRPr lang="en-US" altLang="zh-CN"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a:p>
            <a:pPr indent="-457200" fontAlgn="t">
              <a:spcBef>
                <a:spcPts val="2400"/>
              </a:spcBef>
              <a:buClr>
                <a:srgbClr val="000044"/>
              </a:buClr>
              <a:buSzPct val="100000"/>
              <a:buBlip>
                <a:blip r:embed="rId2"/>
              </a:buBlip>
              <a:defRPr/>
            </a:pPr>
            <a:r>
              <a:rPr lang="en-US" altLang="zh-CN" sz="2000" b="1" dirty="0" smtClean="0">
                <a:solidFill>
                  <a:srgbClr val="000044"/>
                </a:solidFill>
                <a:effectLst>
                  <a:outerShdw blurRad="38100" dist="38100" dir="2700000" algn="tl">
                    <a:srgbClr val="C0C0C0"/>
                  </a:outerShdw>
                </a:effectLst>
                <a:ea typeface="黑体" pitchFamily="2" charset="-122"/>
              </a:rPr>
              <a:t>2017</a:t>
            </a:r>
            <a:r>
              <a:rPr lang="zh-CN" altLang="en-US" sz="2000" b="1" dirty="0" smtClean="0">
                <a:solidFill>
                  <a:srgbClr val="000044"/>
                </a:solidFill>
                <a:effectLst>
                  <a:outerShdw blurRad="38100" dist="38100" dir="2700000" algn="tl">
                    <a:srgbClr val="C0C0C0"/>
                  </a:outerShdw>
                </a:effectLst>
                <a:ea typeface="黑体" pitchFamily="2" charset="-122"/>
              </a:rPr>
              <a:t>年计划选派</a:t>
            </a:r>
            <a:r>
              <a:rPr lang="en-US" altLang="zh-CN" sz="2000" b="1" dirty="0" smtClean="0">
                <a:solidFill>
                  <a:srgbClr val="000044"/>
                </a:solidFill>
                <a:effectLst>
                  <a:outerShdw blurRad="38100" dist="38100" dir="2700000" algn="tl">
                    <a:srgbClr val="C0C0C0"/>
                  </a:outerShdw>
                </a:effectLst>
                <a:ea typeface="黑体" pitchFamily="2" charset="-122"/>
              </a:rPr>
              <a:t>500</a:t>
            </a:r>
            <a:r>
              <a:rPr lang="zh-CN" altLang="en-US" sz="2000" b="1" dirty="0" smtClean="0">
                <a:solidFill>
                  <a:srgbClr val="000044"/>
                </a:solidFill>
                <a:effectLst>
                  <a:outerShdw blurRad="38100" dist="38100" dir="2700000" algn="tl">
                    <a:srgbClr val="C0C0C0"/>
                  </a:outerShdw>
                </a:effectLst>
                <a:ea typeface="黑体" pitchFamily="2" charset="-122"/>
              </a:rPr>
              <a:t>人，选派类别为高级研究学者</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spcBef>
                <a:spcPts val="2400"/>
              </a:spcBef>
              <a:buClr>
                <a:srgbClr val="000044"/>
              </a:buClr>
              <a:buSzPct val="100000"/>
              <a:buBlip>
                <a:blip r:embed="rId2"/>
              </a:buBlip>
              <a:defRPr/>
            </a:pPr>
            <a:r>
              <a:rPr lang="zh-CN" altLang="en-US" sz="2000" b="1" dirty="0" smtClean="0">
                <a:solidFill>
                  <a:srgbClr val="FF0000"/>
                </a:solidFill>
                <a:effectLst>
                  <a:outerShdw blurRad="38100" dist="38100" dir="2700000" algn="tl">
                    <a:srgbClr val="C0C0C0"/>
                  </a:outerShdw>
                </a:effectLst>
                <a:ea typeface="黑体" pitchFamily="2" charset="-122"/>
              </a:rPr>
              <a:t>交流时间：</a:t>
            </a:r>
            <a:r>
              <a:rPr lang="en-US" altLang="zh-CN" sz="2000" b="1" dirty="0" smtClean="0">
                <a:solidFill>
                  <a:srgbClr val="000044"/>
                </a:solidFill>
                <a:effectLst>
                  <a:outerShdw blurRad="38100" dist="38100" dir="2700000" algn="tl">
                    <a:srgbClr val="C0C0C0"/>
                  </a:outerShdw>
                </a:effectLst>
                <a:ea typeface="黑体" pitchFamily="2" charset="-122"/>
              </a:rPr>
              <a:t>1</a:t>
            </a:r>
            <a:r>
              <a:rPr lang="zh-CN" altLang="en-US" sz="2000" b="1" dirty="0" smtClean="0">
                <a:solidFill>
                  <a:srgbClr val="000044"/>
                </a:solidFill>
                <a:effectLst>
                  <a:outerShdw blurRad="38100" dist="38100" dir="2700000" algn="tl">
                    <a:srgbClr val="C0C0C0"/>
                  </a:outerShdw>
                </a:effectLst>
                <a:ea typeface="黑体" pitchFamily="2" charset="-122"/>
              </a:rPr>
              <a:t>个月</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spcBef>
                <a:spcPts val="2400"/>
              </a:spcBef>
              <a:buClr>
                <a:srgbClr val="000044"/>
              </a:buClr>
              <a:buSzPct val="100000"/>
              <a:buBlip>
                <a:blip r:embed="rId2"/>
              </a:buBlip>
              <a:defRPr/>
            </a:pPr>
            <a:r>
              <a:rPr lang="zh-CN" altLang="en-US" sz="2000" b="1" dirty="0" smtClean="0">
                <a:solidFill>
                  <a:srgbClr val="FF0000"/>
                </a:solidFill>
                <a:effectLst>
                  <a:outerShdw blurRad="38100" dist="38100" dir="2700000" algn="tl">
                    <a:srgbClr val="C0C0C0"/>
                  </a:outerShdw>
                </a:effectLst>
                <a:ea typeface="黑体" pitchFamily="2" charset="-122"/>
              </a:rPr>
              <a:t>面向对象：</a:t>
            </a:r>
            <a:r>
              <a:rPr lang="zh-CN" altLang="en-US" sz="2000" b="1" dirty="0" smtClean="0">
                <a:solidFill>
                  <a:srgbClr val="000044"/>
                </a:solidFill>
                <a:effectLst>
                  <a:outerShdw blurRad="38100" dist="38100" dir="2700000" algn="tl">
                    <a:srgbClr val="C0C0C0"/>
                  </a:outerShdw>
                </a:effectLst>
                <a:ea typeface="黑体" pitchFamily="2" charset="-122"/>
              </a:rPr>
              <a:t>国家建设高水平大学公派研究生项目</a:t>
            </a:r>
            <a:r>
              <a:rPr lang="zh-CN" altLang="en-US" sz="2000" b="1" dirty="0" smtClean="0">
                <a:solidFill>
                  <a:schemeClr val="accent6">
                    <a:lumMod val="60000"/>
                    <a:lumOff val="40000"/>
                  </a:schemeClr>
                </a:solidFill>
                <a:effectLst>
                  <a:outerShdw blurRad="38100" dist="38100" dir="2700000" algn="tl">
                    <a:srgbClr val="C0C0C0"/>
                  </a:outerShdw>
                </a:effectLst>
                <a:ea typeface="黑体" pitchFamily="2" charset="-122"/>
              </a:rPr>
              <a:t>派出学生的国内博士生导师</a:t>
            </a:r>
            <a:r>
              <a:rPr lang="zh-CN" altLang="en-US" sz="2000" b="1" dirty="0" smtClean="0">
                <a:solidFill>
                  <a:srgbClr val="000044"/>
                </a:solidFill>
                <a:effectLst>
                  <a:outerShdw blurRad="38100" dist="38100" dir="2700000" algn="tl">
                    <a:srgbClr val="C0C0C0"/>
                  </a:outerShdw>
                </a:effectLst>
                <a:ea typeface="黑体" pitchFamily="2" charset="-122"/>
              </a:rPr>
              <a:t>，具有中国国籍，热爱社会主义祖国，具有良好的政治和业务素质。不包括已获得国外永久居留权人员。不超过</a:t>
            </a:r>
            <a:r>
              <a:rPr lang="en-US" altLang="zh-CN" sz="2000" b="1" dirty="0" smtClean="0">
                <a:solidFill>
                  <a:srgbClr val="000044"/>
                </a:solidFill>
                <a:effectLst>
                  <a:outerShdw blurRad="38100" dist="38100" dir="2700000" algn="tl">
                    <a:srgbClr val="C0C0C0"/>
                  </a:outerShdw>
                </a:effectLst>
                <a:ea typeface="黑体" pitchFamily="2" charset="-122"/>
              </a:rPr>
              <a:t>60</a:t>
            </a:r>
            <a:r>
              <a:rPr lang="zh-CN" altLang="en-US" sz="2000" b="1" dirty="0" smtClean="0">
                <a:solidFill>
                  <a:srgbClr val="000044"/>
                </a:solidFill>
                <a:effectLst>
                  <a:outerShdw blurRad="38100" dist="38100" dir="2700000" algn="tl">
                    <a:srgbClr val="C0C0C0"/>
                  </a:outerShdw>
                </a:effectLst>
                <a:ea typeface="黑体" pitchFamily="2" charset="-122"/>
              </a:rPr>
              <a:t>岁。</a:t>
            </a:r>
            <a:endParaRPr lang="en-US" altLang="zh-CN" sz="2000" dirty="0" smtClean="0"/>
          </a:p>
          <a:p>
            <a:pPr indent="-457200" fontAlgn="t">
              <a:spcBef>
                <a:spcPts val="2400"/>
              </a:spcBef>
              <a:buClr>
                <a:srgbClr val="000044"/>
              </a:buClr>
              <a:buSzPct val="100000"/>
              <a:buBlip>
                <a:blip r:embed="rId2"/>
              </a:buBlip>
              <a:defRPr/>
            </a:pPr>
            <a:r>
              <a:rPr lang="zh-CN" altLang="en-US" sz="2000" b="1" dirty="0" smtClean="0">
                <a:solidFill>
                  <a:srgbClr val="FF0000"/>
                </a:solidFill>
                <a:effectLst>
                  <a:outerShdw blurRad="38100" dist="38100" dir="2700000" algn="tl">
                    <a:srgbClr val="C0C0C0"/>
                  </a:outerShdw>
                </a:effectLst>
                <a:ea typeface="黑体" pitchFamily="2" charset="-122"/>
              </a:rPr>
              <a:t>重点支持：</a:t>
            </a:r>
            <a:r>
              <a:rPr lang="zh-CN" altLang="en-US" sz="2000" b="1" dirty="0" smtClean="0">
                <a:solidFill>
                  <a:srgbClr val="000044"/>
                </a:solidFill>
                <a:effectLst>
                  <a:outerShdw blurRad="38100" dist="38100" dir="2700000" algn="tl">
                    <a:srgbClr val="C0C0C0"/>
                  </a:outerShdw>
                </a:effectLst>
                <a:ea typeface="黑体" pitchFamily="2" charset="-122"/>
              </a:rPr>
              <a:t>与留学院校国外导师有实质性合作、有较强国际交流能力的博士生导师。</a:t>
            </a:r>
          </a:p>
        </p:txBody>
      </p:sp>
    </p:spTree>
    <p:extLst>
      <p:ext uri="{BB962C8B-B14F-4D97-AF65-F5344CB8AC3E}">
        <p14:creationId xmlns:p14="http://schemas.microsoft.com/office/powerpoint/2010/main" xmlns="" val="3209248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87831" y="966974"/>
            <a:ext cx="8556169" cy="576000"/>
          </a:xfrm>
        </p:spPr>
        <p:txBody>
          <a:bodyPr/>
          <a:lstStyle/>
          <a:p>
            <a:pPr marL="457200" indent="-457200" fontAlgn="t">
              <a:spcBef>
                <a:spcPts val="1200"/>
              </a:spcBef>
              <a:buFont typeface="Wingdings" pitchFamily="2" charset="2"/>
              <a:buChar char="Ø"/>
              <a:defRPr/>
            </a:pPr>
            <a:r>
              <a:rPr lang="zh-CN" altLang="en-US"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博士生导师短期出国交流项目</a:t>
            </a:r>
            <a:endParaRPr lang="en-US" altLang="zh-CN"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p:txBody>
      </p:sp>
      <p:sp>
        <p:nvSpPr>
          <p:cNvPr id="5" name="Rectangle 9"/>
          <p:cNvSpPr>
            <a:spLocks noChangeArrowheads="1"/>
          </p:cNvSpPr>
          <p:nvPr/>
        </p:nvSpPr>
        <p:spPr bwMode="auto">
          <a:xfrm>
            <a:off x="688676" y="1817298"/>
            <a:ext cx="7609935" cy="2431435"/>
          </a:xfrm>
          <a:prstGeom prst="rect">
            <a:avLst/>
          </a:prstGeom>
          <a:noFill/>
          <a:ln w="9525">
            <a:noFill/>
            <a:miter lim="800000"/>
            <a:headEnd/>
            <a:tailEnd/>
          </a:ln>
        </p:spPr>
        <p:txBody>
          <a:bodyPr wrap="square">
            <a:spAutoFit/>
          </a:bodyPr>
          <a:lstStyle/>
          <a:p>
            <a:pPr indent="-457200" fontAlgn="t">
              <a:lnSpc>
                <a:spcPct val="150000"/>
              </a:lnSpc>
              <a:spcBef>
                <a:spcPts val="2400"/>
              </a:spcBef>
              <a:buClr>
                <a:srgbClr val="000044"/>
              </a:buClr>
              <a:buSzPct val="100000"/>
              <a:defRPr/>
            </a:pPr>
            <a:r>
              <a:rPr lang="zh-CN" altLang="en-US" sz="2400" b="1" dirty="0" smtClean="0">
                <a:solidFill>
                  <a:srgbClr val="C00000"/>
                </a:solidFill>
                <a:effectLst>
                  <a:outerShdw blurRad="38100" dist="38100" dir="2700000" algn="tl">
                    <a:srgbClr val="C0C0C0"/>
                  </a:outerShdw>
                </a:effectLst>
                <a:ea typeface="黑体" pitchFamily="2" charset="-122"/>
              </a:rPr>
              <a:t>先决条件：</a:t>
            </a:r>
            <a:r>
              <a:rPr lang="zh-CN" altLang="en-US" sz="2400" b="1" dirty="0" smtClean="0">
                <a:solidFill>
                  <a:srgbClr val="000044"/>
                </a:solidFill>
                <a:effectLst>
                  <a:outerShdw blurRad="38100" dist="38100" dir="2700000" algn="tl">
                    <a:srgbClr val="C0C0C0"/>
                  </a:outerShdw>
                </a:effectLst>
                <a:ea typeface="黑体" pitchFamily="2" charset="-122"/>
              </a:rPr>
              <a:t>申请时已获拟</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0" lvl="1" indent="-457200" fontAlgn="t">
              <a:lnSpc>
                <a:spcPct val="150000"/>
              </a:lnSpc>
              <a:spcBef>
                <a:spcPts val="2400"/>
              </a:spcBef>
              <a:buClr>
                <a:srgbClr val="000044"/>
              </a:buClr>
              <a:buSzPct val="100000"/>
              <a:buBlip>
                <a:blip r:embed="rId2"/>
              </a:buBlip>
              <a:defRPr/>
            </a:pPr>
            <a:r>
              <a:rPr lang="zh-CN" altLang="en-US" sz="2400" b="1" dirty="0" smtClean="0">
                <a:solidFill>
                  <a:srgbClr val="000044"/>
                </a:solidFill>
                <a:effectLst>
                  <a:outerShdw blurRad="38100" dist="38100" dir="2700000" algn="tl">
                    <a:srgbClr val="C0C0C0"/>
                  </a:outerShdw>
                </a:effectLst>
                <a:ea typeface="黑体" pitchFamily="2" charset="-122"/>
              </a:rPr>
              <a:t>国外大学或机构正式</a:t>
            </a:r>
            <a:r>
              <a:rPr lang="zh-CN" altLang="en-US" sz="2400" b="1" dirty="0" smtClean="0">
                <a:solidFill>
                  <a:srgbClr val="FF0000"/>
                </a:solidFill>
                <a:effectLst>
                  <a:outerShdw blurRad="38100" dist="38100" dir="2700000" algn="tl">
                    <a:srgbClr val="C0C0C0"/>
                  </a:outerShdw>
                </a:effectLst>
                <a:ea typeface="黑体" pitchFamily="2" charset="-122"/>
              </a:rPr>
              <a:t>邀请信</a:t>
            </a:r>
            <a:r>
              <a:rPr lang="zh-CN" altLang="en-US" sz="2400" b="1" dirty="0" smtClean="0">
                <a:solidFill>
                  <a:srgbClr val="000044"/>
                </a:solidFill>
                <a:effectLst>
                  <a:outerShdw blurRad="38100" dist="38100" dir="2700000" algn="tl">
                    <a:srgbClr val="C0C0C0"/>
                  </a:outerShdw>
                </a:effectLst>
                <a:ea typeface="黑体" pitchFamily="2" charset="-122"/>
              </a:rPr>
              <a:t>，邀请方须为派出学生的外方指导教师或外方指导教师所在院校</a:t>
            </a:r>
            <a:r>
              <a:rPr lang="en-US" altLang="zh-CN" sz="2400" b="1" dirty="0" smtClean="0">
                <a:solidFill>
                  <a:srgbClr val="000044"/>
                </a:solidFill>
                <a:effectLst>
                  <a:outerShdw blurRad="38100" dist="38100" dir="2700000" algn="tl">
                    <a:srgbClr val="C0C0C0"/>
                  </a:outerShdw>
                </a:effectLst>
                <a:ea typeface="黑体" pitchFamily="2" charset="-122"/>
              </a:rPr>
              <a:t>/</a:t>
            </a:r>
            <a:r>
              <a:rPr lang="zh-CN" altLang="en-US" sz="2400" b="1" dirty="0" smtClean="0">
                <a:solidFill>
                  <a:srgbClr val="000044"/>
                </a:solidFill>
                <a:effectLst>
                  <a:outerShdw blurRad="38100" dist="38100" dir="2700000" algn="tl">
                    <a:srgbClr val="C0C0C0"/>
                  </a:outerShdw>
                </a:effectLst>
                <a:ea typeface="黑体" pitchFamily="2" charset="-122"/>
              </a:rPr>
              <a:t>科研机构。</a:t>
            </a:r>
            <a:endParaRPr lang="en-US" altLang="zh-CN" sz="2400" b="1" dirty="0" smtClean="0">
              <a:solidFill>
                <a:srgbClr val="000044"/>
              </a:solidFill>
              <a:effectLst>
                <a:outerShdw blurRad="38100" dist="38100" dir="2700000" algn="tl">
                  <a:srgbClr val="C0C0C0"/>
                </a:outerShdw>
              </a:effectLst>
              <a:ea typeface="黑体" pitchFamily="2" charset="-122"/>
            </a:endParaRPr>
          </a:p>
          <a:p>
            <a:pPr eaLnBrk="1" hangingPunct="1">
              <a:defRPr/>
            </a:pPr>
            <a:r>
              <a:rPr lang="en-US" altLang="zh-CN" sz="2400" b="1" dirty="0" smtClean="0">
                <a:solidFill>
                  <a:srgbClr val="000044"/>
                </a:solidFill>
                <a:effectLst>
                  <a:outerShdw blurRad="38100" dist="38100" dir="2700000" algn="tl">
                    <a:srgbClr val="C0C0C0"/>
                  </a:outerShdw>
                </a:effectLst>
                <a:ea typeface="黑体" pitchFamily="2" charset="-122"/>
              </a:rPr>
              <a:t> </a:t>
            </a:r>
            <a:endParaRPr lang="en-US" altLang="zh-CN" sz="2400" b="1" dirty="0">
              <a:solidFill>
                <a:srgbClr val="000044"/>
              </a:solidFill>
              <a:effectLst>
                <a:outerShdw blurRad="38100" dist="38100" dir="2700000" algn="tl">
                  <a:srgbClr val="C0C0C0"/>
                </a:outerShdw>
              </a:effectLst>
              <a:ea typeface="黑体" pitchFamily="2" charset="-122"/>
            </a:endParaRPr>
          </a:p>
        </p:txBody>
      </p:sp>
      <p:sp>
        <p:nvSpPr>
          <p:cNvPr id="6" name="任意多边形 5"/>
          <p:cNvSpPr/>
          <p:nvPr/>
        </p:nvSpPr>
        <p:spPr>
          <a:xfrm>
            <a:off x="0" y="5529531"/>
            <a:ext cx="9144000" cy="681487"/>
          </a:xfrm>
          <a:custGeom>
            <a:avLst/>
            <a:gdLst>
              <a:gd name="connsiteX0" fmla="*/ 0 w 9144000"/>
              <a:gd name="connsiteY0" fmla="*/ 0 h 681487"/>
              <a:gd name="connsiteX1" fmla="*/ 9144000 w 9144000"/>
              <a:gd name="connsiteY1" fmla="*/ 0 h 681487"/>
              <a:gd name="connsiteX2" fmla="*/ 9144000 w 9144000"/>
              <a:gd name="connsiteY2" fmla="*/ 681487 h 681487"/>
              <a:gd name="connsiteX3" fmla="*/ 0 w 9144000"/>
              <a:gd name="connsiteY3" fmla="*/ 681487 h 681487"/>
              <a:gd name="connsiteX4" fmla="*/ 0 w 9144000"/>
              <a:gd name="connsiteY4" fmla="*/ 0 h 681487"/>
              <a:gd name="connsiteX0" fmla="*/ 0 w 9144000"/>
              <a:gd name="connsiteY0" fmla="*/ 0 h 681487"/>
              <a:gd name="connsiteX1" fmla="*/ 4425351 w 9144000"/>
              <a:gd name="connsiteY1" fmla="*/ 405443 h 681487"/>
              <a:gd name="connsiteX2" fmla="*/ 9144000 w 9144000"/>
              <a:gd name="connsiteY2" fmla="*/ 0 h 681487"/>
              <a:gd name="connsiteX3" fmla="*/ 9144000 w 9144000"/>
              <a:gd name="connsiteY3" fmla="*/ 681487 h 681487"/>
              <a:gd name="connsiteX4" fmla="*/ 0 w 9144000"/>
              <a:gd name="connsiteY4" fmla="*/ 681487 h 681487"/>
              <a:gd name="connsiteX5" fmla="*/ 0 w 9144000"/>
              <a:gd name="connsiteY5" fmla="*/ 0 h 6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81487">
                <a:moveTo>
                  <a:pt x="0" y="0"/>
                </a:moveTo>
                <a:lnTo>
                  <a:pt x="4425351" y="405443"/>
                </a:lnTo>
                <a:lnTo>
                  <a:pt x="9144000" y="0"/>
                </a:lnTo>
                <a:lnTo>
                  <a:pt x="9144000" y="681487"/>
                </a:lnTo>
                <a:lnTo>
                  <a:pt x="0" y="681487"/>
                </a:lnTo>
                <a:lnTo>
                  <a:pt x="0" y="0"/>
                </a:lnTo>
                <a:close/>
              </a:path>
            </a:pathLst>
          </a:cu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xmlns="" val="1926311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1393166" y="1158816"/>
            <a:ext cx="8001000" cy="3600986"/>
          </a:xfrm>
          <a:prstGeom prst="rect">
            <a:avLst/>
          </a:prstGeom>
          <a:noFill/>
          <a:ln w="9525">
            <a:noFill/>
            <a:miter lim="800000"/>
            <a:headEnd/>
            <a:tailEnd/>
          </a:ln>
        </p:spPr>
        <p:txBody>
          <a:bodyPr>
            <a:spAutoFit/>
          </a:bodyPr>
          <a:lstStyle/>
          <a:p>
            <a:pPr eaLnBrk="1" hangingPunct="1">
              <a:lnSpc>
                <a:spcPct val="150000"/>
              </a:lnSpc>
              <a:spcBef>
                <a:spcPct val="50000"/>
              </a:spcBef>
              <a:buFont typeface="Wingdings" pitchFamily="2" charset="2"/>
              <a:buNone/>
              <a:defRPr/>
            </a:pPr>
            <a:endParaRPr lang="zh-CN" altLang="en-US" sz="800" b="1" dirty="0" smtClean="0">
              <a:solidFill>
                <a:srgbClr val="000044"/>
              </a:solidFill>
              <a:effectLst>
                <a:outerShdw blurRad="38100" dist="38100" dir="2700000" algn="tl">
                  <a:srgbClr val="C0C0C0"/>
                </a:outerShdw>
              </a:effectLst>
              <a:ea typeface="黑体" pitchFamily="2" charset="-122"/>
              <a:sym typeface="Wingdings" pitchFamily="2" charset="2"/>
            </a:endParaRPr>
          </a:p>
          <a:p>
            <a:pPr eaLnBrk="1" fontAlgn="t" hangingPunct="1">
              <a:lnSpc>
                <a:spcPct val="200000"/>
              </a:lnSpc>
              <a:buClr>
                <a:srgbClr val="000044"/>
              </a:buClr>
              <a:buSzPct val="100000"/>
              <a:buFontTx/>
              <a:buBlip>
                <a:blip r:embed="rId2"/>
              </a:buBlip>
              <a:defRPr/>
            </a:pPr>
            <a:r>
              <a:rPr lang="zh-CN" altLang="en-US" sz="28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国家建设高水平大学公派研究生项目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en-US" altLang="zh-CN" sz="2000" b="1" dirty="0" smtClean="0">
                <a:solidFill>
                  <a:srgbClr val="C00000"/>
                </a:solidFill>
                <a:effectLst>
                  <a:outerShdw blurRad="38100" dist="38100" dir="2700000" algn="tl">
                    <a:srgbClr val="C0C0C0"/>
                  </a:outerShdw>
                </a:effectLst>
                <a:ea typeface="黑体" pitchFamily="2" charset="-122"/>
              </a:rPr>
              <a:t>  </a:t>
            </a: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国家公派硕士研究生项目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en-US" altLang="zh-CN" sz="2000" b="1" dirty="0" smtClean="0">
                <a:solidFill>
                  <a:srgbClr val="C00000"/>
                </a:solidFill>
                <a:effectLst>
                  <a:outerShdw blurRad="38100" dist="38100" dir="2700000" algn="tl">
                    <a:srgbClr val="C0C0C0"/>
                  </a:outerShdw>
                </a:effectLst>
                <a:ea typeface="黑体" pitchFamily="2" charset="-122"/>
              </a:rPr>
              <a:t> </a:t>
            </a: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博士生导师短期出国交流项目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a:t>
            </a:r>
            <a:r>
              <a:rPr lang="zh-CN" altLang="en-US" sz="2000" b="1" dirty="0" smtClean="0">
                <a:solidFill>
                  <a:srgbClr val="C00000"/>
                </a:solidFill>
                <a:effectLst>
                  <a:outerShdw blurRad="38100" dist="38100" dir="2700000" algn="tl">
                    <a:srgbClr val="C0C0C0"/>
                  </a:outerShdw>
                </a:effectLst>
                <a:ea typeface="黑体" pitchFamily="2" charset="-122"/>
              </a:rPr>
              <a:t>其他特殊渠道项目</a:t>
            </a:r>
            <a:endParaRPr lang="en-US" altLang="zh-CN" sz="2000" b="1" dirty="0" smtClean="0">
              <a:solidFill>
                <a:srgbClr val="C00000"/>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defRPr/>
            </a:pPr>
            <a:endParaRPr lang="en-US" altLang="zh-CN" sz="2000" b="1" dirty="0">
              <a:solidFill>
                <a:schemeClr val="bg1">
                  <a:lumMod val="50000"/>
                </a:schemeClr>
              </a:solidFill>
              <a:effectLst>
                <a:outerShdw blurRad="38100" dist="38100" dir="2700000" algn="tl">
                  <a:srgbClr val="C0C0C0"/>
                </a:outerShdw>
              </a:effectLst>
              <a:ea typeface="黑体" pitchFamily="2"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 fmla="*/ 0 w 2380891"/>
              <a:gd name="connsiteY0" fmla="*/ 2294624 h 2294624"/>
              <a:gd name="connsiteX1" fmla="*/ 0 w 2380891"/>
              <a:gd name="connsiteY1" fmla="*/ 0 h 2294624"/>
              <a:gd name="connsiteX2" fmla="*/ 724618 w 2380891"/>
              <a:gd name="connsiteY2" fmla="*/ 1544128 h 2294624"/>
              <a:gd name="connsiteX3" fmla="*/ 2380891 w 2380891"/>
              <a:gd name="connsiteY3" fmla="*/ 2294624 h 2294624"/>
              <a:gd name="connsiteX4" fmla="*/ 0 w 2380891"/>
              <a:gd name="connsiteY4" fmla="*/ 2294624 h 229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49778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577970" y="1542692"/>
            <a:ext cx="8091578" cy="4585871"/>
          </a:xfrm>
          <a:prstGeom prst="rect">
            <a:avLst/>
          </a:prstGeom>
          <a:noFill/>
          <a:ln w="9525">
            <a:noFill/>
            <a:miter lim="800000"/>
            <a:headEnd/>
            <a:tailEnd/>
          </a:ln>
        </p:spPr>
        <p:txBody>
          <a:bodyPr wrap="square">
            <a:spAutoFit/>
          </a:bodyPr>
          <a:lstStyle/>
          <a:p>
            <a:pPr marL="457200" indent="-457200" fontAlgn="t">
              <a:spcBef>
                <a:spcPts val="1200"/>
              </a:spcBef>
              <a:buClr>
                <a:srgbClr val="000044"/>
              </a:buClr>
              <a:buSzPct val="100000"/>
              <a:buFont typeface="Wingdings" pitchFamily="2" charset="2"/>
              <a:buChar char="Ø"/>
              <a:defRPr/>
            </a:pPr>
            <a:r>
              <a:rPr lang="zh-CN" altLang="en-US"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其他特殊渠道项目</a:t>
            </a:r>
            <a:endParaRPr lang="en-US" altLang="zh-CN" sz="3200" b="1"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a:p>
            <a:pPr indent="-457200" fontAlgn="t">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特殊渠道项目包括</a:t>
            </a:r>
            <a:r>
              <a:rPr lang="zh-CN" altLang="en-US" b="1" dirty="0" smtClean="0">
                <a:solidFill>
                  <a:schemeClr val="accent6">
                    <a:lumMod val="60000"/>
                    <a:lumOff val="40000"/>
                  </a:schemeClr>
                </a:solidFill>
                <a:effectLst>
                  <a:outerShdw blurRad="38100" dist="38100" dir="2700000" algn="tl">
                    <a:srgbClr val="C0C0C0"/>
                  </a:outerShdw>
                </a:effectLst>
                <a:ea typeface="黑体" pitchFamily="2" charset="-122"/>
              </a:rPr>
              <a:t>国外合作项目</a:t>
            </a:r>
            <a:r>
              <a:rPr lang="zh-CN" altLang="en-US" sz="2000" b="1" dirty="0" smtClean="0">
                <a:solidFill>
                  <a:srgbClr val="000044"/>
                </a:solidFill>
                <a:effectLst>
                  <a:outerShdw blurRad="38100" dist="38100" dir="2700000" algn="tl">
                    <a:srgbClr val="C0C0C0"/>
                  </a:outerShdw>
                </a:effectLst>
                <a:ea typeface="黑体" pitchFamily="2" charset="-122"/>
              </a:rPr>
              <a:t>，国际区域问题研究及外语高层次人才培养项目</a:t>
            </a:r>
            <a:r>
              <a:rPr lang="en-US" altLang="zh-CN" sz="20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rgbClr val="000044"/>
                </a:solidFill>
                <a:effectLst>
                  <a:outerShdw blurRad="38100" dist="38100" dir="2700000" algn="tl">
                    <a:srgbClr val="C0C0C0"/>
                  </a:outerShdw>
                </a:effectLst>
                <a:ea typeface="黑体" pitchFamily="2" charset="-122"/>
              </a:rPr>
              <a:t>地方合作项目，联合国教科文组织实习项目，及基金委网站发布的其他项目等。</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此类项目的选派名额不包括在前面介绍的几类项目之内。</a:t>
            </a:r>
            <a:endParaRPr lang="en-US" altLang="zh-CN" sz="2000" b="1" dirty="0" smtClean="0">
              <a:solidFill>
                <a:srgbClr val="000044"/>
              </a:solidFill>
              <a:effectLst>
                <a:outerShdw blurRad="38100" dist="38100" dir="2700000" algn="tl">
                  <a:srgbClr val="C0C0C0"/>
                </a:outerShdw>
              </a:effectLst>
              <a:ea typeface="黑体" pitchFamily="2" charset="-122"/>
            </a:endParaRPr>
          </a:p>
          <a:p>
            <a:pPr indent="-457200" fontAlgn="t">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rPr>
              <a:t>大部分项目申报时间不在</a:t>
            </a:r>
            <a:r>
              <a:rPr lang="en-US" altLang="zh-CN" sz="2000" b="1" dirty="0" smtClean="0">
                <a:solidFill>
                  <a:srgbClr val="000044"/>
                </a:solidFill>
                <a:effectLst>
                  <a:outerShdw blurRad="38100" dist="38100" dir="2700000" algn="tl">
                    <a:srgbClr val="C0C0C0"/>
                  </a:outerShdw>
                </a:effectLst>
                <a:ea typeface="黑体" pitchFamily="2" charset="-122"/>
              </a:rPr>
              <a:t>3</a:t>
            </a:r>
            <a:r>
              <a:rPr lang="zh-CN" altLang="en-US" sz="2000" b="1" dirty="0" smtClean="0">
                <a:solidFill>
                  <a:srgbClr val="000044"/>
                </a:solidFill>
                <a:effectLst>
                  <a:outerShdw blurRad="38100" dist="38100" dir="2700000" algn="tl">
                    <a:srgbClr val="C0C0C0"/>
                  </a:outerShdw>
                </a:effectLst>
                <a:ea typeface="黑体" pitchFamily="2" charset="-122"/>
              </a:rPr>
              <a:t>月</a:t>
            </a:r>
            <a:r>
              <a:rPr lang="en-US" altLang="zh-CN" sz="2000" b="1" dirty="0" smtClean="0">
                <a:solidFill>
                  <a:srgbClr val="000044"/>
                </a:solidFill>
                <a:effectLst>
                  <a:outerShdw blurRad="38100" dist="38100" dir="2700000" algn="tl">
                    <a:srgbClr val="C0C0C0"/>
                  </a:outerShdw>
                </a:effectLst>
                <a:ea typeface="黑体" pitchFamily="2" charset="-122"/>
              </a:rPr>
              <a:t>20</a:t>
            </a:r>
            <a:r>
              <a:rPr lang="zh-CN" altLang="en-US" sz="2000" b="1" dirty="0" smtClean="0">
                <a:solidFill>
                  <a:srgbClr val="000044"/>
                </a:solidFill>
                <a:effectLst>
                  <a:outerShdw blurRad="38100" dist="38100" dir="2700000" algn="tl">
                    <a:srgbClr val="C0C0C0"/>
                  </a:outerShdw>
                </a:effectLst>
                <a:ea typeface="黑体" pitchFamily="2" charset="-122"/>
              </a:rPr>
              <a:t>日，分布在其它各月份。</a:t>
            </a:r>
            <a:r>
              <a:rPr lang="zh-CN" altLang="en-US" sz="2000" b="1" dirty="0" smtClean="0">
                <a:solidFill>
                  <a:srgbClr val="000044"/>
                </a:solidFill>
                <a:effectLst>
                  <a:outerShdw blurRad="38100" dist="38100" dir="2700000" algn="tl">
                    <a:srgbClr val="C0C0C0"/>
                  </a:outerShdw>
                </a:effectLst>
                <a:ea typeface="黑体" pitchFamily="2" charset="-122"/>
                <a:sym typeface="Wingdings" pitchFamily="2" charset="2"/>
              </a:rPr>
              <a:t>平时多关注研究生院及基金委网站通知，</a:t>
            </a:r>
            <a:r>
              <a:rPr lang="zh-CN" altLang="en-US" sz="2000" b="1" dirty="0" smtClean="0">
                <a:solidFill>
                  <a:srgbClr val="FF0000"/>
                </a:solidFill>
                <a:effectLst>
                  <a:outerShdw blurRad="38100" dist="38100" dir="2700000" algn="tl">
                    <a:srgbClr val="C0C0C0"/>
                  </a:outerShdw>
                </a:effectLst>
                <a:ea typeface="黑体" pitchFamily="2" charset="-122"/>
                <a:sym typeface="Wingdings" pitchFamily="2" charset="2"/>
              </a:rPr>
              <a:t>利用好基金委网站项目检索平台</a:t>
            </a:r>
            <a:r>
              <a:rPr lang="zh-CN" altLang="en-US" sz="2000" b="1" dirty="0" smtClean="0">
                <a:solidFill>
                  <a:srgbClr val="000044"/>
                </a:solidFill>
                <a:effectLst>
                  <a:outerShdw blurRad="38100" dist="38100" dir="2700000" algn="tl">
                    <a:srgbClr val="C0C0C0"/>
                  </a:outerShdw>
                </a:effectLst>
                <a:ea typeface="黑体" pitchFamily="2" charset="-122"/>
                <a:sym typeface="Wingdings" pitchFamily="2" charset="2"/>
              </a:rPr>
              <a:t>及</a:t>
            </a:r>
            <a:r>
              <a:rPr lang="zh-CN" altLang="en-US" sz="2000" b="1" dirty="0" smtClean="0">
                <a:solidFill>
                  <a:srgbClr val="FF0000"/>
                </a:solidFill>
                <a:effectLst>
                  <a:outerShdw blurRad="38100" dist="38100" dir="2700000" algn="tl">
                    <a:srgbClr val="C0C0C0"/>
                  </a:outerShdw>
                </a:effectLst>
                <a:ea typeface="黑体" pitchFamily="2" charset="-122"/>
                <a:sym typeface="Wingdings" pitchFamily="2" charset="2"/>
              </a:rPr>
              <a:t>遴选通知栏目</a:t>
            </a:r>
            <a:r>
              <a:rPr lang="zh-CN" altLang="en-US" sz="2000" b="1" dirty="0" smtClean="0">
                <a:solidFill>
                  <a:srgbClr val="000044"/>
                </a:solidFill>
                <a:effectLst>
                  <a:outerShdw blurRad="38100" dist="38100" dir="2700000" algn="tl">
                    <a:srgbClr val="C0C0C0"/>
                  </a:outerShdw>
                </a:effectLst>
                <a:ea typeface="黑体" pitchFamily="2" charset="-122"/>
                <a:sym typeface="Wingdings" pitchFamily="2" charset="2"/>
              </a:rPr>
              <a:t>。</a:t>
            </a:r>
            <a:endParaRPr lang="en-US" altLang="zh-CN" sz="2000" b="1" dirty="0" smtClean="0">
              <a:solidFill>
                <a:srgbClr val="000044"/>
              </a:solidFill>
              <a:effectLst>
                <a:outerShdw blurRad="38100" dist="38100" dir="2700000" algn="tl">
                  <a:srgbClr val="C0C0C0"/>
                </a:outerShdw>
              </a:effectLst>
              <a:ea typeface="黑体" pitchFamily="2" charset="-122"/>
              <a:sym typeface="Wingdings" pitchFamily="2" charset="2"/>
            </a:endParaRPr>
          </a:p>
          <a:p>
            <a:pPr indent="-457200" fontAlgn="t">
              <a:spcBef>
                <a:spcPts val="2400"/>
              </a:spcBef>
              <a:buClr>
                <a:srgbClr val="000044"/>
              </a:buClr>
              <a:buSzPct val="100000"/>
              <a:buBlip>
                <a:blip r:embed="rId2"/>
              </a:buBlip>
              <a:defRPr/>
            </a:pPr>
            <a:r>
              <a:rPr lang="zh-CN" altLang="en-US" sz="2000" b="1" dirty="0" smtClean="0">
                <a:solidFill>
                  <a:srgbClr val="000044"/>
                </a:solidFill>
                <a:effectLst>
                  <a:outerShdw blurRad="38100" dist="38100" dir="2700000" algn="tl">
                    <a:srgbClr val="C0C0C0"/>
                  </a:outerShdw>
                </a:effectLst>
                <a:ea typeface="黑体" pitchFamily="2" charset="-122"/>
                <a:sym typeface="Wingdings" pitchFamily="2" charset="2"/>
              </a:rPr>
              <a:t>申请材料需严格按照各项目选派简章准备，且必须通过院系推荐。申报材料提交至研究生院的时间需</a:t>
            </a:r>
            <a:r>
              <a:rPr lang="zh-CN" altLang="en-US" sz="2000" b="1" dirty="0" smtClean="0">
                <a:solidFill>
                  <a:srgbClr val="C00000"/>
                </a:solidFill>
                <a:effectLst>
                  <a:outerShdw blurRad="38100" dist="38100" dir="2700000" algn="tl">
                    <a:srgbClr val="C0C0C0"/>
                  </a:outerShdw>
                </a:effectLst>
                <a:ea typeface="黑体" pitchFamily="2" charset="-122"/>
                <a:sym typeface="Wingdings" pitchFamily="2" charset="2"/>
              </a:rPr>
              <a:t>早</a:t>
            </a:r>
            <a:r>
              <a:rPr lang="zh-CN" altLang="en-US" sz="2000" b="1" dirty="0" smtClean="0">
                <a:solidFill>
                  <a:srgbClr val="C00000"/>
                </a:solidFill>
                <a:effectLst>
                  <a:outerShdw blurRad="38100" dist="38100" dir="2700000" algn="tl">
                    <a:srgbClr val="C0C0C0"/>
                  </a:outerShdw>
                </a:effectLst>
                <a:ea typeface="黑体" pitchFamily="2" charset="-122"/>
                <a:sym typeface="Wingdings" pitchFamily="2" charset="2"/>
              </a:rPr>
              <a:t>于网上申请截止前一周</a:t>
            </a:r>
            <a:r>
              <a:rPr lang="zh-CN" altLang="en-US" sz="2000" b="1" dirty="0" smtClean="0">
                <a:solidFill>
                  <a:srgbClr val="000044"/>
                </a:solidFill>
                <a:effectLst>
                  <a:outerShdw blurRad="38100" dist="38100" dir="2700000" algn="tl">
                    <a:srgbClr val="C0C0C0"/>
                  </a:outerShdw>
                </a:effectLst>
                <a:ea typeface="黑体" pitchFamily="2" charset="-122"/>
                <a:sym typeface="Wingdings" pitchFamily="2" charset="2"/>
              </a:rPr>
              <a:t>。</a:t>
            </a:r>
            <a:endParaRPr lang="en-US" altLang="zh-CN" sz="2000" b="1" dirty="0" smtClean="0">
              <a:solidFill>
                <a:srgbClr val="000044"/>
              </a:solidFill>
              <a:effectLst>
                <a:outerShdw blurRad="38100" dist="38100" dir="2700000" algn="tl">
                  <a:srgbClr val="C0C0C0"/>
                </a:outerShdw>
              </a:effectLst>
              <a:ea typeface="黑体" pitchFamily="2" charset="-122"/>
              <a:sym typeface="Wingdings" pitchFamily="2" charset="2"/>
            </a:endParaRPr>
          </a:p>
        </p:txBody>
      </p:sp>
    </p:spTree>
    <p:extLst>
      <p:ext uri="{BB962C8B-B14F-4D97-AF65-F5344CB8AC3E}">
        <p14:creationId xmlns:p14="http://schemas.microsoft.com/office/powerpoint/2010/main" xmlns="" val="3209248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0" y="5546784"/>
            <a:ext cx="1518249" cy="1178943"/>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0800000">
            <a:off x="6495691" y="1587261"/>
            <a:ext cx="2648309" cy="230325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a:xfrm>
            <a:off x="771837" y="1017410"/>
            <a:ext cx="8372163" cy="574183"/>
          </a:xfrm>
        </p:spPr>
        <p:txBody>
          <a:bodyPr/>
          <a:lstStyle/>
          <a:p>
            <a:r>
              <a:rPr lang="zh-CN" altLang="en-US" dirty="0" smtClean="0"/>
              <a:t>公派项目检索</a:t>
            </a:r>
            <a:endParaRPr lang="zh-CN" altLang="en-US" dirty="0"/>
          </a:p>
        </p:txBody>
      </p:sp>
      <p:pic>
        <p:nvPicPr>
          <p:cNvPr id="7" name="图片 1"/>
          <p:cNvPicPr>
            <a:picLocks noChangeAspect="1"/>
          </p:cNvPicPr>
          <p:nvPr/>
        </p:nvPicPr>
        <p:blipFill>
          <a:blip r:embed="rId2" cstate="print"/>
          <a:srcRect/>
          <a:stretch>
            <a:fillRect/>
          </a:stretch>
        </p:blipFill>
        <p:spPr bwMode="auto">
          <a:xfrm>
            <a:off x="733245" y="2219226"/>
            <a:ext cx="7110537" cy="4431740"/>
          </a:xfrm>
          <a:prstGeom prst="rect">
            <a:avLst/>
          </a:prstGeom>
          <a:noFill/>
          <a:ln w="9525">
            <a:noFill/>
            <a:miter lim="800000"/>
            <a:headEnd/>
            <a:tailEnd/>
          </a:ln>
        </p:spPr>
      </p:pic>
      <p:sp>
        <p:nvSpPr>
          <p:cNvPr id="6" name="文本框 2"/>
          <p:cNvSpPr txBox="1">
            <a:spLocks noChangeArrowheads="1"/>
          </p:cNvSpPr>
          <p:nvPr/>
        </p:nvSpPr>
        <p:spPr bwMode="auto">
          <a:xfrm>
            <a:off x="787879" y="1653397"/>
            <a:ext cx="5205413" cy="554038"/>
          </a:xfrm>
          <a:prstGeom prst="rect">
            <a:avLst/>
          </a:prstGeom>
          <a:noFill/>
          <a:ln w="9525">
            <a:noFill/>
            <a:miter lim="800000"/>
            <a:headEnd/>
            <a:tailEnd/>
          </a:ln>
        </p:spPr>
        <p:txBody>
          <a:bodyPr wrap="none">
            <a:spAutoFit/>
          </a:bodyPr>
          <a:lstStyle/>
          <a:p>
            <a:r>
              <a:rPr lang="en-US" altLang="zh-CN" sz="3000" b="1" dirty="0">
                <a:latin typeface="Times New Roman" pitchFamily="18" charset="0"/>
                <a:cs typeface="Times New Roman" pitchFamily="18" charset="0"/>
              </a:rPr>
              <a:t>http://www.csc.edu.cn/require/</a:t>
            </a:r>
            <a:endParaRPr lang="zh-CN" alt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684746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rot="10800000">
            <a:off x="6495691" y="1587261"/>
            <a:ext cx="2648309" cy="230325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a:xfrm>
            <a:off x="771837" y="957026"/>
            <a:ext cx="8372163" cy="574183"/>
          </a:xfrm>
        </p:spPr>
        <p:txBody>
          <a:bodyPr/>
          <a:lstStyle/>
          <a:p>
            <a:r>
              <a:rPr lang="zh-CN" altLang="en-US" dirty="0" smtClean="0"/>
              <a:t>遴选通知查询</a:t>
            </a:r>
            <a:endParaRPr lang="zh-CN" altLang="en-US" dirty="0"/>
          </a:p>
        </p:txBody>
      </p:sp>
      <p:sp>
        <p:nvSpPr>
          <p:cNvPr id="6" name="文本框 2"/>
          <p:cNvSpPr txBox="1">
            <a:spLocks noChangeArrowheads="1"/>
          </p:cNvSpPr>
          <p:nvPr/>
        </p:nvSpPr>
        <p:spPr bwMode="auto">
          <a:xfrm>
            <a:off x="787879" y="1653397"/>
            <a:ext cx="5205413" cy="554038"/>
          </a:xfrm>
          <a:prstGeom prst="rect">
            <a:avLst/>
          </a:prstGeom>
          <a:noFill/>
          <a:ln w="9525">
            <a:noFill/>
            <a:miter lim="800000"/>
            <a:headEnd/>
            <a:tailEnd/>
          </a:ln>
        </p:spPr>
        <p:txBody>
          <a:bodyPr wrap="none">
            <a:spAutoFit/>
          </a:bodyPr>
          <a:lstStyle/>
          <a:p>
            <a:r>
              <a:rPr lang="en-US" altLang="zh-CN" sz="3000" b="1" dirty="0" smtClean="0">
                <a:latin typeface="Times New Roman" pitchFamily="18" charset="0"/>
                <a:cs typeface="Times New Roman" pitchFamily="18" charset="0"/>
              </a:rPr>
              <a:t>http://www.csc.edu.cn/chuguo</a:t>
            </a:r>
            <a:endParaRPr lang="zh-CN" altLang="en-US" sz="3000" b="1" dirty="0">
              <a:latin typeface="Times New Roman" pitchFamily="18" charset="0"/>
              <a:cs typeface="Times New Roman" pitchFamily="18" charset="0"/>
            </a:endParaRPr>
          </a:p>
        </p:txBody>
      </p:sp>
      <p:pic>
        <p:nvPicPr>
          <p:cNvPr id="5" name="图片 4" descr="微信截图_20161024094840.png"/>
          <p:cNvPicPr>
            <a:picLocks noChangeAspect="1"/>
          </p:cNvPicPr>
          <p:nvPr/>
        </p:nvPicPr>
        <p:blipFill>
          <a:blip r:embed="rId2" cstate="print"/>
          <a:stretch>
            <a:fillRect/>
          </a:stretch>
        </p:blipFill>
        <p:spPr>
          <a:xfrm>
            <a:off x="437945" y="2464712"/>
            <a:ext cx="8078328" cy="2791215"/>
          </a:xfrm>
          <a:prstGeom prst="rect">
            <a:avLst/>
          </a:prstGeom>
        </p:spPr>
      </p:pic>
      <p:sp>
        <p:nvSpPr>
          <p:cNvPr id="8" name="直角三角形 7"/>
          <p:cNvSpPr/>
          <p:nvPr/>
        </p:nvSpPr>
        <p:spPr>
          <a:xfrm>
            <a:off x="0" y="5546784"/>
            <a:ext cx="1518249" cy="1178943"/>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684746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71837" y="982905"/>
            <a:ext cx="8372163" cy="574183"/>
          </a:xfrm>
        </p:spPr>
        <p:txBody>
          <a:bodyPr/>
          <a:lstStyle/>
          <a:p>
            <a:r>
              <a:rPr lang="zh-CN" altLang="en-US" dirty="0" smtClean="0"/>
              <a:t>选派办法查询</a:t>
            </a:r>
            <a:endParaRPr lang="zh-CN" altLang="en-US" dirty="0"/>
          </a:p>
        </p:txBody>
      </p:sp>
      <p:sp>
        <p:nvSpPr>
          <p:cNvPr id="6" name="文本框 2"/>
          <p:cNvSpPr txBox="1">
            <a:spLocks noChangeArrowheads="1"/>
          </p:cNvSpPr>
          <p:nvPr/>
        </p:nvSpPr>
        <p:spPr bwMode="auto">
          <a:xfrm>
            <a:off x="787879" y="1653397"/>
            <a:ext cx="6179512" cy="553998"/>
          </a:xfrm>
          <a:prstGeom prst="rect">
            <a:avLst/>
          </a:prstGeom>
          <a:noFill/>
          <a:ln w="9525">
            <a:noFill/>
            <a:miter lim="800000"/>
            <a:headEnd/>
            <a:tailEnd/>
          </a:ln>
        </p:spPr>
        <p:txBody>
          <a:bodyPr wrap="none">
            <a:spAutoFit/>
          </a:bodyPr>
          <a:lstStyle/>
          <a:p>
            <a:r>
              <a:rPr lang="en-US" altLang="zh-CN" sz="3000" b="1" dirty="0" smtClean="0">
                <a:latin typeface="Times New Roman" pitchFamily="18" charset="0"/>
                <a:cs typeface="Times New Roman" pitchFamily="18" charset="0"/>
              </a:rPr>
              <a:t>http://www.csc.edu.cn/chuguo/list/26</a:t>
            </a:r>
            <a:endParaRPr lang="zh-CN" altLang="en-US" sz="3000" b="1" dirty="0">
              <a:latin typeface="Times New Roman" pitchFamily="18" charset="0"/>
              <a:cs typeface="Times New Roman" pitchFamily="18" charset="0"/>
            </a:endParaRPr>
          </a:p>
        </p:txBody>
      </p:sp>
      <p:pic>
        <p:nvPicPr>
          <p:cNvPr id="7" name="图片 6" descr="微信截图_20161024103345.png"/>
          <p:cNvPicPr>
            <a:picLocks noChangeAspect="1"/>
          </p:cNvPicPr>
          <p:nvPr/>
        </p:nvPicPr>
        <p:blipFill>
          <a:blip r:embed="rId2" cstate="print"/>
          <a:srcRect b="23615"/>
          <a:stretch>
            <a:fillRect/>
          </a:stretch>
        </p:blipFill>
        <p:spPr>
          <a:xfrm>
            <a:off x="1509623" y="2319410"/>
            <a:ext cx="5771345" cy="4133149"/>
          </a:xfrm>
          <a:prstGeom prst="rect">
            <a:avLst/>
          </a:prstGeom>
        </p:spPr>
      </p:pic>
      <p:sp>
        <p:nvSpPr>
          <p:cNvPr id="5" name="直角三角形 4"/>
          <p:cNvSpPr/>
          <p:nvPr/>
        </p:nvSpPr>
        <p:spPr>
          <a:xfrm rot="10800000">
            <a:off x="6495691" y="1587261"/>
            <a:ext cx="2648309" cy="230325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a:off x="0" y="5546784"/>
            <a:ext cx="1518249" cy="1178943"/>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684746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sp>
        <p:nvSpPr>
          <p:cNvPr id="4" name="Freeform 10"/>
          <p:cNvSpPr>
            <a:spLocks/>
          </p:cNvSpPr>
          <p:nvPr/>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p:nvSpPr>
        <p:spPr>
          <a:xfrm>
            <a:off x="2071646" y="1303550"/>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t>各类项目概述</a:t>
            </a:r>
            <a:endParaRPr lang="zh-CN" altLang="en-US" sz="2400" dirty="0"/>
          </a:p>
        </p:txBody>
      </p:sp>
      <p:sp>
        <p:nvSpPr>
          <p:cNvPr id="13" name="Freeform 10"/>
          <p:cNvSpPr>
            <a:spLocks/>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00000"/>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dirty="0">
              <a:solidFill>
                <a:srgbClr val="C00000"/>
              </a:solidFill>
            </a:endParaRPr>
          </a:p>
        </p:txBody>
      </p:sp>
      <p:sp>
        <p:nvSpPr>
          <p:cNvPr id="14" name="文本框 13"/>
          <p:cNvSpPr txBox="1"/>
          <p:nvPr/>
        </p:nvSpPr>
        <p:spPr>
          <a:xfrm>
            <a:off x="2071646" y="2223523"/>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p:nvSpPr>
        <p:spPr>
          <a:xfrm>
            <a:off x="2071646" y="3143496"/>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注意事项</a:t>
            </a:r>
            <a:endParaRPr lang="zh-CN" altLang="en-US" sz="2400" dirty="0">
              <a:solidFill>
                <a:schemeClr val="tx1">
                  <a:lumMod val="75000"/>
                  <a:lumOff val="25000"/>
                </a:schemeClr>
              </a:solidFill>
            </a:endParaRPr>
          </a:p>
        </p:txBody>
      </p:sp>
      <p:sp>
        <p:nvSpPr>
          <p:cNvPr id="23" name="Freeform 10"/>
          <p:cNvSpPr>
            <a:spLocks/>
          </p:cNvSpPr>
          <p:nvPr/>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p:nvSpPr>
        <p:spPr>
          <a:xfrm>
            <a:off x="2071646" y="4063469"/>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项目负责人联系方式</a:t>
            </a:r>
            <a:endParaRPr lang="zh-CN" altLang="en-US" sz="2400" dirty="0">
              <a:solidFill>
                <a:schemeClr val="tx1">
                  <a:lumMod val="75000"/>
                  <a:lumOff val="25000"/>
                </a:schemeClr>
              </a:solidFill>
            </a:endParaRPr>
          </a:p>
        </p:txBody>
      </p:sp>
      <p:sp>
        <p:nvSpPr>
          <p:cNvPr id="34" name="文本框 33"/>
          <p:cNvSpPr txBox="1"/>
          <p:nvPr/>
        </p:nvSpPr>
        <p:spPr>
          <a:xfrm>
            <a:off x="2071646" y="4983444"/>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10"/>
          <p:cNvSpPr txBox="1"/>
          <p:nvPr/>
        </p:nvSpPr>
        <p:spPr>
          <a:xfrm>
            <a:off x="2938076" y="2194885"/>
            <a:ext cx="4387392" cy="461665"/>
          </a:xfrm>
          <a:prstGeom prst="rect">
            <a:avLst/>
          </a:prstGeom>
          <a:noFill/>
        </p:spPr>
        <p:txBody>
          <a:bodyPr wrap="square" rtlCol="0">
            <a:spAutoFit/>
          </a:bodyPr>
          <a:lstStyle/>
          <a:p>
            <a:r>
              <a:rPr lang="en-US" altLang="zh-CN" sz="2400" dirty="0" smtClean="0">
                <a:solidFill>
                  <a:schemeClr val="tx1">
                    <a:lumMod val="75000"/>
                    <a:lumOff val="25000"/>
                  </a:schemeClr>
                </a:solidFill>
              </a:rPr>
              <a:t>2017</a:t>
            </a:r>
            <a:r>
              <a:rPr lang="zh-CN" altLang="en-US" sz="2400" dirty="0" smtClean="0">
                <a:solidFill>
                  <a:schemeClr val="tx1">
                    <a:lumMod val="75000"/>
                    <a:lumOff val="25000"/>
                  </a:schemeClr>
                </a:solidFill>
              </a:rPr>
              <a:t>年工作安排</a:t>
            </a:r>
            <a:endParaRPr lang="zh-CN" altLang="en-US" sz="2400" dirty="0">
              <a:solidFill>
                <a:schemeClr val="tx1">
                  <a:lumMod val="75000"/>
                  <a:lumOff val="25000"/>
                </a:schemeClr>
              </a:solidFill>
            </a:endParaRPr>
          </a:p>
        </p:txBody>
      </p:sp>
    </p:spTree>
    <p:extLst>
      <p:ext uri="{BB962C8B-B14F-4D97-AF65-F5344CB8AC3E}">
        <p14:creationId xmlns:p14="http://schemas.microsoft.com/office/powerpoint/2010/main" xmlns="" val="3117537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历年工作安排</a:t>
            </a:r>
            <a:endParaRPr lang="zh-CN" altLang="en-US" dirty="0"/>
          </a:p>
        </p:txBody>
      </p:sp>
      <p:sp>
        <p:nvSpPr>
          <p:cNvPr id="7" name="流程图: 数据 6"/>
          <p:cNvSpPr/>
          <p:nvPr/>
        </p:nvSpPr>
        <p:spPr>
          <a:xfrm>
            <a:off x="685800" y="1524000"/>
            <a:ext cx="7391400" cy="1066800"/>
          </a:xfrm>
          <a:prstGeom prst="flowChartInputOutput">
            <a:avLst/>
          </a:prstGeom>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4000" dirty="0">
                <a:latin typeface="黑体" pitchFamily="49" charset="-122"/>
                <a:ea typeface="黑体" pitchFamily="49" charset="-122"/>
              </a:rPr>
              <a:t>联合培养博士项目</a:t>
            </a:r>
          </a:p>
        </p:txBody>
      </p:sp>
      <p:sp>
        <p:nvSpPr>
          <p:cNvPr id="8" name="流程图: 数据 7"/>
          <p:cNvSpPr/>
          <p:nvPr/>
        </p:nvSpPr>
        <p:spPr>
          <a:xfrm>
            <a:off x="703054" y="2826588"/>
            <a:ext cx="7467600" cy="1066800"/>
          </a:xfrm>
          <a:prstGeom prst="flowChartInputOutput">
            <a:avLst/>
          </a:prstGeom>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4000" dirty="0">
                <a:latin typeface="黑体" pitchFamily="49" charset="-122"/>
                <a:ea typeface="黑体" pitchFamily="49" charset="-122"/>
              </a:rPr>
              <a:t>联合</a:t>
            </a:r>
            <a:r>
              <a:rPr lang="zh-CN" altLang="en-US" sz="4000" dirty="0" smtClean="0">
                <a:latin typeface="黑体" pitchFamily="49" charset="-122"/>
                <a:ea typeface="黑体" pitchFamily="49" charset="-122"/>
              </a:rPr>
              <a:t>培养硕士项目</a:t>
            </a:r>
            <a:endParaRPr lang="zh-CN" altLang="en-US" sz="4000" dirty="0">
              <a:latin typeface="黑体" pitchFamily="49" charset="-122"/>
              <a:ea typeface="黑体" pitchFamily="49" charset="-122"/>
            </a:endParaRPr>
          </a:p>
        </p:txBody>
      </p:sp>
      <p:sp>
        <p:nvSpPr>
          <p:cNvPr id="9" name="流程图: 数据 8"/>
          <p:cNvSpPr/>
          <p:nvPr/>
        </p:nvSpPr>
        <p:spPr>
          <a:xfrm>
            <a:off x="657046" y="4258574"/>
            <a:ext cx="7162800" cy="990600"/>
          </a:xfrm>
          <a:prstGeom prst="flowChartInputOutput">
            <a:avLst/>
          </a:prstGeom>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4000" dirty="0">
                <a:latin typeface="黑体" pitchFamily="49" charset="-122"/>
                <a:ea typeface="黑体" pitchFamily="49" charset="-122"/>
              </a:rPr>
              <a:t>其它类项目</a:t>
            </a: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2599" y="949723"/>
            <a:ext cx="8372163" cy="574183"/>
          </a:xfrm>
        </p:spPr>
        <p:txBody>
          <a:bodyPr/>
          <a:lstStyle/>
          <a:p>
            <a:r>
              <a:rPr lang="en-US" altLang="zh-CN" dirty="0" smtClean="0"/>
              <a:t>2017</a:t>
            </a:r>
            <a:r>
              <a:rPr lang="zh-CN" altLang="en-US" dirty="0" smtClean="0"/>
              <a:t>年工作安排</a:t>
            </a:r>
            <a:endParaRPr lang="zh-CN" altLang="en-US" dirty="0"/>
          </a:p>
        </p:txBody>
      </p:sp>
      <p:sp>
        <p:nvSpPr>
          <p:cNvPr id="6" name="矩形 5"/>
          <p:cNvSpPr/>
          <p:nvPr/>
        </p:nvSpPr>
        <p:spPr>
          <a:xfrm>
            <a:off x="8591909" y="664234"/>
            <a:ext cx="552091" cy="61937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2027" y="1672087"/>
            <a:ext cx="5833835" cy="3477875"/>
          </a:xfrm>
          <a:prstGeom prst="rect">
            <a:avLst/>
          </a:prstGeom>
        </p:spPr>
        <p:txBody>
          <a:bodyPr wrap="square">
            <a:spAutoFit/>
          </a:bodyPr>
          <a:lstStyle/>
          <a:p>
            <a:pPr algn="just" eaLnBrk="1" hangingPunct="1">
              <a:lnSpc>
                <a:spcPct val="150000"/>
              </a:lnSpc>
              <a:defRPr/>
            </a:pPr>
            <a:r>
              <a:rPr lang="zh-CN" altLang="en-US" sz="2400" b="1" dirty="0" smtClean="0">
                <a:solidFill>
                  <a:srgbClr val="C00000"/>
                </a:solidFill>
                <a:effectLst>
                  <a:outerShdw blurRad="38100" dist="38100" dir="2700000" algn="tl">
                    <a:srgbClr val="C0C0C0"/>
                  </a:outerShdw>
                </a:effectLst>
                <a:ea typeface="黑体" pitchFamily="2" charset="-122"/>
              </a:rPr>
              <a:t>现在</a:t>
            </a: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20</a:t>
            </a:r>
            <a:r>
              <a:rPr lang="zh-CN" altLang="en-US" sz="2400" b="1" dirty="0" smtClean="0">
                <a:solidFill>
                  <a:srgbClr val="0000FF"/>
                </a:solidFill>
                <a:effectLst>
                  <a:outerShdw blurRad="38100" dist="38100" dir="2700000" algn="tl">
                    <a:srgbClr val="C0C0C0"/>
                  </a:outerShdw>
                </a:effectLst>
                <a:ea typeface="黑体" pitchFamily="2" charset="-122"/>
              </a:rPr>
              <a:t>，</a:t>
            </a:r>
            <a:r>
              <a:rPr lang="zh-CN" altLang="en-US" sz="2400" b="1" dirty="0">
                <a:solidFill>
                  <a:srgbClr val="0000FF"/>
                </a:solidFill>
                <a:effectLst>
                  <a:outerShdw blurRad="38100" dist="38100" dir="2700000" algn="tl">
                    <a:srgbClr val="C0C0C0"/>
                  </a:outerShdw>
                </a:effectLst>
                <a:ea typeface="黑体" pitchFamily="2" charset="-122"/>
              </a:rPr>
              <a:t>申请人：</a:t>
            </a:r>
            <a:endParaRPr lang="zh-CN" altLang="zh-CN" sz="2400" b="1" dirty="0">
              <a:solidFill>
                <a:srgbClr val="C00000"/>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en-US" sz="2400" b="1" dirty="0" smtClean="0">
                <a:solidFill>
                  <a:srgbClr val="000044"/>
                </a:solidFill>
                <a:effectLst>
                  <a:outerShdw blurRad="38100" dist="38100" dir="2700000" algn="tl">
                    <a:srgbClr val="C0C0C0"/>
                  </a:outerShdw>
                </a:effectLst>
                <a:ea typeface="黑体" pitchFamily="2" charset="-122"/>
              </a:rPr>
              <a:t>联系国外导师，获得邀请信</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en-US" sz="2400" b="1" dirty="0" smtClean="0">
                <a:solidFill>
                  <a:srgbClr val="000044"/>
                </a:solidFill>
                <a:effectLst>
                  <a:outerShdw blurRad="38100" dist="38100" dir="2700000" algn="tl">
                    <a:srgbClr val="C0C0C0"/>
                  </a:outerShdw>
                </a:effectLst>
                <a:ea typeface="黑体" pitchFamily="2" charset="-122"/>
              </a:rPr>
              <a:t>取得</a:t>
            </a:r>
            <a:r>
              <a:rPr lang="zh-CN" altLang="en-US" sz="2400" b="1" dirty="0">
                <a:solidFill>
                  <a:srgbClr val="000044"/>
                </a:solidFill>
                <a:effectLst>
                  <a:outerShdw blurRad="38100" dist="38100" dir="2700000" algn="tl">
                    <a:srgbClr val="C0C0C0"/>
                  </a:outerShdw>
                </a:effectLst>
                <a:ea typeface="黑体" pitchFamily="2" charset="-122"/>
              </a:rPr>
              <a:t>拟</a:t>
            </a:r>
            <a:r>
              <a:rPr lang="zh-CN" altLang="en-US" sz="2400" b="1" dirty="0" smtClean="0">
                <a:solidFill>
                  <a:srgbClr val="000044"/>
                </a:solidFill>
                <a:effectLst>
                  <a:outerShdw blurRad="38100" dist="38100" dir="2700000" algn="tl">
                    <a:srgbClr val="C0C0C0"/>
                  </a:outerShdw>
                </a:effectLst>
                <a:ea typeface="黑体" pitchFamily="2" charset="-122"/>
              </a:rPr>
              <a:t>申请项目所需语言证明</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准备其他申请</a:t>
            </a:r>
            <a:r>
              <a:rPr lang="zh-CN" altLang="en-US" sz="2400" b="1" dirty="0" smtClean="0">
                <a:solidFill>
                  <a:srgbClr val="000044"/>
                </a:solidFill>
                <a:effectLst>
                  <a:outerShdw blurRad="38100" dist="38100" dir="2700000" algn="tl">
                    <a:srgbClr val="C0C0C0"/>
                  </a:outerShdw>
                </a:effectLst>
                <a:ea typeface="黑体" pitchFamily="2" charset="-122"/>
              </a:rPr>
              <a:t>材料</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914400" lvl="1" indent="-457200" algn="just">
              <a:lnSpc>
                <a:spcPct val="150000"/>
              </a:lnSpc>
              <a:spcBef>
                <a:spcPts val="1200"/>
              </a:spcBef>
              <a:buFont typeface="Wingdings" panose="05000000000000000000" pitchFamily="2" charset="2"/>
              <a:buChar char="Ø"/>
              <a:defRPr/>
            </a:pPr>
            <a:r>
              <a:rPr lang="zh-CN" altLang="en-US" sz="2400" b="1" dirty="0" smtClean="0">
                <a:solidFill>
                  <a:srgbClr val="000044"/>
                </a:solidFill>
                <a:effectLst>
                  <a:outerShdw blurRad="38100" dist="38100" dir="2700000" algn="tl">
                    <a:srgbClr val="C0C0C0"/>
                  </a:outerShdw>
                </a:effectLst>
                <a:ea typeface="黑体" pitchFamily="2" charset="-122"/>
              </a:rPr>
              <a:t>中外导师联合制定“培养计划”</a:t>
            </a:r>
            <a:endParaRPr lang="en-US" altLang="zh-CN" sz="2400" b="1" dirty="0" smtClean="0">
              <a:solidFill>
                <a:srgbClr val="000044"/>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409886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841535" y="1303550"/>
            <a:ext cx="843427" cy="443226"/>
            <a:chOff x="666810" y="2586037"/>
            <a:chExt cx="468000" cy="245937"/>
          </a:xfrm>
        </p:grpSpPr>
        <p:sp>
          <p:nvSpPr>
            <p:cNvPr id="4" name="Freeform 10"/>
            <p:cNvSpPr>
              <a:spLocks/>
            </p:cNvSpPr>
            <p:nvPr/>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7" name="直接连接符 6"/>
          <p:cNvCxnSpPr>
            <a:stCxn id="4" idx="6"/>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t>各类项目概述</a:t>
            </a:r>
            <a:endParaRPr lang="zh-CN" altLang="en-US" sz="2400" dirty="0"/>
          </a:p>
        </p:txBody>
      </p:sp>
      <p:grpSp>
        <p:nvGrpSpPr>
          <p:cNvPr id="6" name="组合 11"/>
          <p:cNvGrpSpPr/>
          <p:nvPr/>
        </p:nvGrpSpPr>
        <p:grpSpPr>
          <a:xfrm>
            <a:off x="1841535" y="2223523"/>
            <a:ext cx="843427" cy="443226"/>
            <a:chOff x="666810" y="2586037"/>
            <a:chExt cx="468000" cy="245937"/>
          </a:xfrm>
        </p:grpSpPr>
        <p:sp>
          <p:nvSpPr>
            <p:cNvPr id="13" name="Freeform 10"/>
            <p:cNvSpPr>
              <a:spLocks/>
            </p:cNvSpPr>
            <p:nvPr/>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a:stCxn id="13" idx="6"/>
          </p:cNvCxnSpPr>
          <p:nvPr/>
        </p:nvCxnSpPr>
        <p:spPr>
          <a:xfrm>
            <a:off x="2534033" y="2631188"/>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915073" y="2194707"/>
            <a:ext cx="4387392" cy="461665"/>
          </a:xfrm>
          <a:prstGeom prst="rect">
            <a:avLst/>
          </a:prstGeom>
          <a:noFill/>
        </p:spPr>
        <p:txBody>
          <a:bodyPr wrap="square" rtlCol="0">
            <a:spAutoFit/>
          </a:bodyPr>
          <a:lstStyle/>
          <a:p>
            <a:r>
              <a:rPr lang="en-US" altLang="zh-CN" sz="2400" dirty="0" smtClean="0"/>
              <a:t>2017</a:t>
            </a:r>
            <a:r>
              <a:rPr lang="zh-CN" altLang="en-US" sz="2400" dirty="0" smtClean="0"/>
              <a:t>年工作安排</a:t>
            </a:r>
            <a:endParaRPr lang="zh-CN" altLang="en-US" sz="2400" dirty="0"/>
          </a:p>
        </p:txBody>
      </p:sp>
      <p:grpSp>
        <p:nvGrpSpPr>
          <p:cNvPr id="8" name="组合 16"/>
          <p:cNvGrpSpPr/>
          <p:nvPr/>
        </p:nvGrpSpPr>
        <p:grpSpPr>
          <a:xfrm>
            <a:off x="1841535" y="3143496"/>
            <a:ext cx="843427" cy="443226"/>
            <a:chOff x="666810" y="2586037"/>
            <a:chExt cx="468000" cy="245937"/>
          </a:xfrm>
        </p:grpSpPr>
        <p:sp>
          <p:nvSpPr>
            <p:cNvPr id="18" name="Freeform 10"/>
            <p:cNvSpPr>
              <a:spLocks/>
            </p:cNvSpPr>
            <p:nvPr/>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0" name="直接连接符 19"/>
          <p:cNvCxnSpPr>
            <a:stCxn id="18" idx="6"/>
          </p:cNvCxnSpPr>
          <p:nvPr/>
        </p:nvCxnSpPr>
        <p:spPr>
          <a:xfrm>
            <a:off x="2534033" y="3551161"/>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t>注意事项</a:t>
            </a:r>
            <a:endParaRPr lang="zh-CN" altLang="en-US" sz="2400" dirty="0"/>
          </a:p>
        </p:txBody>
      </p:sp>
      <p:grpSp>
        <p:nvGrpSpPr>
          <p:cNvPr id="9" name="组合 21"/>
          <p:cNvGrpSpPr/>
          <p:nvPr/>
        </p:nvGrpSpPr>
        <p:grpSpPr>
          <a:xfrm>
            <a:off x="1841535" y="4063469"/>
            <a:ext cx="843427" cy="443226"/>
            <a:chOff x="666810" y="2586037"/>
            <a:chExt cx="468000" cy="245937"/>
          </a:xfrm>
        </p:grpSpPr>
        <p:sp>
          <p:nvSpPr>
            <p:cNvPr id="23" name="Freeform 10"/>
            <p:cNvSpPr>
              <a:spLocks/>
            </p:cNvSpPr>
            <p:nvPr/>
          </p:nvSpPr>
          <p:spPr bwMode="auto">
            <a:xfrm>
              <a:off x="666810" y="2621442"/>
              <a:ext cx="468000" cy="190800"/>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C141E"/>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p:nvSpPr>
          <p:spPr>
            <a:xfrm>
              <a:off x="794494" y="2586037"/>
              <a:ext cx="212633" cy="245937"/>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5" name="直接连接符 24"/>
          <p:cNvCxnSpPr>
            <a:stCxn id="23" idx="6"/>
          </p:cNvCxnSpPr>
          <p:nvPr/>
        </p:nvCxnSpPr>
        <p:spPr>
          <a:xfrm>
            <a:off x="2534033" y="4471134"/>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t>项目负责人联系方式</a:t>
            </a:r>
            <a:endParaRPr lang="zh-CN" altLang="en-US" sz="2400" dirty="0"/>
          </a:p>
        </p:txBody>
      </p:sp>
    </p:spTree>
    <p:extLst>
      <p:ext uri="{BB962C8B-B14F-4D97-AF65-F5344CB8AC3E}">
        <p14:creationId xmlns:p14="http://schemas.microsoft.com/office/powerpoint/2010/main" xmlns="" val="1337918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2599" y="949723"/>
            <a:ext cx="8372163" cy="574183"/>
          </a:xfrm>
        </p:spPr>
        <p:txBody>
          <a:bodyPr/>
          <a:lstStyle/>
          <a:p>
            <a:r>
              <a:rPr lang="en-US" altLang="zh-CN" dirty="0" smtClean="0"/>
              <a:t>2017</a:t>
            </a:r>
            <a:r>
              <a:rPr lang="zh-CN" altLang="en-US" dirty="0" smtClean="0"/>
              <a:t>年工作安排</a:t>
            </a:r>
            <a:endParaRPr lang="zh-CN" altLang="en-US" dirty="0"/>
          </a:p>
        </p:txBody>
      </p:sp>
      <p:sp>
        <p:nvSpPr>
          <p:cNvPr id="6" name="矩形 5"/>
          <p:cNvSpPr/>
          <p:nvPr/>
        </p:nvSpPr>
        <p:spPr>
          <a:xfrm>
            <a:off x="8591909" y="664234"/>
            <a:ext cx="552091" cy="61937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2027" y="1672087"/>
            <a:ext cx="8077200" cy="3970318"/>
          </a:xfrm>
          <a:prstGeom prst="rect">
            <a:avLst/>
          </a:prstGeom>
        </p:spPr>
        <p:txBody>
          <a:bodyPr>
            <a:spAutoFit/>
          </a:bodyPr>
          <a:lstStyle/>
          <a:p>
            <a:pPr algn="just" eaLnBrk="1" hangingPunct="1">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20</a:t>
            </a:r>
            <a:r>
              <a:rPr lang="zh-CN" altLang="zh-CN" sz="2400" b="1" dirty="0">
                <a:solidFill>
                  <a:srgbClr val="C00000"/>
                </a:solidFill>
                <a:effectLst>
                  <a:outerShdw blurRad="38100" dist="38100" dir="2700000" algn="tl">
                    <a:srgbClr val="C0C0C0"/>
                  </a:outerShdw>
                </a:effectLst>
                <a:ea typeface="黑体" pitchFamily="2" charset="-122"/>
              </a:rPr>
              <a:t>日</a:t>
            </a:r>
            <a:r>
              <a:rPr lang="en-US" altLang="zh-CN" sz="2400" b="1" dirty="0">
                <a:solidFill>
                  <a:srgbClr val="C00000"/>
                </a:solidFill>
                <a:effectLst>
                  <a:outerShdw blurRad="38100" dist="38100" dir="2700000" algn="tl">
                    <a:srgbClr val="C0C0C0"/>
                  </a:outerShdw>
                </a:effectLst>
                <a:ea typeface="黑体" pitchFamily="2" charset="-122"/>
              </a:rPr>
              <a:t>-22</a:t>
            </a:r>
            <a:r>
              <a:rPr lang="zh-CN" altLang="zh-CN" sz="2400" b="1" dirty="0">
                <a:solidFill>
                  <a:srgbClr val="C00000"/>
                </a:solidFill>
                <a:effectLst>
                  <a:outerShdw blurRad="38100" dist="38100" dir="2700000" algn="tl">
                    <a:srgbClr val="C0C0C0"/>
                  </a:outerShdw>
                </a:effectLst>
                <a:ea typeface="黑体" pitchFamily="2" charset="-122"/>
              </a:rPr>
              <a:t>日</a:t>
            </a:r>
            <a:r>
              <a:rPr lang="zh-CN" altLang="en-US" sz="2400" b="1" dirty="0">
                <a:solidFill>
                  <a:srgbClr val="0000FF"/>
                </a:solidFill>
                <a:effectLst>
                  <a:outerShdw blurRad="38100" dist="38100" dir="2700000" algn="tl">
                    <a:srgbClr val="C0C0C0"/>
                  </a:outerShdw>
                </a:effectLst>
                <a:ea typeface="黑体" pitchFamily="2" charset="-122"/>
              </a:rPr>
              <a:t>，申请人：</a:t>
            </a:r>
            <a:endParaRPr lang="zh-CN" altLang="zh-CN" sz="2400" b="1" dirty="0">
              <a:solidFill>
                <a:srgbClr val="C00000"/>
              </a:solidFill>
              <a:effectLst>
                <a:outerShdw blurRad="38100" dist="38100" dir="2700000" algn="tl">
                  <a:srgbClr val="C0C0C0"/>
                </a:outerShdw>
              </a:effectLst>
              <a:ea typeface="黑体" pitchFamily="2" charset="-122"/>
            </a:endParaRPr>
          </a:p>
          <a:p>
            <a:pPr marL="457200" indent="-457200" algn="just" eaLnBrk="1" hangingPunct="1">
              <a:spcBef>
                <a:spcPts val="1200"/>
              </a:spcBef>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在公派留学管理</a:t>
            </a:r>
            <a:r>
              <a:rPr lang="zh-CN" altLang="zh-CN" sz="2400" b="1" u="sng" dirty="0">
                <a:solidFill>
                  <a:srgbClr val="C00000"/>
                </a:solidFill>
                <a:effectLst>
                  <a:outerShdw blurRad="38100" dist="38100" dir="2700000" algn="tl">
                    <a:srgbClr val="C0C0C0"/>
                  </a:outerShdw>
                </a:effectLst>
                <a:ea typeface="黑体" pitchFamily="2" charset="-122"/>
              </a:rPr>
              <a:t>信息平台</a:t>
            </a:r>
            <a:r>
              <a:rPr lang="zh-CN" altLang="en-US" sz="2400" b="1" u="sng" dirty="0">
                <a:solidFill>
                  <a:srgbClr val="C00000"/>
                </a:solidFill>
                <a:effectLst>
                  <a:outerShdw blurRad="38100" dist="38100" dir="2700000" algn="tl">
                    <a:srgbClr val="C0C0C0"/>
                  </a:outerShdw>
                </a:effectLst>
                <a:ea typeface="黑体" pitchFamily="2" charset="-122"/>
              </a:rPr>
              <a:t>完成</a:t>
            </a:r>
            <a:r>
              <a:rPr lang="zh-CN" altLang="zh-CN" sz="2400" b="1" u="sng" dirty="0">
                <a:solidFill>
                  <a:srgbClr val="C00000"/>
                </a:solidFill>
                <a:effectLst>
                  <a:outerShdw blurRad="38100" dist="38100" dir="2700000" algn="tl">
                    <a:srgbClr val="C0C0C0"/>
                  </a:outerShdw>
                </a:effectLst>
                <a:ea typeface="黑体" pitchFamily="2" charset="-122"/>
              </a:rPr>
              <a:t>网上</a:t>
            </a:r>
            <a:r>
              <a:rPr lang="zh-CN" altLang="zh-CN" sz="2400" b="1" u="sng" dirty="0" smtClean="0">
                <a:solidFill>
                  <a:srgbClr val="C00000"/>
                </a:solidFill>
                <a:effectLst>
                  <a:outerShdw blurRad="38100" dist="38100" dir="2700000" algn="tl">
                    <a:srgbClr val="C0C0C0"/>
                  </a:outerShdw>
                </a:effectLst>
                <a:ea typeface="黑体" pitchFamily="2" charset="-122"/>
              </a:rPr>
              <a:t>报名</a:t>
            </a:r>
            <a:r>
              <a:rPr lang="en-US" altLang="zh-CN" sz="2000" b="1" u="sng" dirty="0" smtClean="0">
                <a:solidFill>
                  <a:srgbClr val="C00000"/>
                </a:solidFill>
                <a:effectLst>
                  <a:outerShdw blurRad="38100" dist="38100" dir="2700000" algn="tl">
                    <a:srgbClr val="C0C0C0"/>
                  </a:outerShdw>
                </a:effectLst>
                <a:ea typeface="黑体" pitchFamily="2" charset="-122"/>
              </a:rPr>
              <a:t>(apply.csc.edu.cn)</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algn="just" eaLnBrk="1" hangingPunct="1">
              <a:spcBef>
                <a:spcPts val="1200"/>
              </a:spcBef>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提交以下材料到院系负责人处</a:t>
            </a:r>
            <a:endParaRPr lang="en-US" altLang="zh-CN" sz="2400" b="1" dirty="0">
              <a:solidFill>
                <a:srgbClr val="000044"/>
              </a:solidFill>
              <a:effectLst>
                <a:outerShdw blurRad="38100" dist="38100" dir="2700000" algn="tl">
                  <a:srgbClr val="C0C0C0"/>
                </a:outerShdw>
              </a:effectLst>
              <a:ea typeface="黑体" pitchFamily="2" charset="-122"/>
            </a:endParaRPr>
          </a:p>
          <a:p>
            <a:pPr marL="914400" lvl="1" indent="-457200" algn="just" eaLnBrk="1" hangingPunct="1">
              <a:spcBef>
                <a:spcPts val="1200"/>
              </a:spcBef>
              <a:buFont typeface="Wingdings" panose="05000000000000000000" pitchFamily="2" charset="2"/>
              <a:buChar char="Ø"/>
              <a:defRPr/>
            </a:pPr>
            <a:r>
              <a:rPr lang="zh-CN" altLang="zh-CN" sz="2400" b="1" u="sng" dirty="0">
                <a:solidFill>
                  <a:srgbClr val="C00000"/>
                </a:solidFill>
                <a:effectLst>
                  <a:outerShdw blurRad="38100" dist="38100" dir="2700000" algn="tl">
                    <a:srgbClr val="C0C0C0"/>
                  </a:outerShdw>
                </a:effectLst>
                <a:ea typeface="黑体" pitchFamily="2" charset="-122"/>
              </a:rPr>
              <a:t>前期准备的申请</a:t>
            </a:r>
            <a:r>
              <a:rPr lang="zh-CN" altLang="zh-CN" sz="2400" b="1" u="sng" dirty="0" smtClean="0">
                <a:solidFill>
                  <a:srgbClr val="C00000"/>
                </a:solidFill>
                <a:effectLst>
                  <a:outerShdw blurRad="38100" dist="38100" dir="2700000" algn="tl">
                    <a:srgbClr val="C0C0C0"/>
                  </a:outerShdw>
                </a:effectLst>
                <a:ea typeface="黑体" pitchFamily="2" charset="-122"/>
              </a:rPr>
              <a:t>材料</a:t>
            </a:r>
            <a:r>
              <a:rPr lang="zh-CN" altLang="en-US" sz="2400" b="1" u="sng" dirty="0" smtClean="0">
                <a:solidFill>
                  <a:srgbClr val="C00000"/>
                </a:solidFill>
                <a:effectLst>
                  <a:outerShdw blurRad="38100" dist="38100" dir="2700000" algn="tl">
                    <a:srgbClr val="C0C0C0"/>
                  </a:outerShdw>
                </a:effectLst>
                <a:ea typeface="黑体" pitchFamily="2" charset="-122"/>
              </a:rPr>
              <a:t>（清单见</a:t>
            </a:r>
            <a:r>
              <a:rPr lang="en-US" altLang="zh-CN" sz="2400" b="1" u="sng" dirty="0" smtClean="0">
                <a:solidFill>
                  <a:srgbClr val="C00000"/>
                </a:solidFill>
                <a:effectLst>
                  <a:outerShdw blurRad="38100" dist="38100" dir="2700000" algn="tl">
                    <a:srgbClr val="C0C0C0"/>
                  </a:outerShdw>
                </a:effectLst>
                <a:ea typeface="黑体" pitchFamily="2" charset="-122"/>
              </a:rPr>
              <a:t>: </a:t>
            </a:r>
            <a:r>
              <a:rPr lang="en-US" altLang="zh-CN" sz="2000" b="1" u="sng" dirty="0" smtClean="0">
                <a:solidFill>
                  <a:srgbClr val="C00000"/>
                </a:solidFill>
                <a:effectLst>
                  <a:outerShdw blurRad="38100" dist="38100" dir="2700000" algn="tl">
                    <a:srgbClr val="C0C0C0"/>
                  </a:outerShdw>
                </a:effectLst>
                <a:ea typeface="黑体" pitchFamily="2" charset="-122"/>
              </a:rPr>
              <a:t>www.csc.edu.cn</a:t>
            </a:r>
            <a:r>
              <a:rPr lang="zh-CN" altLang="en-US" sz="2000" b="1" u="sng" dirty="0" smtClean="0">
                <a:solidFill>
                  <a:srgbClr val="C00000"/>
                </a:solidFill>
                <a:effectLst>
                  <a:outerShdw blurRad="38100" dist="38100" dir="2700000" algn="tl">
                    <a:srgbClr val="C0C0C0"/>
                  </a:outerShdw>
                </a:effectLst>
                <a:ea typeface="黑体" pitchFamily="2" charset="-122"/>
              </a:rPr>
              <a:t>）</a:t>
            </a:r>
            <a:endParaRPr lang="en-US" altLang="zh-CN" sz="2000" b="1" u="sng" dirty="0">
              <a:solidFill>
                <a:srgbClr val="C00000"/>
              </a:solidFill>
              <a:effectLst>
                <a:outerShdw blurRad="38100" dist="38100" dir="2700000" algn="tl">
                  <a:srgbClr val="C0C0C0"/>
                </a:outerShdw>
              </a:effectLst>
              <a:ea typeface="黑体" pitchFamily="2" charset="-122"/>
            </a:endParaRPr>
          </a:p>
          <a:p>
            <a:pPr marL="914400" lvl="1" indent="-457200" algn="just" eaLnBrk="1" hangingPunct="1">
              <a:spcBef>
                <a:spcPts val="1200"/>
              </a:spcBef>
              <a:buFont typeface="Wingdings" panose="05000000000000000000" pitchFamily="2" charset="2"/>
              <a:buChar char="Ø"/>
              <a:defRPr/>
            </a:pPr>
            <a:r>
              <a:rPr lang="zh-CN" altLang="zh-CN" sz="2400" b="1" dirty="0">
                <a:solidFill>
                  <a:srgbClr val="000044"/>
                </a:solidFill>
                <a:effectLst>
                  <a:outerShdw blurRad="38100" dist="38100" dir="2700000" algn="tl">
                    <a:srgbClr val="C0C0C0"/>
                  </a:outerShdw>
                </a:effectLst>
                <a:ea typeface="黑体" pitchFamily="2" charset="-122"/>
              </a:rPr>
              <a:t>填写完整的</a:t>
            </a:r>
            <a:r>
              <a:rPr lang="zh-CN" altLang="zh-CN" sz="2400" b="1" u="sng" dirty="0">
                <a:solidFill>
                  <a:srgbClr val="C00000"/>
                </a:solidFill>
                <a:effectLst>
                  <a:outerShdw blurRad="38100" dist="38100" dir="2700000" algn="tl">
                    <a:srgbClr val="C0C0C0"/>
                  </a:outerShdw>
                </a:effectLst>
                <a:ea typeface="黑体" pitchFamily="2" charset="-122"/>
              </a:rPr>
              <a:t>《出国留学申请表》</a:t>
            </a:r>
            <a:endParaRPr lang="en-US" altLang="zh-CN" sz="2400" b="1" u="sng" dirty="0">
              <a:solidFill>
                <a:srgbClr val="C00000"/>
              </a:solidFill>
              <a:effectLst>
                <a:outerShdw blurRad="38100" dist="38100" dir="2700000" algn="tl">
                  <a:srgbClr val="C0C0C0"/>
                </a:outerShdw>
              </a:effectLst>
              <a:ea typeface="黑体" pitchFamily="2" charset="-122"/>
            </a:endParaRPr>
          </a:p>
          <a:p>
            <a:pPr marL="914400" lvl="1" indent="-457200" algn="just" eaLnBrk="1" hangingPunct="1">
              <a:spcBef>
                <a:spcPts val="1200"/>
              </a:spcBef>
              <a:buFont typeface="Wingdings" panose="05000000000000000000" pitchFamily="2" charset="2"/>
              <a:buChar char="Ø"/>
              <a:defRPr/>
            </a:pPr>
            <a:r>
              <a:rPr lang="zh-CN" altLang="zh-CN" sz="2400" b="1" dirty="0">
                <a:solidFill>
                  <a:srgbClr val="000044"/>
                </a:solidFill>
                <a:effectLst>
                  <a:outerShdw blurRad="38100" dist="38100" dir="2700000" algn="tl">
                    <a:srgbClr val="C0C0C0"/>
                  </a:outerShdw>
                </a:effectLst>
                <a:ea typeface="黑体" pitchFamily="2" charset="-122"/>
              </a:rPr>
              <a:t>随同申请表一起打印的</a:t>
            </a:r>
            <a:r>
              <a:rPr lang="zh-CN" altLang="zh-CN" sz="2400" b="1" u="sng" dirty="0">
                <a:solidFill>
                  <a:srgbClr val="C00000"/>
                </a:solidFill>
                <a:effectLst>
                  <a:outerShdw blurRad="38100" dist="38100" dir="2700000" algn="tl">
                    <a:srgbClr val="C0C0C0"/>
                  </a:outerShdw>
                </a:effectLst>
                <a:ea typeface="黑体" pitchFamily="2" charset="-122"/>
              </a:rPr>
              <a:t>空白</a:t>
            </a:r>
            <a:r>
              <a:rPr lang="zh-CN" altLang="zh-CN" sz="2400" b="1" u="sng" dirty="0" smtClean="0">
                <a:solidFill>
                  <a:srgbClr val="C00000"/>
                </a:solidFill>
                <a:effectLst>
                  <a:outerShdw blurRad="38100" dist="38100" dir="2700000" algn="tl">
                    <a:srgbClr val="C0C0C0"/>
                  </a:outerShdw>
                </a:effectLst>
                <a:ea typeface="黑体" pitchFamily="2" charset="-122"/>
              </a:rPr>
              <a:t>《出国留学单位推荐意见表》</a:t>
            </a:r>
            <a:endParaRPr lang="en-US" altLang="zh-CN" sz="2400" b="1" u="sng" dirty="0" smtClean="0">
              <a:solidFill>
                <a:srgbClr val="C00000"/>
              </a:solidFill>
              <a:effectLst>
                <a:outerShdw blurRad="38100" dist="38100" dir="2700000" algn="tl">
                  <a:srgbClr val="C0C0C0"/>
                </a:outerShdw>
              </a:effectLst>
              <a:ea typeface="黑体" pitchFamily="2" charset="-122"/>
            </a:endParaRPr>
          </a:p>
          <a:p>
            <a:pPr marL="914400" lvl="1" indent="-457200" algn="just">
              <a:spcBef>
                <a:spcPts val="1200"/>
              </a:spcBef>
              <a:buFont typeface="Wingdings" panose="05000000000000000000" pitchFamily="2" charset="2"/>
              <a:buChar char="Ø"/>
              <a:defRPr/>
            </a:pPr>
            <a:r>
              <a:rPr lang="zh-CN" altLang="en-US" sz="2400" b="1" dirty="0" smtClean="0">
                <a:solidFill>
                  <a:srgbClr val="000044"/>
                </a:solidFill>
                <a:effectLst>
                  <a:outerShdw blurRad="38100" dist="38100" dir="2700000" algn="tl">
                    <a:srgbClr val="C0C0C0"/>
                  </a:outerShdw>
                </a:effectLst>
                <a:ea typeface="黑体" pitchFamily="2" charset="-122"/>
              </a:rPr>
              <a:t>空白的</a:t>
            </a:r>
            <a:r>
              <a:rPr lang="zh-CN" altLang="zh-CN" sz="2400" b="1" u="sng" dirty="0" smtClean="0">
                <a:solidFill>
                  <a:srgbClr val="C00000"/>
                </a:solidFill>
                <a:effectLst>
                  <a:outerShdw blurRad="38100" dist="38100" dir="2700000" algn="tl">
                    <a:srgbClr val="C0C0C0"/>
                  </a:outerShdw>
                </a:effectLst>
                <a:ea typeface="黑体" pitchFamily="2" charset="-122"/>
              </a:rPr>
              <a:t>《校内专家评审意见表》</a:t>
            </a:r>
            <a:endParaRPr lang="zh-CN" altLang="zh-CN" sz="2400" b="1" dirty="0">
              <a:solidFill>
                <a:srgbClr val="000044"/>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384418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4BD5A17-3153-4A95-988E-B577C14000F1}" type="slidenum">
              <a:rPr lang="en-US" altLang="zh-CN" smtClean="0"/>
              <a:pPr/>
              <a:t>31</a:t>
            </a:fld>
            <a:endParaRPr lang="en-US" altLang="zh-CN" dirty="0"/>
          </a:p>
        </p:txBody>
      </p:sp>
      <p:sp>
        <p:nvSpPr>
          <p:cNvPr id="5" name="标题 4"/>
          <p:cNvSpPr>
            <a:spLocks noGrp="1"/>
          </p:cNvSpPr>
          <p:nvPr>
            <p:ph type="title"/>
          </p:nvPr>
        </p:nvSpPr>
        <p:spPr>
          <a:xfrm>
            <a:off x="775963" y="975600"/>
            <a:ext cx="8566445" cy="576000"/>
          </a:xfrm>
        </p:spPr>
        <p:txBody>
          <a:bodyPr/>
          <a:lstStyle/>
          <a:p>
            <a:r>
              <a:rPr lang="en-US" altLang="zh-CN" dirty="0" smtClean="0"/>
              <a:t>2017</a:t>
            </a:r>
            <a:r>
              <a:rPr lang="zh-CN" altLang="en-US" dirty="0" smtClean="0"/>
              <a:t>年工作安排</a:t>
            </a:r>
            <a:endParaRPr lang="zh-CN" altLang="en-US" dirty="0"/>
          </a:p>
        </p:txBody>
      </p:sp>
      <p:sp>
        <p:nvSpPr>
          <p:cNvPr id="6" name="矩形 5"/>
          <p:cNvSpPr/>
          <p:nvPr/>
        </p:nvSpPr>
        <p:spPr>
          <a:xfrm>
            <a:off x="8591909" y="664234"/>
            <a:ext cx="552091" cy="61937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03053" y="1450676"/>
            <a:ext cx="7848600" cy="5047536"/>
          </a:xfrm>
          <a:prstGeom prst="rect">
            <a:avLst/>
          </a:prstGeom>
        </p:spPr>
        <p:txBody>
          <a:bodyPr>
            <a:spAutoFit/>
          </a:bodyPr>
          <a:lstStyle/>
          <a:p>
            <a:pPr algn="just" eaLnBrk="1" hangingPunct="1">
              <a:lnSpc>
                <a:spcPct val="150000"/>
              </a:lnSpc>
              <a:spcBef>
                <a:spcPts val="1200"/>
              </a:spcBef>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25</a:t>
            </a:r>
            <a:r>
              <a:rPr lang="zh-CN" altLang="zh-CN" sz="2400" b="1" dirty="0">
                <a:solidFill>
                  <a:srgbClr val="C00000"/>
                </a:solidFill>
                <a:effectLst>
                  <a:outerShdw blurRad="38100" dist="38100" dir="2700000" algn="tl">
                    <a:srgbClr val="C0C0C0"/>
                  </a:outerShdw>
                </a:effectLst>
                <a:ea typeface="黑体" pitchFamily="2" charset="-122"/>
              </a:rPr>
              <a:t>日前</a:t>
            </a:r>
            <a:r>
              <a:rPr lang="zh-CN" altLang="en-US" sz="2400" b="1" dirty="0">
                <a:solidFill>
                  <a:srgbClr val="0000FF"/>
                </a:solidFill>
                <a:effectLst>
                  <a:outerShdw blurRad="38100" dist="38100" dir="2700000" algn="tl">
                    <a:srgbClr val="C0C0C0"/>
                  </a:outerShdw>
                </a:effectLst>
                <a:ea typeface="黑体" pitchFamily="2" charset="-122"/>
              </a:rPr>
              <a:t>，各院系：</a:t>
            </a:r>
            <a:endParaRPr lang="zh-CN" altLang="zh-CN" sz="2400" b="1" dirty="0">
              <a:solidFill>
                <a:srgbClr val="C00000"/>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开展资格审核与材料初审工作</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填写</a:t>
            </a:r>
            <a:r>
              <a:rPr lang="zh-CN" altLang="zh-CN" sz="2400" b="1" u="sng" dirty="0">
                <a:solidFill>
                  <a:srgbClr val="C00000"/>
                </a:solidFill>
                <a:effectLst>
                  <a:outerShdw blurRad="38100" dist="38100" dir="2700000" algn="tl">
                    <a:srgbClr val="C0C0C0"/>
                  </a:outerShdw>
                </a:effectLst>
                <a:ea typeface="黑体" pitchFamily="2" charset="-122"/>
              </a:rPr>
              <a:t>《校内专家评审意见表》</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拟写</a:t>
            </a:r>
            <a:r>
              <a:rPr lang="zh-CN" altLang="zh-CN" sz="2400" b="1" u="sng" dirty="0">
                <a:solidFill>
                  <a:srgbClr val="C00000"/>
                </a:solidFill>
                <a:effectLst>
                  <a:outerShdw blurRad="38100" dist="38100" dir="2700000" algn="tl">
                    <a:srgbClr val="C0C0C0"/>
                  </a:outerShdw>
                </a:effectLst>
                <a:ea typeface="黑体" pitchFamily="2" charset="-122"/>
              </a:rPr>
              <a:t>推荐</a:t>
            </a:r>
            <a:r>
              <a:rPr lang="zh-CN" altLang="zh-CN" sz="2400" b="1" u="sng" dirty="0" smtClean="0">
                <a:solidFill>
                  <a:srgbClr val="C00000"/>
                </a:solidFill>
                <a:effectLst>
                  <a:outerShdw blurRad="38100" dist="38100" dir="2700000" algn="tl">
                    <a:srgbClr val="C0C0C0"/>
                  </a:outerShdw>
                </a:effectLst>
                <a:ea typeface="黑体" pitchFamily="2" charset="-122"/>
              </a:rPr>
              <a:t>意见</a:t>
            </a:r>
            <a:r>
              <a:rPr lang="en-US" altLang="zh-CN" sz="2400" b="1" u="sng" dirty="0" smtClean="0">
                <a:solidFill>
                  <a:srgbClr val="C00000"/>
                </a:solidFill>
                <a:effectLst>
                  <a:outerShdw blurRad="38100" dist="38100" dir="2700000" algn="tl">
                    <a:srgbClr val="C0C0C0"/>
                  </a:outerShdw>
                </a:effectLst>
                <a:ea typeface="黑体" pitchFamily="2" charset="-122"/>
              </a:rPr>
              <a:t> </a:t>
            </a:r>
            <a:r>
              <a:rPr lang="zh-CN" altLang="en-US" sz="2400" b="1" u="sng" dirty="0" smtClean="0">
                <a:solidFill>
                  <a:srgbClr val="C00000"/>
                </a:solidFill>
                <a:effectLst>
                  <a:outerShdw blurRad="38100" dist="38100" dir="2700000" algn="tl">
                    <a:srgbClr val="C0C0C0"/>
                  </a:outerShdw>
                </a:effectLst>
                <a:ea typeface="黑体" pitchFamily="2" charset="-122"/>
              </a:rPr>
              <a:t>（</a:t>
            </a:r>
            <a:r>
              <a:rPr lang="en-US" altLang="zh-CN" sz="2400" b="1" u="sng" dirty="0" smtClean="0">
                <a:solidFill>
                  <a:srgbClr val="C00000"/>
                </a:solidFill>
                <a:effectLst>
                  <a:outerShdw blurRad="38100" dist="38100" dir="2700000" algn="tl">
                    <a:srgbClr val="C0C0C0"/>
                  </a:outerShdw>
                </a:effectLst>
                <a:ea typeface="黑体" pitchFamily="2" charset="-122"/>
              </a:rPr>
              <a:t>《</a:t>
            </a:r>
            <a:r>
              <a:rPr lang="zh-CN" altLang="en-US" sz="2400" b="1" u="sng" dirty="0" smtClean="0">
                <a:solidFill>
                  <a:srgbClr val="C00000"/>
                </a:solidFill>
                <a:effectLst>
                  <a:outerShdw blurRad="38100" dist="38100" dir="2700000" algn="tl">
                    <a:srgbClr val="C0C0C0"/>
                  </a:outerShdw>
                </a:effectLst>
                <a:ea typeface="黑体" pitchFamily="2" charset="-122"/>
              </a:rPr>
              <a:t>单位推荐意见表</a:t>
            </a:r>
            <a:r>
              <a:rPr lang="en-US" altLang="zh-CN" sz="2400" b="1" u="sng" dirty="0" smtClean="0">
                <a:solidFill>
                  <a:srgbClr val="C00000"/>
                </a:solidFill>
                <a:effectLst>
                  <a:outerShdw blurRad="38100" dist="38100" dir="2700000" algn="tl">
                    <a:srgbClr val="C0C0C0"/>
                  </a:outerShdw>
                </a:effectLst>
                <a:ea typeface="黑体" pitchFamily="2" charset="-122"/>
              </a:rPr>
              <a:t>》</a:t>
            </a:r>
            <a:r>
              <a:rPr lang="zh-CN" altLang="en-US" sz="2400" b="1" u="sng" dirty="0" smtClean="0">
                <a:solidFill>
                  <a:srgbClr val="C00000"/>
                </a:solidFill>
                <a:effectLst>
                  <a:outerShdw blurRad="38100" dist="38100" dir="2700000" algn="tl">
                    <a:srgbClr val="C0C0C0"/>
                  </a:outerShdw>
                </a:effectLst>
                <a:ea typeface="黑体" pitchFamily="2" charset="-122"/>
              </a:rPr>
              <a:t>）</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完成</a:t>
            </a:r>
            <a:r>
              <a:rPr lang="zh-CN" altLang="zh-CN" sz="2400" b="1" u="sng" dirty="0">
                <a:solidFill>
                  <a:srgbClr val="C00000"/>
                </a:solidFill>
                <a:effectLst>
                  <a:outerShdw blurRad="38100" dist="38100" dir="2700000" algn="tl">
                    <a:srgbClr val="C0C0C0"/>
                  </a:outerShdw>
                </a:effectLst>
                <a:ea typeface="黑体" pitchFamily="2" charset="-122"/>
              </a:rPr>
              <a:t>推荐人选排序</a:t>
            </a:r>
            <a:r>
              <a:rPr lang="zh-CN" altLang="zh-CN" sz="2400" b="1" dirty="0">
                <a:solidFill>
                  <a:srgbClr val="000044"/>
                </a:solidFill>
                <a:effectLst>
                  <a:outerShdw blurRad="38100" dist="38100" dir="2700000" algn="tl">
                    <a:srgbClr val="C0C0C0"/>
                  </a:outerShdw>
                </a:effectLst>
                <a:ea typeface="黑体" pitchFamily="2" charset="-122"/>
              </a:rPr>
              <a:t>等工作</a:t>
            </a:r>
          </a:p>
          <a:p>
            <a:pPr eaLnBrk="1" hangingPunct="1">
              <a:lnSpc>
                <a:spcPct val="150000"/>
              </a:lnSpc>
              <a:spcBef>
                <a:spcPts val="2400"/>
              </a:spcBef>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25</a:t>
            </a:r>
            <a:r>
              <a:rPr lang="zh-CN" altLang="zh-CN" sz="2400" b="1" dirty="0">
                <a:solidFill>
                  <a:srgbClr val="C00000"/>
                </a:solidFill>
                <a:effectLst>
                  <a:outerShdw blurRad="38100" dist="38100" dir="2700000" algn="tl">
                    <a:srgbClr val="C0C0C0"/>
                  </a:outerShdw>
                </a:effectLst>
                <a:ea typeface="黑体" pitchFamily="2" charset="-122"/>
              </a:rPr>
              <a:t>日</a:t>
            </a:r>
            <a:r>
              <a:rPr lang="zh-CN" altLang="en-US" sz="2400" b="1" dirty="0">
                <a:solidFill>
                  <a:srgbClr val="0000FF"/>
                </a:solidFill>
                <a:effectLst>
                  <a:outerShdw blurRad="38100" dist="38100" dir="2700000" algn="tl">
                    <a:srgbClr val="C0C0C0"/>
                  </a:outerShdw>
                </a:effectLst>
                <a:ea typeface="黑体" pitchFamily="2" charset="-122"/>
              </a:rPr>
              <a:t>，各院系：</a:t>
            </a:r>
            <a:endParaRPr lang="zh-CN" altLang="zh-CN" sz="2400" b="1" dirty="0">
              <a:solidFill>
                <a:srgbClr val="0000FF"/>
              </a:solidFill>
              <a:effectLst>
                <a:outerShdw blurRad="38100" dist="38100" dir="2700000" algn="tl">
                  <a:srgbClr val="C0C0C0"/>
                </a:outerShdw>
              </a:effectLst>
              <a:ea typeface="黑体" pitchFamily="2" charset="-122"/>
            </a:endParaRPr>
          </a:p>
          <a:p>
            <a:pPr marL="457200" indent="-457200" eaLnBrk="1" hangingPunct="1">
              <a:lnSpc>
                <a:spcPct val="150000"/>
              </a:lnSpc>
              <a:spcBef>
                <a:spcPts val="1200"/>
              </a:spcBef>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将申请资料</a:t>
            </a:r>
            <a:r>
              <a:rPr lang="zh-CN" altLang="zh-CN" sz="2400" b="1" dirty="0">
                <a:solidFill>
                  <a:srgbClr val="FF0000"/>
                </a:solidFill>
                <a:effectLst>
                  <a:outerShdw blurRad="38100" dist="38100" dir="2700000" algn="tl">
                    <a:srgbClr val="C0C0C0"/>
                  </a:outerShdw>
                </a:effectLst>
                <a:ea typeface="黑体" pitchFamily="2" charset="-122"/>
              </a:rPr>
              <a:t>送交</a:t>
            </a:r>
            <a:r>
              <a:rPr lang="zh-CN" altLang="zh-CN" sz="2400" b="1" dirty="0">
                <a:solidFill>
                  <a:srgbClr val="000044"/>
                </a:solidFill>
                <a:effectLst>
                  <a:outerShdw blurRad="38100" dist="38100" dir="2700000" algn="tl">
                    <a:srgbClr val="C0C0C0"/>
                  </a:outerShdw>
                </a:effectLst>
                <a:ea typeface="黑体" pitchFamily="2" charset="-122"/>
              </a:rPr>
              <a:t>研究生院国际化办公室</a:t>
            </a:r>
          </a:p>
        </p:txBody>
      </p:sp>
    </p:spTree>
    <p:extLst>
      <p:ext uri="{BB962C8B-B14F-4D97-AF65-F5344CB8AC3E}">
        <p14:creationId xmlns:p14="http://schemas.microsoft.com/office/powerpoint/2010/main" xmlns="" val="1560635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4BD5A17-3153-4A95-988E-B577C14000F1}" type="slidenum">
              <a:rPr lang="en-US" altLang="zh-CN" smtClean="0"/>
              <a:pPr/>
              <a:t>32</a:t>
            </a:fld>
            <a:endParaRPr lang="en-US" altLang="zh-CN" dirty="0"/>
          </a:p>
        </p:txBody>
      </p:sp>
      <p:sp>
        <p:nvSpPr>
          <p:cNvPr id="5" name="标题 4"/>
          <p:cNvSpPr>
            <a:spLocks noGrp="1"/>
          </p:cNvSpPr>
          <p:nvPr>
            <p:ph type="title"/>
          </p:nvPr>
        </p:nvSpPr>
        <p:spPr>
          <a:xfrm>
            <a:off x="767337" y="992853"/>
            <a:ext cx="8566445" cy="576000"/>
          </a:xfrm>
        </p:spPr>
        <p:txBody>
          <a:bodyPr/>
          <a:lstStyle/>
          <a:p>
            <a:r>
              <a:rPr lang="en-US" altLang="zh-CN" dirty="0" smtClean="0"/>
              <a:t>2017</a:t>
            </a:r>
            <a:r>
              <a:rPr lang="zh-CN" altLang="en-US" dirty="0" smtClean="0"/>
              <a:t>年工作安排</a:t>
            </a:r>
            <a:endParaRPr lang="zh-CN" altLang="en-US" dirty="0"/>
          </a:p>
        </p:txBody>
      </p:sp>
      <p:sp>
        <p:nvSpPr>
          <p:cNvPr id="7" name="矩形 6"/>
          <p:cNvSpPr/>
          <p:nvPr/>
        </p:nvSpPr>
        <p:spPr>
          <a:xfrm>
            <a:off x="8591909" y="664234"/>
            <a:ext cx="552091" cy="61937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68060" y="1493807"/>
            <a:ext cx="8915400" cy="5078313"/>
          </a:xfrm>
          <a:prstGeom prst="rect">
            <a:avLst/>
          </a:prstGeom>
        </p:spPr>
        <p:txBody>
          <a:bodyPr>
            <a:spAutoFit/>
          </a:bodyPr>
          <a:lstStyle/>
          <a:p>
            <a:pPr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28</a:t>
            </a:r>
            <a:r>
              <a:rPr lang="zh-CN" altLang="zh-CN" sz="2400" b="1" dirty="0">
                <a:solidFill>
                  <a:srgbClr val="C00000"/>
                </a:solidFill>
                <a:effectLst>
                  <a:outerShdw blurRad="38100" dist="38100" dir="2700000" algn="tl">
                    <a:srgbClr val="C0C0C0"/>
                  </a:outerShdw>
                </a:effectLst>
                <a:ea typeface="黑体" pitchFamily="2" charset="-122"/>
              </a:rPr>
              <a:t>日</a:t>
            </a:r>
            <a:r>
              <a:rPr lang="zh-CN" altLang="en-US" sz="2400" b="1" dirty="0">
                <a:solidFill>
                  <a:srgbClr val="0000FF"/>
                </a:solidFill>
                <a:effectLst>
                  <a:outerShdw blurRad="38100" dist="38100" dir="2700000" algn="tl">
                    <a:srgbClr val="C0C0C0"/>
                  </a:outerShdw>
                </a:effectLst>
                <a:ea typeface="黑体" pitchFamily="2" charset="-122"/>
              </a:rPr>
              <a:t>，研究生院：</a:t>
            </a:r>
            <a:endParaRPr lang="zh-CN" altLang="zh-CN" sz="2400" b="1" dirty="0">
              <a:solidFill>
                <a:srgbClr val="0000FF"/>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组织专家对申请材料进行</a:t>
            </a:r>
            <a:r>
              <a:rPr lang="zh-CN" altLang="zh-CN" sz="2400" b="1" dirty="0">
                <a:solidFill>
                  <a:srgbClr val="FF0000"/>
                </a:solidFill>
                <a:effectLst>
                  <a:outerShdw blurRad="38100" dist="38100" dir="2700000" algn="tl">
                    <a:srgbClr val="C0C0C0"/>
                  </a:outerShdw>
                </a:effectLst>
                <a:ea typeface="黑体" pitchFamily="2" charset="-122"/>
              </a:rPr>
              <a:t>评审</a:t>
            </a:r>
          </a:p>
          <a:p>
            <a:pPr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29</a:t>
            </a:r>
            <a:r>
              <a:rPr lang="zh-CN" altLang="zh-CN" sz="2400" b="1" dirty="0">
                <a:solidFill>
                  <a:srgbClr val="C00000"/>
                </a:solidFill>
                <a:effectLst>
                  <a:outerShdw blurRad="38100" dist="38100" dir="2700000" algn="tl">
                    <a:srgbClr val="C0C0C0"/>
                  </a:outerShdw>
                </a:effectLst>
                <a:ea typeface="黑体" pitchFamily="2" charset="-122"/>
              </a:rPr>
              <a:t>日</a:t>
            </a:r>
            <a:r>
              <a:rPr lang="en-US" altLang="zh-CN" sz="2400" b="1" dirty="0">
                <a:solidFill>
                  <a:srgbClr val="C00000"/>
                </a:solidFill>
                <a:effectLst>
                  <a:outerShdw blurRad="38100" dist="38100" dir="2700000" algn="tl">
                    <a:srgbClr val="C0C0C0"/>
                  </a:outerShdw>
                </a:effectLst>
                <a:ea typeface="黑体" pitchFamily="2" charset="-122"/>
              </a:rPr>
              <a:t>-4</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日</a:t>
            </a:r>
            <a:r>
              <a:rPr lang="zh-CN" altLang="en-US" sz="2400" b="1" dirty="0">
                <a:solidFill>
                  <a:srgbClr val="0000FF"/>
                </a:solidFill>
                <a:effectLst>
                  <a:outerShdw blurRad="38100" dist="38100" dir="2700000" algn="tl">
                    <a:srgbClr val="C0C0C0"/>
                  </a:outerShdw>
                </a:effectLst>
                <a:ea typeface="黑体" pitchFamily="2" charset="-122"/>
              </a:rPr>
              <a:t>，研究生院：</a:t>
            </a:r>
            <a:endParaRPr lang="zh-CN" altLang="zh-CN" sz="2400" b="1" dirty="0">
              <a:solidFill>
                <a:srgbClr val="C00000"/>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u"/>
              <a:defRPr/>
            </a:pPr>
            <a:r>
              <a:rPr lang="en-US" altLang="zh-CN" sz="2400" b="1" dirty="0">
                <a:solidFill>
                  <a:srgbClr val="000044"/>
                </a:solidFill>
                <a:effectLst>
                  <a:outerShdw blurRad="38100" dist="38100" dir="2700000" algn="tl">
                    <a:srgbClr val="C0C0C0"/>
                  </a:outerShdw>
                </a:effectLst>
                <a:ea typeface="黑体" pitchFamily="2" charset="-122"/>
              </a:rPr>
              <a:t> </a:t>
            </a:r>
            <a:r>
              <a:rPr lang="zh-CN" altLang="zh-CN" sz="2400" b="1" dirty="0">
                <a:solidFill>
                  <a:srgbClr val="FF0000"/>
                </a:solidFill>
                <a:effectLst>
                  <a:outerShdw blurRad="38100" dist="38100" dir="2700000" algn="tl">
                    <a:srgbClr val="C0C0C0"/>
                  </a:outerShdw>
                </a:effectLst>
                <a:ea typeface="黑体" pitchFamily="2" charset="-122"/>
              </a:rPr>
              <a:t>公示</a:t>
            </a:r>
            <a:r>
              <a:rPr lang="zh-CN" altLang="zh-CN" sz="2400" b="1" dirty="0">
                <a:solidFill>
                  <a:srgbClr val="000044"/>
                </a:solidFill>
                <a:effectLst>
                  <a:outerShdw blurRad="38100" dist="38100" dir="2700000" algn="tl">
                    <a:srgbClr val="C0C0C0"/>
                  </a:outerShdw>
                </a:effectLst>
                <a:ea typeface="黑体" pitchFamily="2" charset="-122"/>
              </a:rPr>
              <a:t>拟推荐人选名单</a:t>
            </a:r>
          </a:p>
          <a:p>
            <a:pPr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4</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4</a:t>
            </a:r>
            <a:r>
              <a:rPr lang="zh-CN" altLang="zh-CN" sz="2400" b="1" dirty="0">
                <a:solidFill>
                  <a:srgbClr val="C00000"/>
                </a:solidFill>
                <a:effectLst>
                  <a:outerShdw blurRad="38100" dist="38100" dir="2700000" algn="tl">
                    <a:srgbClr val="C0C0C0"/>
                  </a:outerShdw>
                </a:effectLst>
                <a:ea typeface="黑体" pitchFamily="2" charset="-122"/>
              </a:rPr>
              <a:t>日</a:t>
            </a:r>
            <a:r>
              <a:rPr lang="en-US" altLang="zh-CN" sz="2400" b="1" dirty="0">
                <a:solidFill>
                  <a:srgbClr val="C00000"/>
                </a:solidFill>
                <a:effectLst>
                  <a:outerShdw blurRad="38100" dist="38100" dir="2700000" algn="tl">
                    <a:srgbClr val="C0C0C0"/>
                  </a:outerShdw>
                </a:effectLst>
                <a:ea typeface="黑体" pitchFamily="2" charset="-122"/>
              </a:rPr>
              <a:t>-4</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5</a:t>
            </a:r>
            <a:r>
              <a:rPr lang="zh-CN" altLang="zh-CN" sz="2400" b="1" dirty="0">
                <a:solidFill>
                  <a:srgbClr val="C00000"/>
                </a:solidFill>
                <a:effectLst>
                  <a:outerShdw blurRad="38100" dist="38100" dir="2700000" algn="tl">
                    <a:srgbClr val="C0C0C0"/>
                  </a:outerShdw>
                </a:effectLst>
                <a:ea typeface="黑体" pitchFamily="2" charset="-122"/>
              </a:rPr>
              <a:t>日</a:t>
            </a:r>
            <a:r>
              <a:rPr lang="zh-CN" altLang="en-US" sz="2400" b="1" dirty="0">
                <a:solidFill>
                  <a:srgbClr val="0000FF"/>
                </a:solidFill>
                <a:effectLst>
                  <a:outerShdw blurRad="38100" dist="38100" dir="2700000" algn="tl">
                    <a:srgbClr val="C0C0C0"/>
                  </a:outerShdw>
                </a:effectLst>
                <a:ea typeface="黑体" pitchFamily="2" charset="-122"/>
              </a:rPr>
              <a:t>，研究生院：</a:t>
            </a:r>
            <a:endParaRPr lang="zh-CN" altLang="zh-CN" sz="2400" b="1" dirty="0">
              <a:solidFill>
                <a:srgbClr val="C00000"/>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在留学基金委网站上完成</a:t>
            </a:r>
            <a:r>
              <a:rPr lang="zh-CN" altLang="zh-CN" sz="2400" b="1" dirty="0">
                <a:solidFill>
                  <a:srgbClr val="FF0000"/>
                </a:solidFill>
                <a:effectLst>
                  <a:outerShdw blurRad="38100" dist="38100" dir="2700000" algn="tl">
                    <a:srgbClr val="C0C0C0"/>
                  </a:outerShdw>
                </a:effectLst>
                <a:ea typeface="黑体" pitchFamily="2" charset="-122"/>
              </a:rPr>
              <a:t>推荐</a:t>
            </a:r>
            <a:r>
              <a:rPr lang="zh-CN" altLang="zh-CN" sz="2400" b="1" dirty="0" smtClean="0">
                <a:solidFill>
                  <a:srgbClr val="000044"/>
                </a:solidFill>
                <a:effectLst>
                  <a:outerShdw blurRad="38100" dist="38100" dir="2700000" algn="tl">
                    <a:srgbClr val="C0C0C0"/>
                  </a:outerShdw>
                </a:effectLst>
                <a:ea typeface="黑体" pitchFamily="2" charset="-122"/>
              </a:rPr>
              <a:t>工作</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457200" indent="-457200" eaLnBrk="1" hangingPunct="1">
              <a:lnSpc>
                <a:spcPct val="150000"/>
              </a:lnSpc>
              <a:defRPr/>
            </a:pPr>
            <a:endParaRPr lang="zh-CN" altLang="zh-CN" sz="2400" b="1" dirty="0">
              <a:solidFill>
                <a:srgbClr val="000044"/>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l"/>
              <a:defRPr/>
            </a:pPr>
            <a:r>
              <a:rPr lang="zh-CN" altLang="zh-CN" sz="2400" b="1" dirty="0">
                <a:solidFill>
                  <a:srgbClr val="000044"/>
                </a:solidFill>
                <a:effectLst>
                  <a:outerShdw blurRad="38100" dist="38100" dir="2700000" algn="tl">
                    <a:srgbClr val="C0C0C0"/>
                  </a:outerShdw>
                </a:effectLst>
                <a:ea typeface="黑体" pitchFamily="2" charset="-122"/>
              </a:rPr>
              <a:t>后续工作待国家留学基金委发布录用名单后再行安排</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l"/>
              <a:defRPr/>
            </a:pPr>
            <a:r>
              <a:rPr lang="zh-CN" altLang="en-US" sz="2400" b="1" dirty="0">
                <a:solidFill>
                  <a:srgbClr val="000044"/>
                </a:solidFill>
                <a:effectLst>
                  <a:outerShdw blurRad="38100" dist="38100" dir="2700000" algn="tl">
                    <a:srgbClr val="C0C0C0"/>
                  </a:outerShdw>
                </a:effectLst>
                <a:ea typeface="黑体" pitchFamily="2" charset="-122"/>
              </a:rPr>
              <a:t>当年未派出的必须向研究生院说明原因</a:t>
            </a:r>
          </a:p>
        </p:txBody>
      </p:sp>
    </p:spTree>
    <p:extLst>
      <p:ext uri="{BB962C8B-B14F-4D97-AF65-F5344CB8AC3E}">
        <p14:creationId xmlns:p14="http://schemas.microsoft.com/office/powerpoint/2010/main" xmlns="" val="1560635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历年工作安排</a:t>
            </a:r>
            <a:endParaRPr lang="zh-CN" altLang="en-US" dirty="0"/>
          </a:p>
        </p:txBody>
      </p:sp>
      <p:sp>
        <p:nvSpPr>
          <p:cNvPr id="7" name="流程图: 数据 6"/>
          <p:cNvSpPr/>
          <p:nvPr/>
        </p:nvSpPr>
        <p:spPr>
          <a:xfrm>
            <a:off x="685800" y="1524000"/>
            <a:ext cx="7391400" cy="1066800"/>
          </a:xfrm>
          <a:prstGeom prst="flowChartInputOutput">
            <a:avLst/>
          </a:prstGeom>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4000" dirty="0">
                <a:solidFill>
                  <a:schemeClr val="lt1"/>
                </a:solidFill>
                <a:latin typeface="黑体" pitchFamily="49" charset="-122"/>
                <a:ea typeface="黑体" pitchFamily="49" charset="-122"/>
              </a:rPr>
              <a:t>联合培养博士项目</a:t>
            </a:r>
          </a:p>
        </p:txBody>
      </p:sp>
      <p:sp>
        <p:nvSpPr>
          <p:cNvPr id="8" name="流程图: 数据 7"/>
          <p:cNvSpPr/>
          <p:nvPr/>
        </p:nvSpPr>
        <p:spPr>
          <a:xfrm>
            <a:off x="703054" y="2826588"/>
            <a:ext cx="7467600" cy="1066800"/>
          </a:xfrm>
          <a:prstGeom prst="flowChartInputOutput">
            <a:avLst/>
          </a:prstGeom>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4000" dirty="0">
                <a:solidFill>
                  <a:schemeClr val="dk1"/>
                </a:solidFill>
                <a:latin typeface="黑体" pitchFamily="49" charset="-122"/>
                <a:ea typeface="黑体" pitchFamily="49" charset="-122"/>
              </a:rPr>
              <a:t>联合培养硕士项目</a:t>
            </a:r>
          </a:p>
        </p:txBody>
      </p:sp>
      <p:sp>
        <p:nvSpPr>
          <p:cNvPr id="9" name="流程图: 数据 8"/>
          <p:cNvSpPr/>
          <p:nvPr/>
        </p:nvSpPr>
        <p:spPr>
          <a:xfrm>
            <a:off x="657046" y="4258574"/>
            <a:ext cx="7162800" cy="990600"/>
          </a:xfrm>
          <a:prstGeom prst="flowChartInputOutput">
            <a:avLst/>
          </a:prstGeom>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4000" dirty="0">
                <a:latin typeface="黑体" pitchFamily="49" charset="-122"/>
                <a:ea typeface="黑体" pitchFamily="49" charset="-122"/>
              </a:rPr>
              <a:t>其它类项目</a:t>
            </a: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2599" y="949723"/>
            <a:ext cx="8372163" cy="574183"/>
          </a:xfrm>
        </p:spPr>
        <p:txBody>
          <a:bodyPr/>
          <a:lstStyle/>
          <a:p>
            <a:r>
              <a:rPr lang="en-US" altLang="zh-CN" dirty="0" smtClean="0"/>
              <a:t>2017</a:t>
            </a:r>
            <a:r>
              <a:rPr lang="zh-CN" altLang="en-US" dirty="0" smtClean="0"/>
              <a:t>年工作安排</a:t>
            </a:r>
            <a:endParaRPr lang="zh-CN" altLang="en-US" dirty="0"/>
          </a:p>
        </p:txBody>
      </p:sp>
      <p:sp>
        <p:nvSpPr>
          <p:cNvPr id="6" name="矩形 5"/>
          <p:cNvSpPr/>
          <p:nvPr/>
        </p:nvSpPr>
        <p:spPr>
          <a:xfrm>
            <a:off x="8591909" y="664234"/>
            <a:ext cx="552091" cy="61937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2027" y="1672087"/>
            <a:ext cx="5833835" cy="2769989"/>
          </a:xfrm>
          <a:prstGeom prst="rect">
            <a:avLst/>
          </a:prstGeom>
        </p:spPr>
        <p:txBody>
          <a:bodyPr wrap="square">
            <a:spAutoFit/>
          </a:bodyPr>
          <a:lstStyle/>
          <a:p>
            <a:pPr algn="just" eaLnBrk="1" hangingPunct="1">
              <a:lnSpc>
                <a:spcPct val="150000"/>
              </a:lnSpc>
              <a:defRPr/>
            </a:pPr>
            <a:r>
              <a:rPr lang="zh-CN" altLang="en-US" sz="2400" b="1" dirty="0" smtClean="0">
                <a:solidFill>
                  <a:srgbClr val="C00000"/>
                </a:solidFill>
                <a:effectLst>
                  <a:outerShdw blurRad="38100" dist="38100" dir="2700000" algn="tl">
                    <a:srgbClr val="C0C0C0"/>
                  </a:outerShdw>
                </a:effectLst>
                <a:ea typeface="黑体" pitchFamily="2" charset="-122"/>
              </a:rPr>
              <a:t>现在</a:t>
            </a: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20</a:t>
            </a:r>
            <a:r>
              <a:rPr lang="zh-CN" altLang="en-US" sz="2400" b="1" dirty="0" smtClean="0">
                <a:solidFill>
                  <a:srgbClr val="0000FF"/>
                </a:solidFill>
                <a:effectLst>
                  <a:outerShdw blurRad="38100" dist="38100" dir="2700000" algn="tl">
                    <a:srgbClr val="C0C0C0"/>
                  </a:outerShdw>
                </a:effectLst>
                <a:ea typeface="黑体" pitchFamily="2" charset="-122"/>
              </a:rPr>
              <a:t>，</a:t>
            </a:r>
            <a:r>
              <a:rPr lang="zh-CN" altLang="en-US" sz="2400" b="1" dirty="0">
                <a:solidFill>
                  <a:srgbClr val="0000FF"/>
                </a:solidFill>
                <a:effectLst>
                  <a:outerShdw blurRad="38100" dist="38100" dir="2700000" algn="tl">
                    <a:srgbClr val="C0C0C0"/>
                  </a:outerShdw>
                </a:effectLst>
                <a:ea typeface="黑体" pitchFamily="2" charset="-122"/>
              </a:rPr>
              <a:t>申请人：</a:t>
            </a:r>
            <a:endParaRPr lang="zh-CN" altLang="zh-CN" sz="2400" b="1" dirty="0">
              <a:solidFill>
                <a:srgbClr val="C00000"/>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en-US" sz="2400" b="1" dirty="0" smtClean="0">
                <a:solidFill>
                  <a:srgbClr val="000044"/>
                </a:solidFill>
                <a:effectLst>
                  <a:outerShdw blurRad="38100" dist="38100" dir="2700000" algn="tl">
                    <a:srgbClr val="C0C0C0"/>
                  </a:outerShdw>
                </a:effectLst>
                <a:ea typeface="黑体" pitchFamily="2" charset="-122"/>
              </a:rPr>
              <a:t>联系国外导师，获得邀请信</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en-US" sz="2400" b="1" dirty="0" smtClean="0">
                <a:solidFill>
                  <a:srgbClr val="000044"/>
                </a:solidFill>
                <a:effectLst>
                  <a:outerShdw blurRad="38100" dist="38100" dir="2700000" algn="tl">
                    <a:srgbClr val="C0C0C0"/>
                  </a:outerShdw>
                </a:effectLst>
                <a:ea typeface="黑体" pitchFamily="2" charset="-122"/>
              </a:rPr>
              <a:t>取得</a:t>
            </a:r>
            <a:r>
              <a:rPr lang="zh-CN" altLang="en-US" sz="2400" b="1" dirty="0">
                <a:solidFill>
                  <a:srgbClr val="000044"/>
                </a:solidFill>
                <a:effectLst>
                  <a:outerShdw blurRad="38100" dist="38100" dir="2700000" algn="tl">
                    <a:srgbClr val="C0C0C0"/>
                  </a:outerShdw>
                </a:effectLst>
                <a:ea typeface="黑体" pitchFamily="2" charset="-122"/>
              </a:rPr>
              <a:t>拟</a:t>
            </a:r>
            <a:r>
              <a:rPr lang="zh-CN" altLang="en-US" sz="2400" b="1" dirty="0" smtClean="0">
                <a:solidFill>
                  <a:srgbClr val="000044"/>
                </a:solidFill>
                <a:effectLst>
                  <a:outerShdw blurRad="38100" dist="38100" dir="2700000" algn="tl">
                    <a:srgbClr val="C0C0C0"/>
                  </a:outerShdw>
                </a:effectLst>
                <a:ea typeface="黑体" pitchFamily="2" charset="-122"/>
              </a:rPr>
              <a:t>申请项目所需语言证明</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准备其他申请</a:t>
            </a:r>
            <a:r>
              <a:rPr lang="zh-CN" altLang="en-US" sz="2400" b="1" dirty="0" smtClean="0">
                <a:solidFill>
                  <a:srgbClr val="000044"/>
                </a:solidFill>
                <a:effectLst>
                  <a:outerShdw blurRad="38100" dist="38100" dir="2700000" algn="tl">
                    <a:srgbClr val="C0C0C0"/>
                  </a:outerShdw>
                </a:effectLst>
                <a:ea typeface="黑体" pitchFamily="2" charset="-122"/>
              </a:rPr>
              <a:t>材料</a:t>
            </a:r>
            <a:endParaRPr lang="zh-CN" altLang="zh-CN" sz="2400" b="1" dirty="0">
              <a:solidFill>
                <a:srgbClr val="000044"/>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999098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2017</a:t>
            </a:r>
            <a:r>
              <a:rPr lang="zh-CN" altLang="en-US" dirty="0" smtClean="0"/>
              <a:t>年工作安排</a:t>
            </a:r>
            <a:endParaRPr lang="zh-CN" altLang="en-US" dirty="0"/>
          </a:p>
        </p:txBody>
      </p:sp>
      <p:sp>
        <p:nvSpPr>
          <p:cNvPr id="7" name="矩形 6"/>
          <p:cNvSpPr/>
          <p:nvPr/>
        </p:nvSpPr>
        <p:spPr>
          <a:xfrm>
            <a:off x="8591909" y="664234"/>
            <a:ext cx="552091" cy="61937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6905" y="1705155"/>
            <a:ext cx="8610600" cy="4278094"/>
          </a:xfrm>
          <a:prstGeom prst="rect">
            <a:avLst/>
          </a:prstGeom>
        </p:spPr>
        <p:txBody>
          <a:bodyPr>
            <a:spAutoFit/>
          </a:bodyPr>
          <a:lstStyle/>
          <a:p>
            <a:pPr algn="just"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20</a:t>
            </a:r>
            <a:r>
              <a:rPr lang="zh-CN" altLang="zh-CN" sz="2400" b="1" dirty="0">
                <a:solidFill>
                  <a:srgbClr val="C00000"/>
                </a:solidFill>
                <a:effectLst>
                  <a:outerShdw blurRad="38100" dist="38100" dir="2700000" algn="tl">
                    <a:srgbClr val="C0C0C0"/>
                  </a:outerShdw>
                </a:effectLst>
                <a:ea typeface="黑体" pitchFamily="2" charset="-122"/>
              </a:rPr>
              <a:t>日</a:t>
            </a:r>
            <a:r>
              <a:rPr lang="en-US" altLang="zh-CN" sz="2400" b="1" dirty="0">
                <a:solidFill>
                  <a:srgbClr val="C00000"/>
                </a:solidFill>
                <a:effectLst>
                  <a:outerShdw blurRad="38100" dist="38100" dir="2700000" algn="tl">
                    <a:srgbClr val="C0C0C0"/>
                  </a:outerShdw>
                </a:effectLst>
                <a:ea typeface="黑体" pitchFamily="2" charset="-122"/>
              </a:rPr>
              <a:t>-22</a:t>
            </a:r>
            <a:r>
              <a:rPr lang="zh-CN" altLang="zh-CN" sz="2400" b="1" dirty="0">
                <a:solidFill>
                  <a:srgbClr val="C00000"/>
                </a:solidFill>
                <a:effectLst>
                  <a:outerShdw blurRad="38100" dist="38100" dir="2700000" algn="tl">
                    <a:srgbClr val="C0C0C0"/>
                  </a:outerShdw>
                </a:effectLst>
                <a:ea typeface="黑体" pitchFamily="2" charset="-122"/>
              </a:rPr>
              <a:t>日</a:t>
            </a:r>
            <a:r>
              <a:rPr lang="en-US" altLang="zh-CN" sz="2400" b="1" dirty="0">
                <a:solidFill>
                  <a:srgbClr val="0000FF"/>
                </a:solidFill>
                <a:effectLst>
                  <a:outerShdw blurRad="38100" dist="38100" dir="2700000" algn="tl">
                    <a:srgbClr val="C0C0C0"/>
                  </a:outerShdw>
                </a:effectLst>
                <a:ea typeface="黑体" pitchFamily="2" charset="-122"/>
              </a:rPr>
              <a:t>,</a:t>
            </a:r>
            <a:r>
              <a:rPr lang="zh-CN" altLang="en-US" sz="2400" b="1" dirty="0">
                <a:solidFill>
                  <a:srgbClr val="0000FF"/>
                </a:solidFill>
                <a:effectLst>
                  <a:outerShdw blurRad="38100" dist="38100" dir="2700000" algn="tl">
                    <a:srgbClr val="C0C0C0"/>
                  </a:outerShdw>
                </a:effectLst>
                <a:ea typeface="黑体" pitchFamily="2" charset="-122"/>
              </a:rPr>
              <a:t>申请人：</a:t>
            </a:r>
            <a:endParaRPr lang="zh-CN" altLang="zh-CN" sz="2400" b="1" dirty="0">
              <a:solidFill>
                <a:srgbClr val="0000FF"/>
              </a:solidFill>
              <a:effectLst>
                <a:outerShdw blurRad="38100" dist="38100" dir="2700000" algn="tl">
                  <a:srgbClr val="C0C0C0"/>
                </a:outerShdw>
              </a:effectLst>
              <a:ea typeface="黑体" pitchFamily="2" charset="-122"/>
            </a:endParaRPr>
          </a:p>
          <a:p>
            <a:pPr marL="457200" indent="-457200" algn="just">
              <a:lnSpc>
                <a:spcPct val="150000"/>
              </a:lnSpc>
              <a:spcBef>
                <a:spcPts val="1200"/>
              </a:spcBef>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在国家公派留学管理</a:t>
            </a:r>
            <a:r>
              <a:rPr lang="zh-CN" altLang="zh-CN" sz="2400" b="1" u="sng" dirty="0">
                <a:solidFill>
                  <a:srgbClr val="C00000"/>
                </a:solidFill>
                <a:effectLst>
                  <a:outerShdw blurRad="38100" dist="38100" dir="2700000" algn="tl">
                    <a:srgbClr val="C0C0C0"/>
                  </a:outerShdw>
                </a:effectLst>
                <a:ea typeface="黑体" pitchFamily="2" charset="-122"/>
              </a:rPr>
              <a:t>信息平台网上</a:t>
            </a:r>
            <a:r>
              <a:rPr lang="zh-CN" altLang="zh-CN" sz="2400" b="1" u="sng" dirty="0" smtClean="0">
                <a:solidFill>
                  <a:srgbClr val="C00000"/>
                </a:solidFill>
                <a:effectLst>
                  <a:outerShdw blurRad="38100" dist="38100" dir="2700000" algn="tl">
                    <a:srgbClr val="C0C0C0"/>
                  </a:outerShdw>
                </a:effectLst>
                <a:ea typeface="黑体" pitchFamily="2" charset="-122"/>
              </a:rPr>
              <a:t>报名</a:t>
            </a:r>
            <a:r>
              <a:rPr lang="en-US" altLang="zh-CN" sz="2400" b="1" u="sng" dirty="0" smtClean="0">
                <a:solidFill>
                  <a:srgbClr val="C00000"/>
                </a:solidFill>
                <a:effectLst>
                  <a:outerShdw blurRad="38100" dist="38100" dir="2700000" algn="tl">
                    <a:srgbClr val="C0C0C0"/>
                  </a:outerShdw>
                </a:effectLst>
                <a:ea typeface="黑体" pitchFamily="2" charset="-122"/>
              </a:rPr>
              <a:t> (apply.csc.edu.cn)</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spcBef>
                <a:spcPts val="1200"/>
              </a:spcBef>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向院系项目负责人提交材料</a:t>
            </a:r>
            <a:endParaRPr lang="en-US" altLang="zh-CN" sz="2400" b="1" dirty="0">
              <a:solidFill>
                <a:srgbClr val="000044"/>
              </a:solidFill>
              <a:effectLst>
                <a:outerShdw blurRad="38100" dist="38100" dir="2700000" algn="tl">
                  <a:srgbClr val="C0C0C0"/>
                </a:outerShdw>
              </a:effectLst>
              <a:ea typeface="黑体" pitchFamily="2" charset="-122"/>
            </a:endParaRPr>
          </a:p>
          <a:p>
            <a:pPr marL="914400" lvl="1" indent="-457200" algn="just">
              <a:lnSpc>
                <a:spcPct val="150000"/>
              </a:lnSpc>
              <a:spcBef>
                <a:spcPts val="1200"/>
              </a:spcBef>
              <a:buFont typeface="Wingdings" panose="05000000000000000000" pitchFamily="2" charset="2"/>
              <a:buChar char="Ø"/>
              <a:defRPr/>
            </a:pPr>
            <a:r>
              <a:rPr lang="zh-CN" altLang="zh-CN" sz="2400" b="1" dirty="0">
                <a:solidFill>
                  <a:srgbClr val="000044"/>
                </a:solidFill>
                <a:effectLst>
                  <a:outerShdw blurRad="38100" dist="38100" dir="2700000" algn="tl">
                    <a:srgbClr val="C0C0C0"/>
                  </a:outerShdw>
                </a:effectLst>
                <a:ea typeface="黑体" pitchFamily="2" charset="-122"/>
              </a:rPr>
              <a:t>前期准备的</a:t>
            </a:r>
            <a:r>
              <a:rPr lang="zh-CN" altLang="zh-CN" sz="2400" b="1" u="sng" dirty="0">
                <a:solidFill>
                  <a:srgbClr val="C00000"/>
                </a:solidFill>
                <a:effectLst>
                  <a:outerShdw blurRad="38100" dist="38100" dir="2700000" algn="tl">
                    <a:srgbClr val="C0C0C0"/>
                  </a:outerShdw>
                </a:effectLst>
                <a:ea typeface="黑体" pitchFamily="2" charset="-122"/>
              </a:rPr>
              <a:t>申请</a:t>
            </a:r>
            <a:r>
              <a:rPr lang="zh-CN" altLang="zh-CN" sz="2400" b="1" u="sng" dirty="0" smtClean="0">
                <a:solidFill>
                  <a:srgbClr val="C00000"/>
                </a:solidFill>
                <a:effectLst>
                  <a:outerShdw blurRad="38100" dist="38100" dir="2700000" algn="tl">
                    <a:srgbClr val="C0C0C0"/>
                  </a:outerShdw>
                </a:effectLst>
                <a:ea typeface="黑体" pitchFamily="2" charset="-122"/>
              </a:rPr>
              <a:t>材料</a:t>
            </a:r>
            <a:r>
              <a:rPr lang="en-US" altLang="zh-CN" sz="2400" b="1" u="sng" dirty="0" smtClean="0">
                <a:solidFill>
                  <a:srgbClr val="C00000"/>
                </a:solidFill>
                <a:effectLst>
                  <a:outerShdw blurRad="38100" dist="38100" dir="2700000" algn="tl">
                    <a:srgbClr val="C0C0C0"/>
                  </a:outerShdw>
                </a:effectLst>
                <a:ea typeface="黑体" pitchFamily="2" charset="-122"/>
              </a:rPr>
              <a:t> (</a:t>
            </a:r>
            <a:r>
              <a:rPr lang="zh-CN" altLang="en-US" sz="2400" b="1" u="sng" dirty="0" smtClean="0">
                <a:solidFill>
                  <a:srgbClr val="C00000"/>
                </a:solidFill>
                <a:effectLst>
                  <a:outerShdw blurRad="38100" dist="38100" dir="2700000" algn="tl">
                    <a:srgbClr val="C0C0C0"/>
                  </a:outerShdw>
                </a:effectLst>
                <a:ea typeface="黑体" pitchFamily="2" charset="-122"/>
              </a:rPr>
              <a:t>清单见</a:t>
            </a:r>
            <a:r>
              <a:rPr lang="en-US" altLang="zh-CN" sz="2400" b="1" u="sng" dirty="0" smtClean="0">
                <a:solidFill>
                  <a:srgbClr val="C00000"/>
                </a:solidFill>
                <a:effectLst>
                  <a:outerShdw blurRad="38100" dist="38100" dir="2700000" algn="tl">
                    <a:srgbClr val="C0C0C0"/>
                  </a:outerShdw>
                </a:effectLst>
                <a:ea typeface="黑体" pitchFamily="2" charset="-122"/>
              </a:rPr>
              <a:t>: www.csc.edu.cn)</a:t>
            </a:r>
            <a:endParaRPr lang="en-US" altLang="zh-CN" sz="2400" b="1" u="sng" dirty="0">
              <a:solidFill>
                <a:srgbClr val="C00000"/>
              </a:solidFill>
              <a:effectLst>
                <a:outerShdw blurRad="38100" dist="38100" dir="2700000" algn="tl">
                  <a:srgbClr val="C0C0C0"/>
                </a:outerShdw>
              </a:effectLst>
              <a:ea typeface="黑体" pitchFamily="2" charset="-122"/>
            </a:endParaRPr>
          </a:p>
          <a:p>
            <a:pPr marL="914400" lvl="1" indent="-457200" algn="just" eaLnBrk="1" hangingPunct="1">
              <a:lnSpc>
                <a:spcPct val="150000"/>
              </a:lnSpc>
              <a:spcBef>
                <a:spcPts val="1200"/>
              </a:spcBef>
              <a:buFont typeface="Wingdings" panose="05000000000000000000" pitchFamily="2" charset="2"/>
              <a:buChar char="Ø"/>
              <a:defRPr/>
            </a:pPr>
            <a:r>
              <a:rPr lang="zh-CN" altLang="zh-CN" sz="2400" b="1" dirty="0">
                <a:solidFill>
                  <a:srgbClr val="000044"/>
                </a:solidFill>
                <a:effectLst>
                  <a:outerShdw blurRad="38100" dist="38100" dir="2700000" algn="tl">
                    <a:srgbClr val="C0C0C0"/>
                  </a:outerShdw>
                </a:effectLst>
                <a:ea typeface="黑体" pitchFamily="2" charset="-122"/>
              </a:rPr>
              <a:t>填写完整的</a:t>
            </a:r>
            <a:r>
              <a:rPr lang="zh-CN" altLang="zh-CN" sz="2400" b="1" u="sng" dirty="0">
                <a:solidFill>
                  <a:srgbClr val="C00000"/>
                </a:solidFill>
                <a:effectLst>
                  <a:outerShdw blurRad="38100" dist="38100" dir="2700000" algn="tl">
                    <a:srgbClr val="C0C0C0"/>
                  </a:outerShdw>
                </a:effectLst>
                <a:ea typeface="黑体" pitchFamily="2" charset="-122"/>
              </a:rPr>
              <a:t>《国家留学基金委出国留学申请表》</a:t>
            </a:r>
            <a:endParaRPr lang="en-US" altLang="zh-CN" sz="2400" b="1" u="sng" dirty="0">
              <a:solidFill>
                <a:srgbClr val="C00000"/>
              </a:solidFill>
              <a:effectLst>
                <a:outerShdw blurRad="38100" dist="38100" dir="2700000" algn="tl">
                  <a:srgbClr val="C0C0C0"/>
                </a:outerShdw>
              </a:effectLst>
              <a:ea typeface="黑体" pitchFamily="2" charset="-122"/>
            </a:endParaRPr>
          </a:p>
          <a:p>
            <a:pPr marL="914400" lvl="1" indent="-457200" algn="just" eaLnBrk="1" hangingPunct="1">
              <a:lnSpc>
                <a:spcPct val="150000"/>
              </a:lnSpc>
              <a:spcBef>
                <a:spcPts val="1200"/>
              </a:spcBef>
              <a:buFont typeface="Wingdings" panose="05000000000000000000" pitchFamily="2" charset="2"/>
              <a:buChar char="Ø"/>
              <a:defRPr/>
            </a:pPr>
            <a:r>
              <a:rPr lang="zh-CN" altLang="zh-CN" sz="2400" b="1" dirty="0">
                <a:solidFill>
                  <a:srgbClr val="000044"/>
                </a:solidFill>
                <a:effectLst>
                  <a:outerShdw blurRad="38100" dist="38100" dir="2700000" algn="tl">
                    <a:srgbClr val="C0C0C0"/>
                  </a:outerShdw>
                </a:effectLst>
                <a:ea typeface="黑体" pitchFamily="2" charset="-122"/>
              </a:rPr>
              <a:t>随同申请表一起打印的</a:t>
            </a:r>
            <a:r>
              <a:rPr lang="zh-CN" altLang="zh-CN" sz="2400" b="1" u="sng" dirty="0">
                <a:solidFill>
                  <a:srgbClr val="C00000"/>
                </a:solidFill>
                <a:effectLst>
                  <a:outerShdw blurRad="38100" dist="38100" dir="2700000" algn="tl">
                    <a:srgbClr val="C0C0C0"/>
                  </a:outerShdw>
                </a:effectLst>
                <a:ea typeface="黑体" pitchFamily="2" charset="-122"/>
              </a:rPr>
              <a:t>空白《出国留学单位推荐意见表》</a:t>
            </a:r>
            <a:endParaRPr lang="zh-CN" altLang="zh-CN" sz="2400" b="1" dirty="0">
              <a:solidFill>
                <a:srgbClr val="000044"/>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2017</a:t>
            </a:r>
            <a:r>
              <a:rPr lang="zh-CN" altLang="en-US" dirty="0" smtClean="0"/>
              <a:t>年工作安排</a:t>
            </a:r>
            <a:endParaRPr lang="zh-CN" altLang="en-US" dirty="0"/>
          </a:p>
        </p:txBody>
      </p:sp>
      <p:sp>
        <p:nvSpPr>
          <p:cNvPr id="5" name="矩形 4"/>
          <p:cNvSpPr/>
          <p:nvPr/>
        </p:nvSpPr>
        <p:spPr>
          <a:xfrm>
            <a:off x="8591909" y="664234"/>
            <a:ext cx="552091" cy="61937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00668" y="1470036"/>
            <a:ext cx="8534400" cy="5078313"/>
          </a:xfrm>
          <a:prstGeom prst="rect">
            <a:avLst/>
          </a:prstGeom>
        </p:spPr>
        <p:txBody>
          <a:bodyPr>
            <a:spAutoFit/>
          </a:bodyPr>
          <a:lstStyle/>
          <a:p>
            <a:pPr algn="just"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25</a:t>
            </a:r>
            <a:r>
              <a:rPr lang="zh-CN" altLang="zh-CN" sz="2400" b="1" dirty="0">
                <a:solidFill>
                  <a:srgbClr val="C00000"/>
                </a:solidFill>
                <a:effectLst>
                  <a:outerShdw blurRad="38100" dist="38100" dir="2700000" algn="tl">
                    <a:srgbClr val="C0C0C0"/>
                  </a:outerShdw>
                </a:effectLst>
                <a:ea typeface="黑体" pitchFamily="2" charset="-122"/>
              </a:rPr>
              <a:t>日前</a:t>
            </a:r>
            <a:r>
              <a:rPr lang="zh-CN" altLang="en-US" sz="2400" b="1" dirty="0">
                <a:solidFill>
                  <a:srgbClr val="0000FF"/>
                </a:solidFill>
                <a:effectLst>
                  <a:outerShdw blurRad="38100" dist="38100" dir="2700000" algn="tl">
                    <a:srgbClr val="C0C0C0"/>
                  </a:outerShdw>
                </a:effectLst>
                <a:ea typeface="黑体" pitchFamily="2" charset="-122"/>
              </a:rPr>
              <a:t>，各院系：</a:t>
            </a:r>
            <a:endParaRPr lang="zh-CN" altLang="zh-CN" sz="2400" b="1" dirty="0">
              <a:solidFill>
                <a:srgbClr val="0000FF"/>
              </a:solidFill>
              <a:effectLst>
                <a:outerShdw blurRad="38100" dist="38100" dir="2700000" algn="tl">
                  <a:srgbClr val="C0C0C0"/>
                </a:outerShdw>
              </a:effectLst>
              <a:ea typeface="黑体" pitchFamily="2" charset="-122"/>
            </a:endParaRPr>
          </a:p>
          <a:p>
            <a:pPr marL="457200" indent="-457200" algn="just" eaLnBrk="1" hangingPunct="1">
              <a:lnSpc>
                <a:spcPct val="150000"/>
              </a:lnSpc>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开展资格审核与材料初审工作</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拟写</a:t>
            </a:r>
            <a:r>
              <a:rPr lang="zh-CN" altLang="zh-CN" sz="2400" b="1" u="sng" dirty="0">
                <a:solidFill>
                  <a:srgbClr val="C00000"/>
                </a:solidFill>
                <a:effectLst>
                  <a:outerShdw blurRad="38100" dist="38100" dir="2700000" algn="tl">
                    <a:srgbClr val="C0C0C0"/>
                  </a:outerShdw>
                </a:effectLst>
                <a:ea typeface="黑体" pitchFamily="2" charset="-122"/>
              </a:rPr>
              <a:t>推荐意见</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algn="just" eaLnBrk="1" hangingPunct="1">
              <a:lnSpc>
                <a:spcPct val="150000"/>
              </a:lnSpc>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完成</a:t>
            </a:r>
            <a:r>
              <a:rPr lang="zh-CN" altLang="zh-CN" sz="2400" b="1" u="sng" dirty="0">
                <a:solidFill>
                  <a:srgbClr val="C00000"/>
                </a:solidFill>
                <a:effectLst>
                  <a:outerShdw blurRad="38100" dist="38100" dir="2700000" algn="tl">
                    <a:srgbClr val="C0C0C0"/>
                  </a:outerShdw>
                </a:effectLst>
                <a:ea typeface="黑体" pitchFamily="2" charset="-122"/>
              </a:rPr>
              <a:t>推荐人选排序</a:t>
            </a:r>
            <a:endParaRPr lang="zh-CN" altLang="zh-CN" sz="2400" b="1" dirty="0">
              <a:solidFill>
                <a:srgbClr val="000044"/>
              </a:solidFill>
              <a:effectLst>
                <a:outerShdw blurRad="38100" dist="38100" dir="2700000" algn="tl">
                  <a:srgbClr val="C0C0C0"/>
                </a:outerShdw>
              </a:effectLst>
              <a:ea typeface="黑体" pitchFamily="2" charset="-122"/>
            </a:endParaRPr>
          </a:p>
          <a:p>
            <a:pPr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25</a:t>
            </a:r>
            <a:r>
              <a:rPr lang="zh-CN" altLang="zh-CN" sz="2400" b="1" dirty="0">
                <a:solidFill>
                  <a:srgbClr val="C00000"/>
                </a:solidFill>
                <a:effectLst>
                  <a:outerShdw blurRad="38100" dist="38100" dir="2700000" algn="tl">
                    <a:srgbClr val="C0C0C0"/>
                  </a:outerShdw>
                </a:effectLst>
                <a:ea typeface="黑体" pitchFamily="2" charset="-122"/>
              </a:rPr>
              <a:t>日</a:t>
            </a:r>
            <a:r>
              <a:rPr lang="zh-CN" altLang="en-US" sz="2400" b="1" dirty="0">
                <a:solidFill>
                  <a:srgbClr val="0000FF"/>
                </a:solidFill>
                <a:effectLst>
                  <a:outerShdw blurRad="38100" dist="38100" dir="2700000" algn="tl">
                    <a:srgbClr val="C0C0C0"/>
                  </a:outerShdw>
                </a:effectLst>
                <a:ea typeface="黑体" pitchFamily="2" charset="-122"/>
              </a:rPr>
              <a:t>，各院系：</a:t>
            </a:r>
            <a:endParaRPr lang="zh-CN" altLang="zh-CN" sz="2400" b="1" dirty="0">
              <a:solidFill>
                <a:srgbClr val="C00000"/>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将初审后的申请资料送交研究生院国际化办公室</a:t>
            </a:r>
            <a:endParaRPr lang="en-US" altLang="zh-CN" sz="2400" b="1" dirty="0">
              <a:solidFill>
                <a:srgbClr val="000044"/>
              </a:solidFill>
              <a:effectLst>
                <a:outerShdw blurRad="38100" dist="38100" dir="2700000" algn="tl">
                  <a:srgbClr val="C0C0C0"/>
                </a:outerShdw>
              </a:effectLst>
              <a:ea typeface="黑体" pitchFamily="2" charset="-122"/>
            </a:endParaRPr>
          </a:p>
          <a:p>
            <a:pPr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zh-CN" sz="2400" b="1" dirty="0" smtClean="0">
                <a:solidFill>
                  <a:srgbClr val="C00000"/>
                </a:solidFill>
                <a:effectLst>
                  <a:outerShdw blurRad="38100" dist="38100" dir="2700000" algn="tl">
                    <a:srgbClr val="C0C0C0"/>
                  </a:outerShdw>
                </a:effectLst>
                <a:ea typeface="黑体" pitchFamily="2" charset="-122"/>
              </a:rPr>
              <a:t>年</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26</a:t>
            </a:r>
            <a:r>
              <a:rPr lang="zh-CN" altLang="zh-CN" sz="2400" b="1" dirty="0">
                <a:solidFill>
                  <a:srgbClr val="C00000"/>
                </a:solidFill>
                <a:effectLst>
                  <a:outerShdw blurRad="38100" dist="38100" dir="2700000" algn="tl">
                    <a:srgbClr val="C0C0C0"/>
                  </a:outerShdw>
                </a:effectLst>
                <a:ea typeface="黑体" pitchFamily="2" charset="-122"/>
              </a:rPr>
              <a:t>日</a:t>
            </a:r>
            <a:r>
              <a:rPr lang="en-US" altLang="zh-CN" sz="2400" b="1" dirty="0">
                <a:solidFill>
                  <a:srgbClr val="C00000"/>
                </a:solidFill>
                <a:effectLst>
                  <a:outerShdw blurRad="38100" dist="38100" dir="2700000" algn="tl">
                    <a:srgbClr val="C0C0C0"/>
                  </a:outerShdw>
                </a:effectLst>
                <a:ea typeface="黑体" pitchFamily="2" charset="-122"/>
              </a:rPr>
              <a:t>-4</a:t>
            </a:r>
            <a:r>
              <a:rPr lang="zh-CN" altLang="zh-CN" sz="2400" b="1" dirty="0">
                <a:solidFill>
                  <a:srgbClr val="C00000"/>
                </a:solidFill>
                <a:effectLst>
                  <a:outerShdw blurRad="38100" dist="38100" dir="2700000" algn="tl">
                    <a:srgbClr val="C0C0C0"/>
                  </a:outerShdw>
                </a:effectLst>
                <a:ea typeface="黑体" pitchFamily="2" charset="-122"/>
              </a:rPr>
              <a:t>月</a:t>
            </a:r>
            <a:r>
              <a:rPr lang="en-US" altLang="zh-CN" sz="2400" b="1" dirty="0">
                <a:solidFill>
                  <a:srgbClr val="C00000"/>
                </a:solidFill>
                <a:effectLst>
                  <a:outerShdw blurRad="38100" dist="38100" dir="2700000" algn="tl">
                    <a:srgbClr val="C0C0C0"/>
                  </a:outerShdw>
                </a:effectLst>
                <a:ea typeface="黑体" pitchFamily="2" charset="-122"/>
              </a:rPr>
              <a:t>3</a:t>
            </a:r>
            <a:r>
              <a:rPr lang="zh-CN" altLang="zh-CN" sz="2400" b="1" dirty="0">
                <a:solidFill>
                  <a:srgbClr val="C00000"/>
                </a:solidFill>
                <a:effectLst>
                  <a:outerShdw blurRad="38100" dist="38100" dir="2700000" algn="tl">
                    <a:srgbClr val="C0C0C0"/>
                  </a:outerShdw>
                </a:effectLst>
                <a:ea typeface="黑体" pitchFamily="2" charset="-122"/>
              </a:rPr>
              <a:t>日</a:t>
            </a:r>
            <a:r>
              <a:rPr lang="zh-CN" altLang="en-US" sz="2400" b="1" dirty="0">
                <a:solidFill>
                  <a:srgbClr val="0000FF"/>
                </a:solidFill>
                <a:effectLst>
                  <a:outerShdw blurRad="38100" dist="38100" dir="2700000" algn="tl">
                    <a:srgbClr val="C0C0C0"/>
                  </a:outerShdw>
                </a:effectLst>
                <a:ea typeface="黑体" pitchFamily="2" charset="-122"/>
              </a:rPr>
              <a:t>，研究生院：</a:t>
            </a:r>
            <a:endParaRPr lang="zh-CN" altLang="zh-CN" sz="2400" b="1" dirty="0">
              <a:solidFill>
                <a:srgbClr val="0000FF"/>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对材料进行整理汇总</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在留学基金委网站上完成推荐工作</a:t>
            </a: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历年工作安排</a:t>
            </a:r>
            <a:endParaRPr lang="zh-CN" altLang="en-US" dirty="0"/>
          </a:p>
        </p:txBody>
      </p:sp>
      <p:sp>
        <p:nvSpPr>
          <p:cNvPr id="7" name="流程图: 数据 6"/>
          <p:cNvSpPr/>
          <p:nvPr/>
        </p:nvSpPr>
        <p:spPr>
          <a:xfrm>
            <a:off x="685800" y="1524000"/>
            <a:ext cx="7391400" cy="1066800"/>
          </a:xfrm>
          <a:prstGeom prst="flowChartInputOutput">
            <a:avLst/>
          </a:prstGeom>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4000" dirty="0">
                <a:solidFill>
                  <a:schemeClr val="lt1"/>
                </a:solidFill>
                <a:latin typeface="黑体" pitchFamily="49" charset="-122"/>
                <a:ea typeface="黑体" pitchFamily="49" charset="-122"/>
              </a:rPr>
              <a:t>联合培养博士项目</a:t>
            </a:r>
          </a:p>
        </p:txBody>
      </p:sp>
      <p:sp>
        <p:nvSpPr>
          <p:cNvPr id="8" name="流程图: 数据 7"/>
          <p:cNvSpPr/>
          <p:nvPr/>
        </p:nvSpPr>
        <p:spPr>
          <a:xfrm>
            <a:off x="703054" y="2826588"/>
            <a:ext cx="7467600" cy="1066800"/>
          </a:xfrm>
          <a:prstGeom prst="flowChartInputOutput">
            <a:avLst/>
          </a:prstGeom>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4000" dirty="0">
                <a:solidFill>
                  <a:schemeClr val="lt1"/>
                </a:solidFill>
                <a:latin typeface="黑体" pitchFamily="49" charset="-122"/>
                <a:ea typeface="黑体" pitchFamily="49" charset="-122"/>
              </a:rPr>
              <a:t>联合培养硕士项目</a:t>
            </a:r>
          </a:p>
        </p:txBody>
      </p:sp>
      <p:sp>
        <p:nvSpPr>
          <p:cNvPr id="9" name="流程图: 数据 8"/>
          <p:cNvSpPr/>
          <p:nvPr/>
        </p:nvSpPr>
        <p:spPr>
          <a:xfrm>
            <a:off x="657046" y="4258574"/>
            <a:ext cx="7162800" cy="990600"/>
          </a:xfrm>
          <a:prstGeom prst="flowChartInputOutput">
            <a:avLst/>
          </a:prstGeom>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4000" dirty="0">
                <a:solidFill>
                  <a:schemeClr val="dk1"/>
                </a:solidFill>
                <a:latin typeface="黑体" pitchFamily="49" charset="-122"/>
                <a:ea typeface="黑体" pitchFamily="49" charset="-122"/>
              </a:rPr>
              <a:t>其它类项目</a:t>
            </a: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2017</a:t>
            </a:r>
            <a:r>
              <a:rPr lang="zh-CN" altLang="en-US" dirty="0" smtClean="0"/>
              <a:t>年工作安排</a:t>
            </a:r>
            <a:endParaRPr lang="zh-CN" altLang="en-US" dirty="0"/>
          </a:p>
        </p:txBody>
      </p:sp>
      <p:sp>
        <p:nvSpPr>
          <p:cNvPr id="7" name="矩形 6"/>
          <p:cNvSpPr/>
          <p:nvPr/>
        </p:nvSpPr>
        <p:spPr>
          <a:xfrm>
            <a:off x="609600" y="1391729"/>
            <a:ext cx="8534400" cy="5819285"/>
          </a:xfrm>
          <a:prstGeom prst="rect">
            <a:avLst/>
          </a:prstGeom>
        </p:spPr>
        <p:txBody>
          <a:bodyPr>
            <a:spAutoFit/>
          </a:bodyPr>
          <a:lstStyle/>
          <a:p>
            <a:pPr eaLnBrk="1" hangingPunct="1">
              <a:lnSpc>
                <a:spcPct val="150000"/>
              </a:lnSpc>
              <a:defRPr/>
            </a:pPr>
            <a:r>
              <a:rPr lang="zh-CN" altLang="en-US" sz="2800" b="1" dirty="0" smtClean="0">
                <a:solidFill>
                  <a:srgbClr val="FF0000"/>
                </a:solidFill>
                <a:effectLst>
                  <a:outerShdw blurRad="38100" dist="38100" dir="2700000" algn="tl">
                    <a:srgbClr val="C0C0C0"/>
                  </a:outerShdw>
                </a:effectLst>
                <a:ea typeface="黑体" pitchFamily="2" charset="-122"/>
              </a:rPr>
              <a:t>其他项目</a:t>
            </a:r>
            <a:r>
              <a:rPr lang="en-US" altLang="zh-CN" sz="2800" b="1" dirty="0" smtClean="0">
                <a:solidFill>
                  <a:srgbClr val="FF0000"/>
                </a:solidFill>
                <a:effectLst>
                  <a:outerShdw blurRad="38100" dist="38100" dir="2700000" algn="tl">
                    <a:srgbClr val="C0C0C0"/>
                  </a:outerShdw>
                </a:effectLst>
                <a:ea typeface="黑体" pitchFamily="2" charset="-122"/>
              </a:rPr>
              <a:t>—</a:t>
            </a:r>
            <a:r>
              <a:rPr lang="zh-CN" altLang="en-US" sz="2800" b="1" dirty="0" smtClean="0">
                <a:solidFill>
                  <a:srgbClr val="FF0000"/>
                </a:solidFill>
                <a:effectLst>
                  <a:outerShdw blurRad="38100" dist="38100" dir="2700000" algn="tl">
                    <a:srgbClr val="C0C0C0"/>
                  </a:outerShdw>
                </a:effectLst>
                <a:ea typeface="黑体" pitchFamily="2" charset="-122"/>
              </a:rPr>
              <a:t>学位类项目</a:t>
            </a:r>
            <a:endParaRPr lang="en-US" altLang="zh-CN" sz="2800" b="1" dirty="0" smtClean="0">
              <a:solidFill>
                <a:srgbClr val="FF0000"/>
              </a:solidFill>
              <a:effectLst>
                <a:outerShdw blurRad="38100" dist="38100" dir="2700000" algn="tl">
                  <a:srgbClr val="C0C0C0"/>
                </a:outerShdw>
              </a:effectLst>
              <a:ea typeface="黑体" pitchFamily="2" charset="-122"/>
            </a:endParaRPr>
          </a:p>
          <a:p>
            <a:pPr algn="just">
              <a:lnSpc>
                <a:spcPct val="114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en-US" sz="2400" b="1" dirty="0" smtClean="0">
                <a:solidFill>
                  <a:srgbClr val="C00000"/>
                </a:solidFill>
                <a:effectLst>
                  <a:outerShdw blurRad="38100" dist="38100" dir="2700000" algn="tl">
                    <a:srgbClr val="C0C0C0"/>
                  </a:outerShdw>
                </a:effectLst>
                <a:ea typeface="黑体" pitchFamily="2" charset="-122"/>
              </a:rPr>
              <a:t>年</a:t>
            </a: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zh-CN"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20</a:t>
            </a:r>
            <a:r>
              <a:rPr lang="zh-CN" altLang="zh-CN" sz="2400" b="1" dirty="0" smtClean="0">
                <a:solidFill>
                  <a:srgbClr val="C00000"/>
                </a:solidFill>
                <a:effectLst>
                  <a:outerShdw blurRad="38100" dist="38100" dir="2700000" algn="tl">
                    <a:srgbClr val="C0C0C0"/>
                  </a:outerShdw>
                </a:effectLst>
                <a:ea typeface="黑体" pitchFamily="2" charset="-122"/>
              </a:rPr>
              <a:t>日前</a:t>
            </a:r>
            <a:r>
              <a:rPr lang="zh-CN" altLang="en-US" sz="2400" b="1" dirty="0" smtClean="0">
                <a:solidFill>
                  <a:srgbClr val="C00000"/>
                </a:solidFill>
                <a:effectLst>
                  <a:outerShdw blurRad="38100" dist="38100" dir="2700000" algn="tl">
                    <a:srgbClr val="C0C0C0"/>
                  </a:outerShdw>
                </a:effectLst>
                <a:ea typeface="黑体" pitchFamily="2" charset="-122"/>
              </a:rPr>
              <a:t>，</a:t>
            </a:r>
            <a:r>
              <a:rPr lang="zh-CN" altLang="en-US" sz="2400" b="1" dirty="0" smtClean="0">
                <a:solidFill>
                  <a:srgbClr val="0000FF"/>
                </a:solidFill>
                <a:effectLst>
                  <a:outerShdw blurRad="38100" dist="38100" dir="2700000" algn="tl">
                    <a:srgbClr val="C0C0C0"/>
                  </a:outerShdw>
                </a:effectLst>
                <a:ea typeface="黑体" pitchFamily="2" charset="-122"/>
              </a:rPr>
              <a:t>申请人：</a:t>
            </a:r>
            <a:endParaRPr lang="zh-CN" altLang="zh-CN" sz="2400" b="1" dirty="0" smtClean="0">
              <a:solidFill>
                <a:srgbClr val="0000FF"/>
              </a:solidFill>
              <a:effectLst>
                <a:outerShdw blurRad="38100" dist="38100" dir="2700000" algn="tl">
                  <a:srgbClr val="C0C0C0"/>
                </a:outerShdw>
              </a:effectLst>
              <a:ea typeface="黑体" pitchFamily="2" charset="-122"/>
            </a:endParaRPr>
          </a:p>
          <a:p>
            <a:pPr algn="just">
              <a:lnSpc>
                <a:spcPct val="114000"/>
              </a:lnSpc>
              <a:buFont typeface="Wingdings" pitchFamily="2" charset="2"/>
              <a:buChar char="u"/>
              <a:defRPr/>
            </a:pPr>
            <a:r>
              <a:rPr lang="zh-CN" altLang="en-US" sz="2400" b="1" dirty="0" smtClean="0">
                <a:solidFill>
                  <a:srgbClr val="000044"/>
                </a:solidFill>
                <a:effectLst>
                  <a:outerShdw blurRad="38100" dist="38100" dir="2700000" algn="tl">
                    <a:srgbClr val="C0C0C0"/>
                  </a:outerShdw>
                </a:effectLst>
                <a:ea typeface="黑体" pitchFamily="2" charset="-122"/>
              </a:rPr>
              <a:t> 准备各类申请材料。</a:t>
            </a:r>
            <a:endParaRPr lang="en-US" altLang="zh-CN" sz="2400" b="1" dirty="0" smtClean="0">
              <a:solidFill>
                <a:srgbClr val="000044"/>
              </a:solidFill>
              <a:effectLst>
                <a:outerShdw blurRad="38100" dist="38100" dir="2700000" algn="tl">
                  <a:srgbClr val="C0C0C0"/>
                </a:outerShdw>
              </a:effectLst>
              <a:ea typeface="黑体" pitchFamily="2" charset="-122"/>
            </a:endParaRPr>
          </a:p>
          <a:p>
            <a:pPr algn="just">
              <a:lnSpc>
                <a:spcPct val="114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en-US" sz="2400" b="1" dirty="0" smtClean="0">
                <a:solidFill>
                  <a:srgbClr val="C00000"/>
                </a:solidFill>
                <a:effectLst>
                  <a:outerShdw blurRad="38100" dist="38100" dir="2700000" algn="tl">
                    <a:srgbClr val="C0C0C0"/>
                  </a:outerShdw>
                </a:effectLst>
                <a:ea typeface="黑体" pitchFamily="2" charset="-122"/>
              </a:rPr>
              <a:t>年</a:t>
            </a: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zh-CN"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20</a:t>
            </a:r>
            <a:r>
              <a:rPr lang="zh-CN" altLang="zh-CN" sz="2400" b="1" dirty="0" smtClean="0">
                <a:solidFill>
                  <a:srgbClr val="C00000"/>
                </a:solidFill>
                <a:effectLst>
                  <a:outerShdw blurRad="38100" dist="38100" dir="2700000" algn="tl">
                    <a:srgbClr val="C0C0C0"/>
                  </a:outerShdw>
                </a:effectLst>
                <a:ea typeface="黑体" pitchFamily="2" charset="-122"/>
              </a:rPr>
              <a:t>日</a:t>
            </a:r>
            <a:r>
              <a:rPr lang="en-US" altLang="zh-CN" sz="2400" b="1" dirty="0" smtClean="0">
                <a:solidFill>
                  <a:srgbClr val="C00000"/>
                </a:solidFill>
                <a:effectLst>
                  <a:outerShdw blurRad="38100" dist="38100" dir="2700000" algn="tl">
                    <a:srgbClr val="C0C0C0"/>
                  </a:outerShdw>
                </a:effectLst>
                <a:ea typeface="黑体" pitchFamily="2" charset="-122"/>
              </a:rPr>
              <a:t>-30</a:t>
            </a:r>
            <a:r>
              <a:rPr lang="zh-CN" altLang="zh-CN" sz="2400" b="1" dirty="0" smtClean="0">
                <a:solidFill>
                  <a:srgbClr val="C00000"/>
                </a:solidFill>
                <a:effectLst>
                  <a:outerShdw blurRad="38100" dist="38100" dir="2700000" algn="tl">
                    <a:srgbClr val="C0C0C0"/>
                  </a:outerShdw>
                </a:effectLst>
                <a:ea typeface="黑体" pitchFamily="2" charset="-122"/>
              </a:rPr>
              <a:t>日</a:t>
            </a:r>
            <a:r>
              <a:rPr lang="zh-CN" altLang="en-US" sz="2400" b="1" dirty="0" smtClean="0">
                <a:solidFill>
                  <a:srgbClr val="0000FF"/>
                </a:solidFill>
                <a:effectLst>
                  <a:outerShdw blurRad="38100" dist="38100" dir="2700000" algn="tl">
                    <a:srgbClr val="C0C0C0"/>
                  </a:outerShdw>
                </a:effectLst>
                <a:ea typeface="黑体" pitchFamily="2" charset="-122"/>
              </a:rPr>
              <a:t>，申请人：</a:t>
            </a:r>
            <a:endParaRPr lang="zh-CN" altLang="zh-CN" sz="2400" b="1" dirty="0" smtClean="0">
              <a:solidFill>
                <a:srgbClr val="C00000"/>
              </a:solidFill>
              <a:effectLst>
                <a:outerShdw blurRad="38100" dist="38100" dir="2700000" algn="tl">
                  <a:srgbClr val="C0C0C0"/>
                </a:outerShdw>
              </a:effectLst>
              <a:ea typeface="黑体" pitchFamily="2" charset="-122"/>
            </a:endParaRPr>
          </a:p>
          <a:p>
            <a:pPr>
              <a:lnSpc>
                <a:spcPct val="114000"/>
              </a:lnSpc>
              <a:buFont typeface="Wingdings" pitchFamily="2" charset="2"/>
              <a:buChar char="u"/>
              <a:defRPr/>
            </a:pPr>
            <a:r>
              <a:rPr lang="zh-CN" altLang="en-US" sz="2400" b="1" dirty="0" smtClean="0">
                <a:solidFill>
                  <a:srgbClr val="000044"/>
                </a:solidFill>
                <a:effectLst>
                  <a:outerShdw blurRad="38100" dist="38100" dir="2700000" algn="tl">
                    <a:srgbClr val="C0C0C0"/>
                  </a:outerShdw>
                </a:effectLst>
                <a:ea typeface="黑体" pitchFamily="2" charset="-122"/>
              </a:rPr>
              <a:t> 基金委网站报名，提交准备齐全的申请材料至院系。</a:t>
            </a:r>
            <a:endParaRPr lang="en-US" altLang="zh-CN" sz="2400" b="1" dirty="0" smtClean="0">
              <a:solidFill>
                <a:srgbClr val="000044"/>
              </a:solidFill>
              <a:effectLst>
                <a:outerShdw blurRad="38100" dist="38100" dir="2700000" algn="tl">
                  <a:srgbClr val="C0C0C0"/>
                </a:outerShdw>
              </a:effectLst>
              <a:ea typeface="黑体" pitchFamily="2" charset="-122"/>
            </a:endParaRPr>
          </a:p>
          <a:p>
            <a:pPr>
              <a:lnSpc>
                <a:spcPct val="114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en-US" sz="2400" b="1" dirty="0" smtClean="0">
                <a:solidFill>
                  <a:srgbClr val="C00000"/>
                </a:solidFill>
                <a:effectLst>
                  <a:outerShdw blurRad="38100" dist="38100" dir="2700000" algn="tl">
                    <a:srgbClr val="C0C0C0"/>
                  </a:outerShdw>
                </a:effectLst>
                <a:ea typeface="黑体" pitchFamily="2" charset="-122"/>
              </a:rPr>
              <a:t>年</a:t>
            </a: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zh-CN"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31</a:t>
            </a:r>
            <a:r>
              <a:rPr lang="zh-CN" altLang="zh-CN" sz="2400" b="1" dirty="0" smtClean="0">
                <a:solidFill>
                  <a:srgbClr val="C00000"/>
                </a:solidFill>
                <a:effectLst>
                  <a:outerShdw blurRad="38100" dist="38100" dir="2700000" algn="tl">
                    <a:srgbClr val="C0C0C0"/>
                  </a:outerShdw>
                </a:effectLst>
                <a:ea typeface="黑体" pitchFamily="2" charset="-122"/>
              </a:rPr>
              <a:t>日</a:t>
            </a:r>
            <a:r>
              <a:rPr lang="zh-CN" altLang="en-US" sz="2400" b="1" dirty="0" smtClean="0">
                <a:solidFill>
                  <a:srgbClr val="0000FF"/>
                </a:solidFill>
                <a:effectLst>
                  <a:outerShdw blurRad="38100" dist="38100" dir="2700000" algn="tl">
                    <a:srgbClr val="C0C0C0"/>
                  </a:outerShdw>
                </a:effectLst>
                <a:ea typeface="黑体" pitchFamily="2" charset="-122"/>
              </a:rPr>
              <a:t>，各院系：</a:t>
            </a:r>
            <a:endParaRPr lang="zh-CN" altLang="zh-CN" sz="2400" b="1" dirty="0" smtClean="0">
              <a:solidFill>
                <a:srgbClr val="C00000"/>
              </a:solidFill>
              <a:effectLst>
                <a:outerShdw blurRad="38100" dist="38100" dir="2700000" algn="tl">
                  <a:srgbClr val="C0C0C0"/>
                </a:outerShdw>
              </a:effectLst>
              <a:ea typeface="黑体" pitchFamily="2" charset="-122"/>
            </a:endParaRPr>
          </a:p>
          <a:p>
            <a:pPr marL="457200" indent="-457200">
              <a:lnSpc>
                <a:spcPct val="114000"/>
              </a:lnSpc>
              <a:buFont typeface="Wingdings" panose="05000000000000000000" pitchFamily="2" charset="2"/>
              <a:buChar char="u"/>
              <a:defRPr/>
            </a:pPr>
            <a:r>
              <a:rPr lang="zh-CN" altLang="zh-CN" sz="2400" b="1" dirty="0" smtClean="0">
                <a:solidFill>
                  <a:srgbClr val="000044"/>
                </a:solidFill>
                <a:effectLst>
                  <a:outerShdw blurRad="38100" dist="38100" dir="2700000" algn="tl">
                    <a:srgbClr val="C0C0C0"/>
                  </a:outerShdw>
                </a:effectLst>
                <a:ea typeface="黑体" pitchFamily="2" charset="-122"/>
              </a:rPr>
              <a:t>将初审后的申请</a:t>
            </a:r>
            <a:r>
              <a:rPr lang="zh-CN" altLang="en-US" sz="2400" b="1" dirty="0" smtClean="0">
                <a:solidFill>
                  <a:srgbClr val="000044"/>
                </a:solidFill>
                <a:effectLst>
                  <a:outerShdw blurRad="38100" dist="38100" dir="2700000" algn="tl">
                    <a:srgbClr val="C0C0C0"/>
                  </a:outerShdw>
                </a:effectLst>
                <a:ea typeface="黑体" pitchFamily="2" charset="-122"/>
              </a:rPr>
              <a:t>材</a:t>
            </a:r>
            <a:r>
              <a:rPr lang="zh-CN" altLang="zh-CN" sz="2400" b="1" dirty="0" smtClean="0">
                <a:solidFill>
                  <a:srgbClr val="000044"/>
                </a:solidFill>
                <a:effectLst>
                  <a:outerShdw blurRad="38100" dist="38100" dir="2700000" algn="tl">
                    <a:srgbClr val="C0C0C0"/>
                  </a:outerShdw>
                </a:effectLst>
                <a:ea typeface="黑体" pitchFamily="2" charset="-122"/>
              </a:rPr>
              <a:t>料送交研究生院国际化办公室</a:t>
            </a:r>
            <a:r>
              <a:rPr lang="zh-CN" altLang="en-US" sz="2400" b="1" dirty="0" smtClean="0">
                <a:solidFill>
                  <a:srgbClr val="000044"/>
                </a:solidFill>
                <a:effectLst>
                  <a:outerShdw blurRad="38100" dist="38100" dir="2700000" algn="tl">
                    <a:srgbClr val="C0C0C0"/>
                  </a:outerShdw>
                </a:effectLst>
                <a:ea typeface="黑体" pitchFamily="2" charset="-122"/>
              </a:rPr>
              <a:t>。</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457200" indent="-457200">
              <a:defRPr/>
            </a:pPr>
            <a:endParaRPr lang="en-US" altLang="zh-CN" sz="2400" b="1" dirty="0" smtClean="0">
              <a:solidFill>
                <a:srgbClr val="000044"/>
              </a:solidFill>
              <a:effectLst>
                <a:outerShdw blurRad="38100" dist="38100" dir="2700000" algn="tl">
                  <a:srgbClr val="C0C0C0"/>
                </a:outerShdw>
              </a:effectLst>
              <a:ea typeface="黑体" pitchFamily="2" charset="-122"/>
            </a:endParaRPr>
          </a:p>
          <a:p>
            <a:pPr marL="457200" indent="-457200" algn="just">
              <a:spcBef>
                <a:spcPts val="1200"/>
              </a:spcBef>
              <a:defRPr/>
            </a:pPr>
            <a:endParaRPr lang="zh-CN" altLang="en-US" sz="2400" dirty="0" smtClean="0">
              <a:ea typeface="宋体" pitchFamily="2" charset="-122"/>
            </a:endParaRPr>
          </a:p>
          <a:p>
            <a:pPr eaLnBrk="1" hangingPunct="1">
              <a:lnSpc>
                <a:spcPct val="150000"/>
              </a:lnSpc>
              <a:defRPr/>
            </a:pPr>
            <a:endParaRPr lang="en-US" altLang="zh-CN" sz="2400" b="1" dirty="0" smtClean="0">
              <a:solidFill>
                <a:srgbClr val="000044"/>
              </a:solidFill>
              <a:effectLst>
                <a:outerShdw blurRad="38100" dist="38100" dir="2700000" algn="tl">
                  <a:srgbClr val="C0C0C0"/>
                </a:outerShdw>
              </a:effectLst>
              <a:ea typeface="黑体" pitchFamily="2" charset="-122"/>
            </a:endParaRPr>
          </a:p>
          <a:p>
            <a:pPr eaLnBrk="1" hangingPunct="1">
              <a:lnSpc>
                <a:spcPct val="150000"/>
              </a:lnSpc>
              <a:defRPr/>
            </a:pPr>
            <a:endParaRPr lang="en-US" altLang="zh-CN" sz="2400" b="1" dirty="0" smtClean="0">
              <a:solidFill>
                <a:srgbClr val="000044"/>
              </a:solidFill>
              <a:effectLst>
                <a:outerShdw blurRad="38100" dist="38100" dir="2700000" algn="tl">
                  <a:srgbClr val="C0C0C0"/>
                </a:outerShdw>
              </a:effectLst>
              <a:ea typeface="黑体" pitchFamily="2" charset="-122"/>
            </a:endParaRPr>
          </a:p>
          <a:p>
            <a:pPr eaLnBrk="1" hangingPunct="1">
              <a:lnSpc>
                <a:spcPct val="150000"/>
              </a:lnSpc>
              <a:defRPr/>
            </a:pPr>
            <a:endParaRPr lang="en-US" altLang="zh-CN" sz="2400" b="1" dirty="0" smtClean="0">
              <a:solidFill>
                <a:srgbClr val="000044"/>
              </a:solidFill>
              <a:effectLst>
                <a:outerShdw blurRad="38100" dist="38100" dir="2700000" algn="tl">
                  <a:srgbClr val="C0C0C0"/>
                </a:outerShdw>
              </a:effectLst>
              <a:ea typeface="黑体" pitchFamily="2" charset="-122"/>
            </a:endParaRPr>
          </a:p>
        </p:txBody>
      </p:sp>
      <p:sp>
        <p:nvSpPr>
          <p:cNvPr id="6" name="矩形 5"/>
          <p:cNvSpPr/>
          <p:nvPr/>
        </p:nvSpPr>
        <p:spPr>
          <a:xfrm>
            <a:off x="646980" y="4571134"/>
            <a:ext cx="6961517" cy="1754326"/>
          </a:xfrm>
          <a:prstGeom prst="rect">
            <a:avLst/>
          </a:prstGeom>
        </p:spPr>
        <p:txBody>
          <a:bodyPr wrap="square">
            <a:spAutoFit/>
          </a:bodyPr>
          <a:lstStyle/>
          <a:p>
            <a:pPr>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en-US" sz="2400" b="1" dirty="0" smtClean="0">
                <a:solidFill>
                  <a:srgbClr val="C00000"/>
                </a:solidFill>
                <a:effectLst>
                  <a:outerShdw blurRad="38100" dist="38100" dir="2700000" algn="tl">
                    <a:srgbClr val="C0C0C0"/>
                  </a:outerShdw>
                </a:effectLst>
                <a:ea typeface="黑体" pitchFamily="2" charset="-122"/>
              </a:rPr>
              <a:t>年</a:t>
            </a:r>
            <a:r>
              <a:rPr lang="en-US" altLang="zh-CN" sz="2400" b="1" dirty="0" smtClean="0">
                <a:solidFill>
                  <a:srgbClr val="C00000"/>
                </a:solidFill>
                <a:effectLst>
                  <a:outerShdw blurRad="38100" dist="38100" dir="2700000" algn="tl">
                    <a:srgbClr val="C0C0C0"/>
                  </a:outerShdw>
                </a:effectLst>
                <a:ea typeface="黑体" pitchFamily="2" charset="-122"/>
              </a:rPr>
              <a:t>4</a:t>
            </a:r>
            <a:r>
              <a:rPr lang="zh-CN" altLang="zh-CN"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1</a:t>
            </a:r>
            <a:r>
              <a:rPr lang="zh-CN" altLang="zh-CN" sz="2400" b="1" dirty="0" smtClean="0">
                <a:solidFill>
                  <a:srgbClr val="C00000"/>
                </a:solidFill>
                <a:effectLst>
                  <a:outerShdw blurRad="38100" dist="38100" dir="2700000" algn="tl">
                    <a:srgbClr val="C0C0C0"/>
                  </a:outerShdw>
                </a:effectLst>
                <a:ea typeface="黑体" pitchFamily="2" charset="-122"/>
              </a:rPr>
              <a:t>日</a:t>
            </a:r>
            <a:r>
              <a:rPr lang="en-US" altLang="zh-CN" sz="2400" b="1" dirty="0" smtClean="0">
                <a:solidFill>
                  <a:srgbClr val="C00000"/>
                </a:solidFill>
                <a:effectLst>
                  <a:outerShdw blurRad="38100" dist="38100" dir="2700000" algn="tl">
                    <a:srgbClr val="C0C0C0"/>
                  </a:outerShdw>
                </a:effectLst>
                <a:ea typeface="黑体" pitchFamily="2" charset="-122"/>
              </a:rPr>
              <a:t>-4</a:t>
            </a:r>
            <a:r>
              <a:rPr lang="zh-CN" altLang="zh-CN"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zh-CN" sz="2400" b="1" dirty="0" smtClean="0">
                <a:solidFill>
                  <a:srgbClr val="C00000"/>
                </a:solidFill>
                <a:effectLst>
                  <a:outerShdw blurRad="38100" dist="38100" dir="2700000" algn="tl">
                    <a:srgbClr val="C0C0C0"/>
                  </a:outerShdw>
                </a:effectLst>
                <a:ea typeface="黑体" pitchFamily="2" charset="-122"/>
              </a:rPr>
              <a:t>日</a:t>
            </a:r>
            <a:r>
              <a:rPr lang="zh-CN" altLang="en-US" sz="2400" b="1" dirty="0" smtClean="0">
                <a:solidFill>
                  <a:srgbClr val="0000FF"/>
                </a:solidFill>
                <a:effectLst>
                  <a:outerShdw blurRad="38100" dist="38100" dir="2700000" algn="tl">
                    <a:srgbClr val="C0C0C0"/>
                  </a:outerShdw>
                </a:effectLst>
                <a:ea typeface="黑体" pitchFamily="2" charset="-122"/>
              </a:rPr>
              <a:t>，研究生院：</a:t>
            </a:r>
            <a:endParaRPr lang="zh-CN" altLang="zh-CN" sz="2400" b="1" dirty="0" smtClean="0">
              <a:solidFill>
                <a:srgbClr val="0000FF"/>
              </a:solidFill>
              <a:effectLst>
                <a:outerShdw blurRad="38100" dist="38100" dir="2700000" algn="tl">
                  <a:srgbClr val="C0C0C0"/>
                </a:outerShdw>
              </a:effectLst>
              <a:ea typeface="黑体" pitchFamily="2" charset="-122"/>
            </a:endParaRPr>
          </a:p>
          <a:p>
            <a:pPr marL="457200" indent="-457200">
              <a:lnSpc>
                <a:spcPct val="150000"/>
              </a:lnSpc>
              <a:buFont typeface="Wingdings" panose="05000000000000000000" pitchFamily="2" charset="2"/>
              <a:buChar char="u"/>
              <a:defRPr/>
            </a:pPr>
            <a:r>
              <a:rPr lang="zh-CN" altLang="en-US" sz="2400" b="1" dirty="0" smtClean="0">
                <a:solidFill>
                  <a:srgbClr val="000044"/>
                </a:solidFill>
                <a:effectLst>
                  <a:outerShdw blurRad="38100" dist="38100" dir="2700000" algn="tl">
                    <a:srgbClr val="C0C0C0"/>
                  </a:outerShdw>
                </a:effectLst>
                <a:ea typeface="黑体" pitchFamily="2" charset="-122"/>
              </a:rPr>
              <a:t>对材料进行整理、分类、汇总</a:t>
            </a:r>
            <a:endParaRPr lang="en-US" altLang="zh-CN" sz="2400" b="1" dirty="0" smtClean="0">
              <a:solidFill>
                <a:srgbClr val="000044"/>
              </a:solidFill>
              <a:effectLst>
                <a:outerShdw blurRad="38100" dist="38100" dir="2700000" algn="tl">
                  <a:srgbClr val="C0C0C0"/>
                </a:outerShdw>
              </a:effectLst>
              <a:ea typeface="黑体" pitchFamily="2" charset="-122"/>
            </a:endParaRPr>
          </a:p>
          <a:p>
            <a:pPr marL="457200" indent="-457200">
              <a:lnSpc>
                <a:spcPct val="150000"/>
              </a:lnSpc>
              <a:buFont typeface="Wingdings" panose="05000000000000000000" pitchFamily="2" charset="2"/>
              <a:buChar char="u"/>
              <a:defRPr/>
            </a:pPr>
            <a:r>
              <a:rPr lang="zh-CN" altLang="zh-CN" sz="2400" b="1" dirty="0" smtClean="0">
                <a:solidFill>
                  <a:srgbClr val="000044"/>
                </a:solidFill>
                <a:effectLst>
                  <a:outerShdw blurRad="38100" dist="38100" dir="2700000" algn="tl">
                    <a:srgbClr val="C0C0C0"/>
                  </a:outerShdw>
                </a:effectLst>
                <a:ea typeface="黑体" pitchFamily="2" charset="-122"/>
              </a:rPr>
              <a:t>在留学基金委网站上完成推荐工作</a:t>
            </a:r>
            <a:endParaRPr lang="zh-CN" altLang="zh-CN" sz="2400" b="1" dirty="0">
              <a:solidFill>
                <a:srgbClr val="000044"/>
              </a:solidFill>
              <a:effectLst>
                <a:outerShdw blurRad="38100" dist="38100" dir="2700000" algn="tl">
                  <a:srgbClr val="C0C0C0"/>
                </a:outerShdw>
              </a:effectLst>
              <a:ea typeface="黑体" pitchFamily="2" charset="-122"/>
            </a:endParaRPr>
          </a:p>
        </p:txBody>
      </p:sp>
      <p:sp>
        <p:nvSpPr>
          <p:cNvPr id="5" name="矩形 4"/>
          <p:cNvSpPr/>
          <p:nvPr/>
        </p:nvSpPr>
        <p:spPr>
          <a:xfrm>
            <a:off x="8591909" y="664234"/>
            <a:ext cx="552091" cy="619376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2017</a:t>
            </a:r>
            <a:r>
              <a:rPr lang="zh-CN" altLang="en-US" dirty="0" smtClean="0"/>
              <a:t>年工作安排</a:t>
            </a:r>
            <a:endParaRPr lang="zh-CN" altLang="en-US" dirty="0"/>
          </a:p>
        </p:txBody>
      </p:sp>
      <p:sp>
        <p:nvSpPr>
          <p:cNvPr id="7" name="矩形 6"/>
          <p:cNvSpPr/>
          <p:nvPr/>
        </p:nvSpPr>
        <p:spPr>
          <a:xfrm>
            <a:off x="609600" y="1460740"/>
            <a:ext cx="8534400" cy="3477875"/>
          </a:xfrm>
          <a:prstGeom prst="rect">
            <a:avLst/>
          </a:prstGeom>
        </p:spPr>
        <p:txBody>
          <a:bodyPr>
            <a:spAutoFit/>
          </a:bodyPr>
          <a:lstStyle/>
          <a:p>
            <a:pPr eaLnBrk="1" hangingPunct="1">
              <a:lnSpc>
                <a:spcPct val="150000"/>
              </a:lnSpc>
              <a:defRPr/>
            </a:pPr>
            <a:r>
              <a:rPr lang="zh-CN" altLang="en-US" sz="2800" b="1" dirty="0" smtClean="0">
                <a:solidFill>
                  <a:srgbClr val="FF0000"/>
                </a:solidFill>
                <a:effectLst>
                  <a:outerShdw blurRad="38100" dist="38100" dir="2700000" algn="tl">
                    <a:srgbClr val="C0C0C0"/>
                  </a:outerShdw>
                </a:effectLst>
                <a:ea typeface="黑体" pitchFamily="2" charset="-122"/>
              </a:rPr>
              <a:t> 其他项目</a:t>
            </a:r>
            <a:r>
              <a:rPr lang="en-US" altLang="zh-CN" sz="2800" b="1" dirty="0" smtClean="0">
                <a:solidFill>
                  <a:srgbClr val="FF0000"/>
                </a:solidFill>
                <a:effectLst>
                  <a:outerShdw blurRad="38100" dist="38100" dir="2700000" algn="tl">
                    <a:srgbClr val="C0C0C0"/>
                  </a:outerShdw>
                </a:effectLst>
                <a:ea typeface="黑体" pitchFamily="2" charset="-122"/>
              </a:rPr>
              <a:t>—</a:t>
            </a:r>
            <a:r>
              <a:rPr lang="zh-CN" altLang="en-US" sz="2800" b="1" dirty="0" smtClean="0">
                <a:solidFill>
                  <a:srgbClr val="FF0000"/>
                </a:solidFill>
                <a:effectLst>
                  <a:outerShdw blurRad="38100" dist="38100" dir="2700000" algn="tl">
                    <a:srgbClr val="C0C0C0"/>
                  </a:outerShdw>
                </a:effectLst>
                <a:ea typeface="黑体" pitchFamily="2" charset="-122"/>
              </a:rPr>
              <a:t>特殊渠道项目</a:t>
            </a:r>
            <a:endParaRPr lang="en-US" altLang="zh-CN" sz="2800" b="1" dirty="0" smtClean="0">
              <a:solidFill>
                <a:srgbClr val="FF0000"/>
              </a:solidFill>
              <a:effectLst>
                <a:outerShdw blurRad="38100" dist="38100" dir="2700000" algn="tl">
                  <a:srgbClr val="C0C0C0"/>
                </a:outerShdw>
              </a:effectLst>
              <a:ea typeface="黑体" pitchFamily="2" charset="-122"/>
            </a:endParaRPr>
          </a:p>
          <a:p>
            <a:pPr marL="457200" indent="-457200">
              <a:lnSpc>
                <a:spcPct val="150000"/>
              </a:lnSpc>
              <a:defRPr/>
            </a:pPr>
            <a:endParaRPr lang="en-US" altLang="zh-CN" sz="2400" b="1" dirty="0" smtClean="0">
              <a:solidFill>
                <a:srgbClr val="000044"/>
              </a:solidFill>
              <a:effectLst>
                <a:outerShdw blurRad="38100" dist="38100" dir="2700000" algn="tl">
                  <a:srgbClr val="C0C0C0"/>
                </a:outerShdw>
              </a:effectLst>
              <a:ea typeface="黑体" pitchFamily="2" charset="-122"/>
            </a:endParaRPr>
          </a:p>
          <a:p>
            <a:pPr marL="457200" indent="-457200" algn="just">
              <a:spcBef>
                <a:spcPts val="1200"/>
              </a:spcBef>
              <a:defRPr/>
            </a:pPr>
            <a:endParaRPr lang="zh-CN" altLang="en-US" sz="2400" dirty="0" smtClean="0">
              <a:ea typeface="宋体" pitchFamily="2" charset="-122"/>
            </a:endParaRPr>
          </a:p>
          <a:p>
            <a:pPr eaLnBrk="1" hangingPunct="1">
              <a:lnSpc>
                <a:spcPct val="150000"/>
              </a:lnSpc>
              <a:defRPr/>
            </a:pPr>
            <a:endParaRPr lang="en-US" altLang="zh-CN" sz="2400" b="1" dirty="0" smtClean="0">
              <a:solidFill>
                <a:srgbClr val="000044"/>
              </a:solidFill>
              <a:effectLst>
                <a:outerShdw blurRad="38100" dist="38100" dir="2700000" algn="tl">
                  <a:srgbClr val="C0C0C0"/>
                </a:outerShdw>
              </a:effectLst>
              <a:ea typeface="黑体" pitchFamily="2" charset="-122"/>
            </a:endParaRPr>
          </a:p>
          <a:p>
            <a:pPr eaLnBrk="1" hangingPunct="1">
              <a:lnSpc>
                <a:spcPct val="150000"/>
              </a:lnSpc>
              <a:defRPr/>
            </a:pPr>
            <a:endParaRPr lang="en-US" altLang="zh-CN" sz="2400" b="1" dirty="0" smtClean="0">
              <a:solidFill>
                <a:srgbClr val="000044"/>
              </a:solidFill>
              <a:effectLst>
                <a:outerShdw blurRad="38100" dist="38100" dir="2700000" algn="tl">
                  <a:srgbClr val="C0C0C0"/>
                </a:outerShdw>
              </a:effectLst>
              <a:ea typeface="黑体" pitchFamily="2" charset="-122"/>
            </a:endParaRPr>
          </a:p>
          <a:p>
            <a:pPr eaLnBrk="1" hangingPunct="1">
              <a:lnSpc>
                <a:spcPct val="150000"/>
              </a:lnSpc>
              <a:defRPr/>
            </a:pPr>
            <a:endParaRPr lang="en-US" altLang="zh-CN" sz="2400" b="1" dirty="0" smtClean="0">
              <a:solidFill>
                <a:srgbClr val="000044"/>
              </a:solidFill>
              <a:effectLst>
                <a:outerShdw blurRad="38100" dist="38100" dir="2700000" algn="tl">
                  <a:srgbClr val="C0C0C0"/>
                </a:outerShdw>
              </a:effectLst>
              <a:ea typeface="黑体" pitchFamily="2" charset="-122"/>
            </a:endParaRPr>
          </a:p>
        </p:txBody>
      </p:sp>
      <p:sp>
        <p:nvSpPr>
          <p:cNvPr id="8" name="矩形 7"/>
          <p:cNvSpPr/>
          <p:nvPr/>
        </p:nvSpPr>
        <p:spPr>
          <a:xfrm>
            <a:off x="796347" y="2304056"/>
            <a:ext cx="4825360" cy="461665"/>
          </a:xfrm>
          <a:prstGeom prst="rect">
            <a:avLst/>
          </a:prstGeom>
        </p:spPr>
        <p:txBody>
          <a:bodyPr wrap="none">
            <a:spAutoFit/>
          </a:bodyPr>
          <a:lstStyle/>
          <a:p>
            <a:pPr algn="just">
              <a:defRPr/>
            </a:pPr>
            <a:r>
              <a:rPr lang="zh-CN" altLang="en-US" sz="2400" b="1" dirty="0" smtClean="0">
                <a:solidFill>
                  <a:srgbClr val="000044"/>
                </a:solidFill>
                <a:effectLst>
                  <a:outerShdw blurRad="38100" dist="38100" dir="2700000" algn="tl">
                    <a:srgbClr val="C0C0C0"/>
                  </a:outerShdw>
                </a:effectLst>
                <a:ea typeface="黑体" pitchFamily="2" charset="-122"/>
              </a:rPr>
              <a:t>按</a:t>
            </a:r>
            <a:r>
              <a:rPr lang="zh-CN" altLang="en-US" sz="2400" b="1" dirty="0" smtClean="0">
                <a:solidFill>
                  <a:srgbClr val="C00000"/>
                </a:solidFill>
                <a:effectLst>
                  <a:outerShdw blurRad="38100" dist="38100" dir="2700000" algn="tl">
                    <a:srgbClr val="C0C0C0"/>
                  </a:outerShdw>
                </a:effectLst>
                <a:ea typeface="黑体" pitchFamily="2" charset="-122"/>
              </a:rPr>
              <a:t>各项目简章规定时间提前</a:t>
            </a:r>
            <a:r>
              <a:rPr lang="zh-CN" altLang="en-US" sz="2400" b="1" dirty="0" smtClean="0">
                <a:solidFill>
                  <a:srgbClr val="000044"/>
                </a:solidFill>
                <a:effectLst>
                  <a:outerShdw blurRad="38100" dist="38100" dir="2700000" algn="tl">
                    <a:srgbClr val="C0C0C0"/>
                  </a:outerShdw>
                </a:effectLst>
                <a:ea typeface="黑体" pitchFamily="2" charset="-122"/>
              </a:rPr>
              <a:t>申报：</a:t>
            </a:r>
            <a:endParaRPr lang="en-US" altLang="zh-CN" sz="2400" b="1" dirty="0">
              <a:solidFill>
                <a:srgbClr val="000044"/>
              </a:solidFill>
              <a:effectLst>
                <a:outerShdw blurRad="38100" dist="38100" dir="2700000" algn="tl">
                  <a:srgbClr val="C0C0C0"/>
                </a:outerShdw>
              </a:effectLst>
              <a:ea typeface="黑体" pitchFamily="2" charset="-122"/>
            </a:endParaRPr>
          </a:p>
        </p:txBody>
      </p:sp>
      <p:sp>
        <p:nvSpPr>
          <p:cNvPr id="9" name="矩形 8"/>
          <p:cNvSpPr/>
          <p:nvPr/>
        </p:nvSpPr>
        <p:spPr>
          <a:xfrm>
            <a:off x="703052" y="2786332"/>
            <a:ext cx="6934200" cy="1354217"/>
          </a:xfrm>
          <a:prstGeom prst="rect">
            <a:avLst/>
          </a:prstGeom>
        </p:spPr>
        <p:txBody>
          <a:bodyPr>
            <a:spAutoFit/>
          </a:bodyPr>
          <a:lstStyle/>
          <a:p>
            <a:pPr algn="just" eaLnBrk="1" hangingPunct="1">
              <a:defRPr/>
            </a:pPr>
            <a:r>
              <a:rPr lang="zh-CN" altLang="en-US" sz="2400" b="1" dirty="0">
                <a:solidFill>
                  <a:srgbClr val="0000FF"/>
                </a:solidFill>
                <a:effectLst>
                  <a:outerShdw blurRad="38100" dist="38100" dir="2700000" algn="tl">
                    <a:srgbClr val="C0C0C0"/>
                  </a:outerShdw>
                </a:effectLst>
                <a:ea typeface="黑体" pitchFamily="2" charset="-122"/>
              </a:rPr>
              <a:t>项目申请开始后</a:t>
            </a:r>
            <a:r>
              <a:rPr lang="en-US" altLang="zh-CN" sz="2400" b="1" dirty="0" smtClean="0">
                <a:solidFill>
                  <a:srgbClr val="0000FF"/>
                </a:solidFill>
                <a:effectLst>
                  <a:outerShdw blurRad="38100" dist="38100" dir="2700000" algn="tl">
                    <a:srgbClr val="C0C0C0"/>
                  </a:outerShdw>
                </a:effectLst>
                <a:ea typeface="黑体" pitchFamily="2" charset="-122"/>
              </a:rPr>
              <a:t>—--</a:t>
            </a:r>
            <a:r>
              <a:rPr lang="zh-CN" altLang="en-US" sz="2400" b="1" dirty="0" smtClean="0">
                <a:solidFill>
                  <a:srgbClr val="0000FF"/>
                </a:solidFill>
                <a:effectLst>
                  <a:outerShdw blurRad="38100" dist="38100" dir="2700000" algn="tl">
                    <a:srgbClr val="C0C0C0"/>
                  </a:outerShdw>
                </a:effectLst>
                <a:ea typeface="黑体" pitchFamily="2" charset="-122"/>
              </a:rPr>
              <a:t>网上申请截止</a:t>
            </a:r>
            <a:r>
              <a:rPr lang="zh-CN" altLang="en-US" sz="2400" b="1" dirty="0">
                <a:solidFill>
                  <a:srgbClr val="0000FF"/>
                </a:solidFill>
                <a:effectLst>
                  <a:outerShdw blurRad="38100" dist="38100" dir="2700000" algn="tl">
                    <a:srgbClr val="C0C0C0"/>
                  </a:outerShdw>
                </a:effectLst>
                <a:ea typeface="黑体" pitchFamily="2" charset="-122"/>
              </a:rPr>
              <a:t>前一周，各院系：</a:t>
            </a:r>
            <a:endParaRPr lang="zh-CN" altLang="zh-CN" sz="2400" b="1" dirty="0">
              <a:solidFill>
                <a:srgbClr val="C00000"/>
              </a:solidFill>
              <a:effectLst>
                <a:outerShdw blurRad="38100" dist="38100" dir="2700000" algn="tl">
                  <a:srgbClr val="C0C0C0"/>
                </a:outerShdw>
              </a:effectLst>
              <a:ea typeface="黑体" pitchFamily="2" charset="-122"/>
            </a:endParaRPr>
          </a:p>
          <a:p>
            <a:pPr marL="457200" indent="-457200" algn="just" eaLnBrk="1" hangingPunct="1">
              <a:spcBef>
                <a:spcPts val="1200"/>
              </a:spcBef>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收取申请材料，填写单位推荐意见表及校内专家评审意见表（若需要）。</a:t>
            </a:r>
            <a:endParaRPr lang="en-US" altLang="zh-CN" sz="2400" b="1" dirty="0">
              <a:solidFill>
                <a:srgbClr val="000044"/>
              </a:solidFill>
              <a:effectLst>
                <a:outerShdw blurRad="38100" dist="38100" dir="2700000" algn="tl">
                  <a:srgbClr val="C0C0C0"/>
                </a:outerShdw>
              </a:effectLst>
              <a:ea typeface="黑体" pitchFamily="2" charset="-122"/>
            </a:endParaRPr>
          </a:p>
        </p:txBody>
      </p:sp>
      <p:sp>
        <p:nvSpPr>
          <p:cNvPr id="10" name="矩形 9"/>
          <p:cNvSpPr/>
          <p:nvPr/>
        </p:nvSpPr>
        <p:spPr>
          <a:xfrm>
            <a:off x="740434" y="4006970"/>
            <a:ext cx="8610600" cy="2308324"/>
          </a:xfrm>
          <a:prstGeom prst="rect">
            <a:avLst/>
          </a:prstGeom>
        </p:spPr>
        <p:txBody>
          <a:bodyPr>
            <a:spAutoFit/>
          </a:bodyPr>
          <a:lstStyle/>
          <a:p>
            <a:pPr eaLnBrk="1" hangingPunct="1">
              <a:lnSpc>
                <a:spcPct val="150000"/>
              </a:lnSpc>
              <a:defRPr/>
            </a:pPr>
            <a:r>
              <a:rPr lang="zh-CN" altLang="en-US" sz="2400" b="1" dirty="0" smtClean="0">
                <a:solidFill>
                  <a:srgbClr val="0000FF"/>
                </a:solidFill>
                <a:effectLst>
                  <a:outerShdw blurRad="38100" dist="38100" dir="2700000" algn="tl">
                    <a:srgbClr val="C0C0C0"/>
                  </a:outerShdw>
                </a:effectLst>
                <a:ea typeface="黑体" pitchFamily="2" charset="-122"/>
              </a:rPr>
              <a:t>项目网上申请截止</a:t>
            </a:r>
            <a:r>
              <a:rPr lang="zh-CN" altLang="en-US" sz="2400" b="1" dirty="0">
                <a:solidFill>
                  <a:srgbClr val="0000FF"/>
                </a:solidFill>
                <a:effectLst>
                  <a:outerShdw blurRad="38100" dist="38100" dir="2700000" algn="tl">
                    <a:srgbClr val="C0C0C0"/>
                  </a:outerShdw>
                </a:effectLst>
                <a:ea typeface="黑体" pitchFamily="2" charset="-122"/>
              </a:rPr>
              <a:t>前一周，研究生院：</a:t>
            </a:r>
            <a:endParaRPr lang="zh-CN" altLang="zh-CN" sz="2400" b="1" dirty="0">
              <a:solidFill>
                <a:srgbClr val="0000FF"/>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对材料进行整理、分类、汇总</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在留学基金委网站上完成推荐工作</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hangingPunct="1">
              <a:lnSpc>
                <a:spcPct val="150000"/>
              </a:lnSpc>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申请推荐公函，寄送纸质材料至基金委</a:t>
            </a:r>
            <a:endParaRPr lang="zh-CN" altLang="zh-CN" sz="2400" b="1" dirty="0">
              <a:solidFill>
                <a:srgbClr val="000044"/>
              </a:solidFill>
              <a:effectLst>
                <a:outerShdw blurRad="38100" dist="38100" dir="2700000" algn="tl">
                  <a:srgbClr val="C0C0C0"/>
                </a:outerShdw>
              </a:effectLst>
              <a:ea typeface="黑体" pitchFamily="2" charset="-122"/>
            </a:endParaRPr>
          </a:p>
        </p:txBody>
      </p:sp>
      <p:sp>
        <p:nvSpPr>
          <p:cNvPr id="11" name="矩形 10"/>
          <p:cNvSpPr/>
          <p:nvPr/>
        </p:nvSpPr>
        <p:spPr>
          <a:xfrm>
            <a:off x="8591909" y="664234"/>
            <a:ext cx="552091" cy="619376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sp>
        <p:nvSpPr>
          <p:cNvPr id="4" name="Freeform 10"/>
          <p:cNvSpPr>
            <a:spLocks/>
          </p:cNvSpPr>
          <p:nvPr/>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p:nvSpPr>
        <p:spPr>
          <a:xfrm>
            <a:off x="2071646" y="1303550"/>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t>各类项目概述</a:t>
            </a:r>
            <a:endParaRPr lang="zh-CN" altLang="en-US" sz="2400" dirty="0"/>
          </a:p>
        </p:txBody>
      </p:sp>
      <p:sp>
        <p:nvSpPr>
          <p:cNvPr id="13" name="Freeform 10"/>
          <p:cNvSpPr>
            <a:spLocks/>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p:nvSpPr>
        <p:spPr>
          <a:xfrm>
            <a:off x="2071646" y="2223523"/>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p:nvSpPr>
        <p:spPr>
          <a:xfrm>
            <a:off x="2071646" y="3143496"/>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注意事项</a:t>
            </a:r>
            <a:endParaRPr lang="zh-CN" altLang="en-US" sz="2400" dirty="0">
              <a:solidFill>
                <a:schemeClr val="tx1">
                  <a:lumMod val="75000"/>
                  <a:lumOff val="25000"/>
                </a:schemeClr>
              </a:solidFill>
            </a:endParaRPr>
          </a:p>
        </p:txBody>
      </p:sp>
      <p:sp>
        <p:nvSpPr>
          <p:cNvPr id="23" name="Freeform 10"/>
          <p:cNvSpPr>
            <a:spLocks/>
          </p:cNvSpPr>
          <p:nvPr/>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p:nvSpPr>
        <p:spPr>
          <a:xfrm>
            <a:off x="2071646" y="4063469"/>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项目负责人联系方式</a:t>
            </a:r>
            <a:endParaRPr lang="zh-CN" altLang="en-US" sz="2400" dirty="0">
              <a:solidFill>
                <a:schemeClr val="tx1">
                  <a:lumMod val="75000"/>
                  <a:lumOff val="25000"/>
                </a:schemeClr>
              </a:solidFill>
            </a:endParaRPr>
          </a:p>
        </p:txBody>
      </p:sp>
      <p:sp>
        <p:nvSpPr>
          <p:cNvPr id="34" name="文本框 33"/>
          <p:cNvSpPr txBox="1"/>
          <p:nvPr/>
        </p:nvSpPr>
        <p:spPr>
          <a:xfrm>
            <a:off x="2071646" y="4983444"/>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10"/>
          <p:cNvSpPr txBox="1"/>
          <p:nvPr/>
        </p:nvSpPr>
        <p:spPr>
          <a:xfrm>
            <a:off x="2938076" y="2194885"/>
            <a:ext cx="4387392" cy="461665"/>
          </a:xfrm>
          <a:prstGeom prst="rect">
            <a:avLst/>
          </a:prstGeom>
          <a:noFill/>
        </p:spPr>
        <p:txBody>
          <a:bodyPr wrap="square" rtlCol="0">
            <a:spAutoFit/>
          </a:bodyPr>
          <a:lstStyle/>
          <a:p>
            <a:r>
              <a:rPr lang="en-US" altLang="zh-CN" sz="2400" dirty="0" smtClean="0">
                <a:solidFill>
                  <a:schemeClr val="tx1">
                    <a:lumMod val="75000"/>
                    <a:lumOff val="25000"/>
                  </a:schemeClr>
                </a:solidFill>
              </a:rPr>
              <a:t>2017</a:t>
            </a:r>
            <a:r>
              <a:rPr lang="zh-CN" altLang="en-US" sz="2400" dirty="0" smtClean="0">
                <a:solidFill>
                  <a:schemeClr val="tx1">
                    <a:lumMod val="75000"/>
                    <a:lumOff val="25000"/>
                  </a:schemeClr>
                </a:solidFill>
              </a:rPr>
              <a:t>年工作安排</a:t>
            </a:r>
            <a:endParaRPr lang="zh-CN" altLang="en-US" sz="2400" dirty="0">
              <a:solidFill>
                <a:schemeClr val="tx1">
                  <a:lumMod val="75000"/>
                  <a:lumOff val="25000"/>
                </a:schemeClr>
              </a:solidFill>
            </a:endParaRPr>
          </a:p>
        </p:txBody>
      </p:sp>
    </p:spTree>
    <p:extLst>
      <p:ext uri="{BB962C8B-B14F-4D97-AF65-F5344CB8AC3E}">
        <p14:creationId xmlns:p14="http://schemas.microsoft.com/office/powerpoint/2010/main" xmlns="" val="3117537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4BD5A17-3153-4A95-988E-B577C14000F1}" type="slidenum">
              <a:rPr lang="en-US" altLang="zh-CN" smtClean="0"/>
              <a:pPr/>
              <a:t>40</a:t>
            </a:fld>
            <a:endParaRPr lang="en-US" altLang="zh-CN" dirty="0"/>
          </a:p>
        </p:txBody>
      </p:sp>
      <p:sp>
        <p:nvSpPr>
          <p:cNvPr id="5" name="标题 4"/>
          <p:cNvSpPr>
            <a:spLocks noGrp="1"/>
          </p:cNvSpPr>
          <p:nvPr>
            <p:ph type="title"/>
          </p:nvPr>
        </p:nvSpPr>
        <p:spPr>
          <a:xfrm>
            <a:off x="767337" y="992853"/>
            <a:ext cx="8566445" cy="576000"/>
          </a:xfrm>
        </p:spPr>
        <p:txBody>
          <a:bodyPr/>
          <a:lstStyle/>
          <a:p>
            <a:r>
              <a:rPr lang="en-US" altLang="zh-CN" dirty="0" smtClean="0"/>
              <a:t>2017</a:t>
            </a:r>
            <a:r>
              <a:rPr lang="zh-CN" altLang="en-US" dirty="0" smtClean="0"/>
              <a:t>年工作安排</a:t>
            </a:r>
            <a:endParaRPr lang="zh-CN" altLang="en-US" dirty="0"/>
          </a:p>
        </p:txBody>
      </p:sp>
      <p:sp>
        <p:nvSpPr>
          <p:cNvPr id="7" name="矩形 6"/>
          <p:cNvSpPr/>
          <p:nvPr/>
        </p:nvSpPr>
        <p:spPr>
          <a:xfrm>
            <a:off x="8591909" y="664234"/>
            <a:ext cx="552091" cy="61937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68060" y="1493807"/>
            <a:ext cx="7878793" cy="5078313"/>
          </a:xfrm>
          <a:prstGeom prst="rect">
            <a:avLst/>
          </a:prstGeom>
        </p:spPr>
        <p:txBody>
          <a:bodyPr wrap="square">
            <a:spAutoFit/>
          </a:bodyPr>
          <a:lstStyle/>
          <a:p>
            <a:pPr eaLnBrk="1" hangingPunct="1">
              <a:lnSpc>
                <a:spcPct val="150000"/>
              </a:lnSpc>
              <a:defRPr/>
            </a:pPr>
            <a:r>
              <a:rPr lang="zh-CN" altLang="en-US" sz="2400" b="1" dirty="0" smtClean="0">
                <a:solidFill>
                  <a:srgbClr val="C00000"/>
                </a:solidFill>
                <a:effectLst>
                  <a:outerShdw blurRad="38100" dist="38100" dir="2700000" algn="tl">
                    <a:srgbClr val="C0C0C0"/>
                  </a:outerShdw>
                </a:effectLst>
                <a:ea typeface="黑体" pitchFamily="2" charset="-122"/>
              </a:rPr>
              <a:t>注意：少部分项目（</a:t>
            </a:r>
            <a:r>
              <a:rPr lang="zh-CN" altLang="en-US" sz="2400" b="1" dirty="0" smtClean="0">
                <a:solidFill>
                  <a:srgbClr val="C00000"/>
                </a:solidFill>
                <a:effectLst>
                  <a:outerShdw blurRad="38100" dist="38100" dir="2700000" algn="tl">
                    <a:srgbClr val="C0C0C0"/>
                  </a:outerShdw>
                </a:effectLst>
                <a:ea typeface="黑体" pitchFamily="2" charset="-122"/>
              </a:rPr>
              <a:t>如瑞典卡洛林斯卡医学院项目）</a:t>
            </a:r>
            <a:r>
              <a:rPr lang="zh-CN" altLang="en-US" sz="2400" b="1" dirty="0" smtClean="0">
                <a:solidFill>
                  <a:srgbClr val="C00000"/>
                </a:solidFill>
                <a:effectLst>
                  <a:outerShdw blurRad="38100" dist="38100" dir="2700000" algn="tl">
                    <a:srgbClr val="C0C0C0"/>
                  </a:outerShdw>
                </a:effectLst>
                <a:ea typeface="黑体" pitchFamily="2" charset="-122"/>
              </a:rPr>
              <a:t>申请时间调整至</a:t>
            </a:r>
            <a:r>
              <a:rPr lang="en-US" altLang="zh-CN" sz="2400" b="1" dirty="0" smtClean="0">
                <a:solidFill>
                  <a:srgbClr val="C00000"/>
                </a:solidFill>
                <a:effectLst>
                  <a:outerShdw blurRad="38100" dist="38100" dir="2700000" algn="tl">
                    <a:srgbClr val="C0C0C0"/>
                  </a:outerShdw>
                </a:effectLst>
                <a:ea typeface="黑体" pitchFamily="2" charset="-122"/>
              </a:rPr>
              <a:t>2017</a:t>
            </a:r>
            <a:r>
              <a:rPr lang="zh-CN" altLang="en-US" sz="2400" b="1" dirty="0" smtClean="0">
                <a:solidFill>
                  <a:srgbClr val="C00000"/>
                </a:solidFill>
                <a:effectLst>
                  <a:outerShdw blurRad="38100" dist="38100" dir="2700000" algn="tl">
                    <a:srgbClr val="C0C0C0"/>
                  </a:outerShdw>
                </a:effectLst>
                <a:ea typeface="黑体" pitchFamily="2" charset="-122"/>
              </a:rPr>
              <a:t>年</a:t>
            </a: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en-US"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1-10</a:t>
            </a:r>
            <a:r>
              <a:rPr lang="zh-CN" altLang="en-US" sz="2400" b="1" dirty="0" smtClean="0">
                <a:solidFill>
                  <a:srgbClr val="C00000"/>
                </a:solidFill>
                <a:effectLst>
                  <a:outerShdw blurRad="38100" dist="38100" dir="2700000" algn="tl">
                    <a:srgbClr val="C0C0C0"/>
                  </a:outerShdw>
                </a:effectLst>
                <a:ea typeface="黑体" pitchFamily="2" charset="-122"/>
              </a:rPr>
              <a:t>日或</a:t>
            </a:r>
            <a:r>
              <a:rPr lang="en-US" altLang="zh-CN" sz="2400" b="1" dirty="0" smtClean="0">
                <a:solidFill>
                  <a:srgbClr val="C00000"/>
                </a:solidFill>
                <a:effectLst>
                  <a:outerShdw blurRad="38100" dist="38100" dir="2700000" algn="tl">
                    <a:srgbClr val="C0C0C0"/>
                  </a:outerShdw>
                </a:effectLst>
                <a:ea typeface="黑体" pitchFamily="2" charset="-122"/>
              </a:rPr>
              <a:t>1-15</a:t>
            </a:r>
            <a:r>
              <a:rPr lang="zh-CN" altLang="en-US" sz="2400" b="1" dirty="0" smtClean="0">
                <a:solidFill>
                  <a:srgbClr val="C00000"/>
                </a:solidFill>
                <a:effectLst>
                  <a:outerShdw blurRad="38100" dist="38100" dir="2700000" algn="tl">
                    <a:srgbClr val="C0C0C0"/>
                  </a:outerShdw>
                </a:effectLst>
                <a:ea typeface="黑体" pitchFamily="2" charset="-122"/>
              </a:rPr>
              <a:t>日之间，工作安排如下：</a:t>
            </a:r>
            <a:endParaRPr lang="en-US" altLang="zh-CN" sz="2400" b="1" dirty="0" smtClean="0">
              <a:solidFill>
                <a:srgbClr val="C00000"/>
              </a:solidFill>
              <a:effectLst>
                <a:outerShdw blurRad="38100" dist="38100" dir="2700000" algn="tl">
                  <a:srgbClr val="C0C0C0"/>
                </a:outerShdw>
              </a:effectLst>
              <a:ea typeface="黑体" pitchFamily="2" charset="-122"/>
            </a:endParaRPr>
          </a:p>
          <a:p>
            <a:pPr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en-US"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1</a:t>
            </a:r>
            <a:r>
              <a:rPr lang="zh-CN" altLang="en-US" sz="2400" b="1" dirty="0" smtClean="0">
                <a:solidFill>
                  <a:srgbClr val="C00000"/>
                </a:solidFill>
                <a:effectLst>
                  <a:outerShdw blurRad="38100" dist="38100" dir="2700000" algn="tl">
                    <a:srgbClr val="C0C0C0"/>
                  </a:outerShdw>
                </a:effectLst>
                <a:ea typeface="黑体" pitchFamily="2" charset="-122"/>
              </a:rPr>
              <a:t>日之前，</a:t>
            </a:r>
            <a:r>
              <a:rPr lang="zh-CN" altLang="en-US" sz="2400" b="1" dirty="0" smtClean="0">
                <a:solidFill>
                  <a:schemeClr val="accent6"/>
                </a:solidFill>
                <a:effectLst>
                  <a:outerShdw blurRad="38100" dist="38100" dir="2700000" algn="tl">
                    <a:srgbClr val="C0C0C0"/>
                  </a:outerShdw>
                </a:effectLst>
                <a:ea typeface="黑体" pitchFamily="2" charset="-122"/>
              </a:rPr>
              <a:t>申请人</a:t>
            </a:r>
            <a:r>
              <a:rPr lang="zh-CN" altLang="en-US" sz="2400" b="1" dirty="0" smtClean="0">
                <a:solidFill>
                  <a:srgbClr val="C00000"/>
                </a:solidFill>
                <a:effectLst>
                  <a:outerShdw blurRad="38100" dist="38100" dir="2700000" algn="tl">
                    <a:srgbClr val="C0C0C0"/>
                  </a:outerShdw>
                </a:effectLst>
                <a:ea typeface="黑体" pitchFamily="2" charset="-122"/>
              </a:rPr>
              <a:t>准备申请材料</a:t>
            </a:r>
            <a:endParaRPr lang="en-US" altLang="zh-CN" sz="2400" b="1" dirty="0" smtClean="0">
              <a:solidFill>
                <a:srgbClr val="C00000"/>
              </a:solidFill>
              <a:effectLst>
                <a:outerShdw blurRad="38100" dist="38100" dir="2700000" algn="tl">
                  <a:srgbClr val="C0C0C0"/>
                </a:outerShdw>
              </a:effectLst>
              <a:ea typeface="黑体" pitchFamily="2" charset="-122"/>
            </a:endParaRPr>
          </a:p>
          <a:p>
            <a:pPr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en-US"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1-3</a:t>
            </a:r>
            <a:r>
              <a:rPr lang="zh-CN" altLang="en-US" sz="2400" b="1" dirty="0" smtClean="0">
                <a:solidFill>
                  <a:srgbClr val="C00000"/>
                </a:solidFill>
                <a:effectLst>
                  <a:outerShdw blurRad="38100" dist="38100" dir="2700000" algn="tl">
                    <a:srgbClr val="C0C0C0"/>
                  </a:outerShdw>
                </a:effectLst>
                <a:ea typeface="黑体" pitchFamily="2" charset="-122"/>
              </a:rPr>
              <a:t>日，</a:t>
            </a:r>
            <a:r>
              <a:rPr lang="zh-CN" altLang="en-US" sz="2400" b="1" dirty="0" smtClean="0">
                <a:solidFill>
                  <a:schemeClr val="accent6"/>
                </a:solidFill>
                <a:effectLst>
                  <a:outerShdw blurRad="38100" dist="38100" dir="2700000" algn="tl">
                    <a:srgbClr val="C0C0C0"/>
                  </a:outerShdw>
                </a:effectLst>
                <a:ea typeface="黑体" pitchFamily="2" charset="-122"/>
              </a:rPr>
              <a:t>申请人</a:t>
            </a:r>
            <a:r>
              <a:rPr lang="zh-CN" altLang="en-US" sz="2400" b="1" dirty="0" smtClean="0">
                <a:solidFill>
                  <a:srgbClr val="C00000"/>
                </a:solidFill>
                <a:effectLst>
                  <a:outerShdw blurRad="38100" dist="38100" dir="2700000" algn="tl">
                    <a:srgbClr val="C0C0C0"/>
                  </a:outerShdw>
                </a:effectLst>
                <a:ea typeface="黑体" pitchFamily="2" charset="-122"/>
              </a:rPr>
              <a:t>网上申请，提交院系初审</a:t>
            </a:r>
            <a:endParaRPr lang="en-US" altLang="zh-CN" sz="2400" b="1" dirty="0" smtClean="0">
              <a:solidFill>
                <a:srgbClr val="C00000"/>
              </a:solidFill>
              <a:effectLst>
                <a:outerShdw blurRad="38100" dist="38100" dir="2700000" algn="tl">
                  <a:srgbClr val="C0C0C0"/>
                </a:outerShdw>
              </a:effectLst>
              <a:ea typeface="黑体" pitchFamily="2" charset="-122"/>
            </a:endParaRPr>
          </a:p>
          <a:p>
            <a:pPr marL="457200" indent="-457200"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en-US"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4-8</a:t>
            </a:r>
            <a:r>
              <a:rPr lang="zh-CN" altLang="en-US" sz="2400" b="1" dirty="0" smtClean="0">
                <a:solidFill>
                  <a:srgbClr val="C00000"/>
                </a:solidFill>
                <a:effectLst>
                  <a:outerShdw blurRad="38100" dist="38100" dir="2700000" algn="tl">
                    <a:srgbClr val="C0C0C0"/>
                  </a:outerShdw>
                </a:effectLst>
                <a:ea typeface="黑体" pitchFamily="2" charset="-122"/>
              </a:rPr>
              <a:t>日，</a:t>
            </a:r>
            <a:r>
              <a:rPr lang="zh-CN" altLang="en-US" sz="2400" b="1" dirty="0" smtClean="0">
                <a:solidFill>
                  <a:schemeClr val="accent6"/>
                </a:solidFill>
                <a:effectLst>
                  <a:outerShdw blurRad="38100" dist="38100" dir="2700000" algn="tl">
                    <a:srgbClr val="C0C0C0"/>
                  </a:outerShdw>
                </a:effectLst>
                <a:ea typeface="黑体" pitchFamily="2" charset="-122"/>
              </a:rPr>
              <a:t>院系</a:t>
            </a:r>
            <a:r>
              <a:rPr lang="zh-CN" altLang="en-US" sz="2400" b="1" dirty="0" smtClean="0">
                <a:solidFill>
                  <a:srgbClr val="C00000"/>
                </a:solidFill>
                <a:effectLst>
                  <a:outerShdw blurRad="38100" dist="38100" dir="2700000" algn="tl">
                    <a:srgbClr val="C0C0C0"/>
                  </a:outerShdw>
                </a:effectLst>
                <a:ea typeface="黑体" pitchFamily="2" charset="-122"/>
              </a:rPr>
              <a:t>审核材料并评审排序，提交研究生院</a:t>
            </a:r>
            <a:endParaRPr lang="en-US" altLang="zh-CN" sz="2400" b="1" dirty="0" smtClean="0">
              <a:solidFill>
                <a:srgbClr val="C00000"/>
              </a:solidFill>
              <a:effectLst>
                <a:outerShdw blurRad="38100" dist="38100" dir="2700000" algn="tl">
                  <a:srgbClr val="C0C0C0"/>
                </a:outerShdw>
              </a:effectLst>
              <a:ea typeface="黑体" pitchFamily="2" charset="-122"/>
            </a:endParaRPr>
          </a:p>
          <a:p>
            <a:pPr marL="457200" indent="-457200"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en-US"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9-11</a:t>
            </a:r>
            <a:r>
              <a:rPr lang="zh-CN" altLang="en-US" sz="2400" b="1" dirty="0" smtClean="0">
                <a:solidFill>
                  <a:srgbClr val="C00000"/>
                </a:solidFill>
                <a:effectLst>
                  <a:outerShdw blurRad="38100" dist="38100" dir="2700000" algn="tl">
                    <a:srgbClr val="C0C0C0"/>
                  </a:outerShdw>
                </a:effectLst>
                <a:ea typeface="黑体" pitchFamily="2" charset="-122"/>
              </a:rPr>
              <a:t>日，</a:t>
            </a:r>
            <a:r>
              <a:rPr lang="zh-CN" altLang="en-US" sz="2400" b="1" dirty="0" smtClean="0">
                <a:solidFill>
                  <a:schemeClr val="accent6"/>
                </a:solidFill>
                <a:effectLst>
                  <a:outerShdw blurRad="38100" dist="38100" dir="2700000" algn="tl">
                    <a:srgbClr val="C0C0C0"/>
                  </a:outerShdw>
                </a:effectLst>
                <a:ea typeface="黑体" pitchFamily="2" charset="-122"/>
              </a:rPr>
              <a:t>研究生院</a:t>
            </a:r>
            <a:r>
              <a:rPr lang="zh-CN" altLang="en-US" sz="2400" b="1" dirty="0" smtClean="0">
                <a:solidFill>
                  <a:srgbClr val="C00000"/>
                </a:solidFill>
                <a:effectLst>
                  <a:outerShdw blurRad="38100" dist="38100" dir="2700000" algn="tl">
                    <a:srgbClr val="C0C0C0"/>
                  </a:outerShdw>
                </a:effectLst>
                <a:ea typeface="黑体" pitchFamily="2" charset="-122"/>
              </a:rPr>
              <a:t>进行网上推荐，公文报送</a:t>
            </a:r>
            <a:endParaRPr lang="en-US" altLang="zh-CN" sz="2400" b="1" dirty="0" smtClean="0">
              <a:solidFill>
                <a:srgbClr val="C00000"/>
              </a:solidFill>
              <a:effectLst>
                <a:outerShdw blurRad="38100" dist="38100" dir="2700000" algn="tl">
                  <a:srgbClr val="C0C0C0"/>
                </a:outerShdw>
              </a:effectLst>
              <a:ea typeface="黑体" pitchFamily="2" charset="-122"/>
            </a:endParaRPr>
          </a:p>
          <a:p>
            <a:pPr marL="457200" indent="-457200" eaLnBrk="1" hangingPunct="1">
              <a:lnSpc>
                <a:spcPct val="150000"/>
              </a:lnSpc>
              <a:defRPr/>
            </a:pPr>
            <a:r>
              <a:rPr lang="en-US" altLang="zh-CN" sz="2400" b="1" dirty="0" smtClean="0">
                <a:solidFill>
                  <a:srgbClr val="C00000"/>
                </a:solidFill>
                <a:effectLst>
                  <a:outerShdw blurRad="38100" dist="38100" dir="2700000" algn="tl">
                    <a:srgbClr val="C0C0C0"/>
                  </a:outerShdw>
                </a:effectLst>
                <a:ea typeface="黑体" pitchFamily="2" charset="-122"/>
              </a:rPr>
              <a:t>3</a:t>
            </a:r>
            <a:r>
              <a:rPr lang="zh-CN" altLang="en-US" sz="2400" b="1" dirty="0" smtClean="0">
                <a:solidFill>
                  <a:srgbClr val="C00000"/>
                </a:solidFill>
                <a:effectLst>
                  <a:outerShdw blurRad="38100" dist="38100" dir="2700000" algn="tl">
                    <a:srgbClr val="C0C0C0"/>
                  </a:outerShdw>
                </a:effectLst>
                <a:ea typeface="黑体" pitchFamily="2" charset="-122"/>
              </a:rPr>
              <a:t>月</a:t>
            </a:r>
            <a:r>
              <a:rPr lang="en-US" altLang="zh-CN" sz="2400" b="1" dirty="0" smtClean="0">
                <a:solidFill>
                  <a:srgbClr val="C00000"/>
                </a:solidFill>
                <a:effectLst>
                  <a:outerShdw blurRad="38100" dist="38100" dir="2700000" algn="tl">
                    <a:srgbClr val="C0C0C0"/>
                  </a:outerShdw>
                </a:effectLst>
                <a:ea typeface="黑体" pitchFamily="2" charset="-122"/>
              </a:rPr>
              <a:t>10-15</a:t>
            </a:r>
            <a:r>
              <a:rPr lang="zh-CN" altLang="en-US" sz="2400" b="1" dirty="0" smtClean="0">
                <a:solidFill>
                  <a:srgbClr val="C00000"/>
                </a:solidFill>
                <a:effectLst>
                  <a:outerShdw blurRad="38100" dist="38100" dir="2700000" algn="tl">
                    <a:srgbClr val="C0C0C0"/>
                  </a:outerShdw>
                </a:effectLst>
                <a:ea typeface="黑体" pitchFamily="2" charset="-122"/>
              </a:rPr>
              <a:t>日，</a:t>
            </a:r>
            <a:r>
              <a:rPr lang="zh-CN" altLang="en-US" sz="2400" b="1" dirty="0" smtClean="0">
                <a:solidFill>
                  <a:schemeClr val="accent6"/>
                </a:solidFill>
                <a:effectLst>
                  <a:outerShdw blurRad="38100" dist="38100" dir="2700000" algn="tl">
                    <a:srgbClr val="C0C0C0"/>
                  </a:outerShdw>
                </a:effectLst>
                <a:ea typeface="黑体" pitchFamily="2" charset="-122"/>
              </a:rPr>
              <a:t>研究生院</a:t>
            </a:r>
            <a:r>
              <a:rPr lang="zh-CN" altLang="en-US" sz="2400" b="1" dirty="0" smtClean="0">
                <a:solidFill>
                  <a:srgbClr val="C00000"/>
                </a:solidFill>
                <a:effectLst>
                  <a:outerShdw blurRad="38100" dist="38100" dir="2700000" algn="tl">
                    <a:srgbClr val="C0C0C0"/>
                  </a:outerShdw>
                </a:effectLst>
                <a:ea typeface="黑体" pitchFamily="2" charset="-122"/>
              </a:rPr>
              <a:t>等待公文审核，寄送申报材料</a:t>
            </a:r>
            <a:endParaRPr lang="en-US" altLang="zh-CN" sz="2400" b="1" dirty="0" smtClean="0">
              <a:solidFill>
                <a:srgbClr val="C00000"/>
              </a:solidFill>
              <a:effectLst>
                <a:outerShdw blurRad="38100" dist="38100" dir="2700000" algn="tl">
                  <a:srgbClr val="C0C0C0"/>
                </a:outerShdw>
              </a:effectLst>
              <a:ea typeface="黑体" pitchFamily="2" charset="-122"/>
            </a:endParaRPr>
          </a:p>
          <a:p>
            <a:pPr marL="457200" indent="-457200" eaLnBrk="1" hangingPunct="1">
              <a:lnSpc>
                <a:spcPct val="150000"/>
              </a:lnSpc>
              <a:defRPr/>
            </a:pPr>
            <a:r>
              <a:rPr lang="zh-CN" altLang="en-US" sz="2400" b="1" dirty="0" smtClean="0">
                <a:solidFill>
                  <a:schemeClr val="accent6">
                    <a:lumMod val="60000"/>
                    <a:lumOff val="40000"/>
                  </a:schemeClr>
                </a:solidFill>
                <a:effectLst>
                  <a:outerShdw blurRad="38100" dist="38100" dir="2700000" algn="tl">
                    <a:srgbClr val="C0C0C0"/>
                  </a:outerShdw>
                </a:effectLst>
                <a:ea typeface="黑体" pitchFamily="2" charset="-122"/>
              </a:rPr>
              <a:t>请同学们及时关注各项目申报时间，以免错过！</a:t>
            </a:r>
            <a:endParaRPr lang="zh-CN" altLang="zh-CN" sz="2400" b="1" dirty="0" smtClean="0">
              <a:solidFill>
                <a:schemeClr val="accent6">
                  <a:lumMod val="60000"/>
                  <a:lumOff val="40000"/>
                </a:schemeClr>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1560635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sp>
        <p:nvSpPr>
          <p:cNvPr id="4" name="Freeform 10"/>
          <p:cNvSpPr>
            <a:spLocks/>
          </p:cNvSpPr>
          <p:nvPr/>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p:nvSpPr>
        <p:spPr>
          <a:xfrm>
            <a:off x="2071646" y="1303550"/>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t>各类项目概述</a:t>
            </a:r>
            <a:endParaRPr lang="zh-CN" altLang="en-US" sz="2400" dirty="0"/>
          </a:p>
        </p:txBody>
      </p:sp>
      <p:sp>
        <p:nvSpPr>
          <p:cNvPr id="13" name="Freeform 10"/>
          <p:cNvSpPr>
            <a:spLocks/>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p:nvSpPr>
        <p:spPr>
          <a:xfrm>
            <a:off x="2071646" y="2223523"/>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p:nvSpPr>
        <p:spPr>
          <a:xfrm>
            <a:off x="2071646" y="3143496"/>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solidFill>
            <a:schemeClr val="accent1"/>
          </a:solidFill>
          <a:ln>
            <a:noFill/>
          </a:ln>
        </p:spPr>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注意事项</a:t>
            </a:r>
            <a:endParaRPr lang="zh-CN" altLang="en-US" sz="2400" dirty="0">
              <a:solidFill>
                <a:schemeClr val="tx1">
                  <a:lumMod val="75000"/>
                  <a:lumOff val="25000"/>
                </a:schemeClr>
              </a:solidFill>
            </a:endParaRPr>
          </a:p>
        </p:txBody>
      </p:sp>
      <p:sp>
        <p:nvSpPr>
          <p:cNvPr id="23" name="Freeform 10"/>
          <p:cNvSpPr>
            <a:spLocks/>
          </p:cNvSpPr>
          <p:nvPr/>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p:nvSpPr>
        <p:spPr>
          <a:xfrm>
            <a:off x="2071646" y="4063469"/>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项目负责人联系方式</a:t>
            </a:r>
            <a:endParaRPr lang="zh-CN" altLang="en-US" sz="2400" dirty="0">
              <a:solidFill>
                <a:schemeClr val="tx1">
                  <a:lumMod val="75000"/>
                  <a:lumOff val="25000"/>
                </a:schemeClr>
              </a:solidFill>
            </a:endParaRPr>
          </a:p>
        </p:txBody>
      </p:sp>
      <p:sp>
        <p:nvSpPr>
          <p:cNvPr id="34" name="文本框 33"/>
          <p:cNvSpPr txBox="1"/>
          <p:nvPr/>
        </p:nvSpPr>
        <p:spPr>
          <a:xfrm>
            <a:off x="2071646" y="4983444"/>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10"/>
          <p:cNvSpPr txBox="1"/>
          <p:nvPr/>
        </p:nvSpPr>
        <p:spPr>
          <a:xfrm>
            <a:off x="2938076" y="2194885"/>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历年工作安排</a:t>
            </a:r>
            <a:endParaRPr lang="zh-CN" altLang="en-US" sz="2400" dirty="0">
              <a:solidFill>
                <a:schemeClr val="tx1">
                  <a:lumMod val="75000"/>
                  <a:lumOff val="25000"/>
                </a:schemeClr>
              </a:solidFill>
            </a:endParaRPr>
          </a:p>
        </p:txBody>
      </p:sp>
      <p:cxnSp>
        <p:nvCxnSpPr>
          <p:cNvPr id="27" name="直接连接符 26"/>
          <p:cNvCxnSpPr/>
          <p:nvPr/>
        </p:nvCxnSpPr>
        <p:spPr>
          <a:xfrm>
            <a:off x="2522531" y="3537140"/>
            <a:ext cx="45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17537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注意事项</a:t>
            </a:r>
            <a:endParaRPr lang="zh-CN" altLang="en-US" dirty="0"/>
          </a:p>
        </p:txBody>
      </p:sp>
      <p:sp>
        <p:nvSpPr>
          <p:cNvPr id="7" name="圆角矩形 6"/>
          <p:cNvSpPr/>
          <p:nvPr/>
        </p:nvSpPr>
        <p:spPr>
          <a:xfrm>
            <a:off x="685800" y="1923690"/>
            <a:ext cx="7391400" cy="667109"/>
          </a:xfrm>
          <a:prstGeom prst="roundRect">
            <a:avLst/>
          </a:prstGeom>
          <a:solidFill>
            <a:srgbClr val="7030A0"/>
          </a:solidFill>
          <a:ln/>
        </p:spPr>
        <p:style>
          <a:lnRef idx="3">
            <a:schemeClr val="lt1"/>
          </a:lnRef>
          <a:fillRef idx="1">
            <a:schemeClr val="accent4"/>
          </a:fillRef>
          <a:effectRef idx="1">
            <a:schemeClr val="accent4"/>
          </a:effectRef>
          <a:fontRef idx="minor">
            <a:schemeClr val="lt1"/>
          </a:fontRef>
        </p:style>
        <p:txBody>
          <a:bodyPr anchor="ctr"/>
          <a:lstStyle/>
          <a:p>
            <a:pPr>
              <a:defRPr/>
            </a:pPr>
            <a:r>
              <a:rPr lang="zh-CN" altLang="en-US" sz="4000" dirty="0" smtClean="0">
                <a:solidFill>
                  <a:schemeClr val="lt1"/>
                </a:solidFill>
                <a:latin typeface="黑体" pitchFamily="49" charset="-122"/>
                <a:ea typeface="黑体" pitchFamily="49" charset="-122"/>
              </a:rPr>
              <a:t>（</a:t>
            </a:r>
            <a:r>
              <a:rPr lang="en-US" altLang="zh-CN" sz="4000" dirty="0" smtClean="0">
                <a:solidFill>
                  <a:schemeClr val="lt1"/>
                </a:solidFill>
                <a:latin typeface="黑体" pitchFamily="49" charset="-122"/>
                <a:ea typeface="黑体" pitchFamily="49" charset="-122"/>
              </a:rPr>
              <a:t>1</a:t>
            </a:r>
            <a:r>
              <a:rPr lang="zh-CN" altLang="en-US" sz="4000" dirty="0" smtClean="0">
                <a:solidFill>
                  <a:schemeClr val="lt1"/>
                </a:solidFill>
                <a:latin typeface="黑体" pitchFamily="49" charset="-122"/>
                <a:ea typeface="黑体" pitchFamily="49" charset="-122"/>
              </a:rPr>
              <a:t>）申请材料</a:t>
            </a:r>
            <a:endParaRPr lang="zh-CN" altLang="en-US" sz="4000" dirty="0">
              <a:solidFill>
                <a:schemeClr val="lt1"/>
              </a:solidFill>
              <a:latin typeface="黑体" pitchFamily="49" charset="-122"/>
              <a:ea typeface="黑体" pitchFamily="49" charset="-122"/>
            </a:endParaRPr>
          </a:p>
        </p:txBody>
      </p:sp>
      <p:sp>
        <p:nvSpPr>
          <p:cNvPr id="8" name="圆角矩形 7"/>
          <p:cNvSpPr/>
          <p:nvPr/>
        </p:nvSpPr>
        <p:spPr>
          <a:xfrm>
            <a:off x="685801" y="3001991"/>
            <a:ext cx="6016924" cy="724621"/>
          </a:xfrm>
          <a:prstGeom prst="roundRect">
            <a:avLst/>
          </a:prstGeom>
          <a:solidFill>
            <a:srgbClr val="7030A0"/>
          </a:solidFill>
          <a:ln/>
        </p:spPr>
        <p:style>
          <a:lnRef idx="3">
            <a:schemeClr val="lt1"/>
          </a:lnRef>
          <a:fillRef idx="1">
            <a:schemeClr val="accent4"/>
          </a:fillRef>
          <a:effectRef idx="1">
            <a:schemeClr val="accent4"/>
          </a:effectRef>
          <a:fontRef idx="minor">
            <a:schemeClr val="lt1"/>
          </a:fontRef>
        </p:style>
        <p:txBody>
          <a:bodyPr anchor="ctr"/>
          <a:lstStyle/>
          <a:p>
            <a:pPr>
              <a:defRPr/>
            </a:pPr>
            <a:r>
              <a:rPr lang="zh-CN" altLang="en-US" sz="4000" dirty="0" smtClean="0">
                <a:latin typeface="黑体" pitchFamily="49" charset="-122"/>
                <a:ea typeface="黑体" pitchFamily="49" charset="-122"/>
              </a:rPr>
              <a:t>（</a:t>
            </a:r>
            <a:r>
              <a:rPr lang="en-US" altLang="zh-CN" sz="4000" dirty="0" smtClean="0">
                <a:latin typeface="黑体" pitchFamily="49" charset="-122"/>
                <a:ea typeface="黑体" pitchFamily="49" charset="-122"/>
              </a:rPr>
              <a:t>2</a:t>
            </a:r>
            <a:r>
              <a:rPr lang="zh-CN" altLang="en-US" sz="4000" dirty="0" smtClean="0">
                <a:latin typeface="黑体" pitchFamily="49" charset="-122"/>
                <a:ea typeface="黑体" pitchFamily="49" charset="-122"/>
              </a:rPr>
              <a:t>）特别提醒</a:t>
            </a:r>
          </a:p>
        </p:txBody>
      </p:sp>
      <p:sp>
        <p:nvSpPr>
          <p:cNvPr id="9" name="圆角矩形 8"/>
          <p:cNvSpPr/>
          <p:nvPr/>
        </p:nvSpPr>
        <p:spPr>
          <a:xfrm>
            <a:off x="759125" y="4224067"/>
            <a:ext cx="4485735" cy="701615"/>
          </a:xfrm>
          <a:prstGeom prst="roundRect">
            <a:avLst/>
          </a:prstGeom>
          <a:solidFill>
            <a:srgbClr val="7030A0"/>
          </a:solidFill>
          <a:ln/>
        </p:spPr>
        <p:style>
          <a:lnRef idx="3">
            <a:schemeClr val="lt1"/>
          </a:lnRef>
          <a:fillRef idx="1">
            <a:schemeClr val="accent4"/>
          </a:fillRef>
          <a:effectRef idx="1">
            <a:schemeClr val="accent4"/>
          </a:effectRef>
          <a:fontRef idx="minor">
            <a:schemeClr val="lt1"/>
          </a:fontRef>
        </p:style>
        <p:txBody>
          <a:bodyPr anchor="ctr"/>
          <a:lstStyle/>
          <a:p>
            <a:pPr>
              <a:defRPr/>
            </a:pPr>
            <a:r>
              <a:rPr lang="zh-CN" altLang="en-US" sz="4000" dirty="0" smtClean="0">
                <a:latin typeface="黑体" pitchFamily="49" charset="-122"/>
                <a:ea typeface="黑体" pitchFamily="49" charset="-122"/>
              </a:rPr>
              <a:t>（</a:t>
            </a:r>
            <a:r>
              <a:rPr lang="en-US" altLang="zh-CN" sz="4000" dirty="0" smtClean="0">
                <a:latin typeface="黑体" pitchFamily="49" charset="-122"/>
                <a:ea typeface="黑体" pitchFamily="49" charset="-122"/>
              </a:rPr>
              <a:t>3</a:t>
            </a:r>
            <a:r>
              <a:rPr lang="zh-CN" altLang="en-US" sz="4000" dirty="0" smtClean="0">
                <a:latin typeface="黑体" pitchFamily="49" charset="-122"/>
                <a:ea typeface="黑体" pitchFamily="49" charset="-122"/>
              </a:rPr>
              <a:t>）派出管理</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5" name="Rectangle 9"/>
          <p:cNvSpPr>
            <a:spLocks noChangeArrowheads="1"/>
          </p:cNvSpPr>
          <p:nvPr/>
        </p:nvSpPr>
        <p:spPr bwMode="auto">
          <a:xfrm>
            <a:off x="304800" y="1802921"/>
            <a:ext cx="8287109" cy="3000821"/>
          </a:xfrm>
          <a:prstGeom prst="rect">
            <a:avLst/>
          </a:prstGeom>
          <a:noFill/>
          <a:ln w="9525">
            <a:noFill/>
            <a:miter lim="800000"/>
            <a:headEnd/>
            <a:tailEnd/>
          </a:ln>
        </p:spPr>
        <p:txBody>
          <a:bodyPr wrap="square">
            <a:spAutoFit/>
          </a:bodyPr>
          <a:lstStyle/>
          <a:p>
            <a:pPr marL="457200" indent="-457200" eaLnBrk="1" fontAlgn="t" hangingPunct="1">
              <a:spcBef>
                <a:spcPts val="1800"/>
              </a:spcBef>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按材料清单收取一份纸质申请材料</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spcBef>
                <a:spcPts val="1800"/>
              </a:spcBef>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所有申请材料均需扫描并</a:t>
            </a:r>
            <a:r>
              <a:rPr lang="zh-CN" altLang="en-US" sz="2400" b="1" dirty="0">
                <a:solidFill>
                  <a:srgbClr val="C00000"/>
                </a:solidFill>
                <a:effectLst>
                  <a:outerShdw blurRad="38100" dist="38100" dir="2700000" algn="tl">
                    <a:srgbClr val="C0C0C0"/>
                  </a:outerShdw>
                </a:effectLst>
                <a:ea typeface="黑体" pitchFamily="2" charset="-122"/>
              </a:rPr>
              <a:t>上传</a:t>
            </a:r>
            <a:r>
              <a:rPr lang="zh-CN" altLang="en-US" sz="2400" b="1" dirty="0">
                <a:solidFill>
                  <a:srgbClr val="000044"/>
                </a:solidFill>
                <a:effectLst>
                  <a:outerShdw blurRad="38100" dist="38100" dir="2700000" algn="tl">
                    <a:srgbClr val="C0C0C0"/>
                  </a:outerShdw>
                </a:effectLst>
                <a:ea typeface="黑体" pitchFamily="2" charset="-122"/>
              </a:rPr>
              <a:t>至“国家公派留学管理信息平台”（</a:t>
            </a:r>
            <a:r>
              <a:rPr lang="en-US" altLang="zh-CN" sz="2400" b="1" dirty="0">
                <a:solidFill>
                  <a:srgbClr val="000044"/>
                </a:solidFill>
                <a:effectLst>
                  <a:outerShdw blurRad="38100" dist="38100" dir="2700000" algn="tl">
                    <a:srgbClr val="C0C0C0"/>
                  </a:outerShdw>
                </a:effectLst>
                <a:ea typeface="黑体" pitchFamily="2" charset="-122"/>
              </a:rPr>
              <a:t>《</a:t>
            </a:r>
            <a:r>
              <a:rPr lang="zh-CN" altLang="en-US" sz="2400" b="1" dirty="0">
                <a:solidFill>
                  <a:srgbClr val="000044"/>
                </a:solidFill>
                <a:effectLst>
                  <a:outerShdw blurRad="38100" dist="38100" dir="2700000" algn="tl">
                    <a:srgbClr val="C0C0C0"/>
                  </a:outerShdw>
                </a:effectLst>
                <a:ea typeface="黑体" pitchFamily="2" charset="-122"/>
              </a:rPr>
              <a:t>单位推荐意见表</a:t>
            </a:r>
            <a:r>
              <a:rPr lang="en-US" altLang="zh-CN" sz="2400" b="1" dirty="0">
                <a:solidFill>
                  <a:srgbClr val="000044"/>
                </a:solidFill>
                <a:effectLst>
                  <a:outerShdw blurRad="38100" dist="38100" dir="2700000" algn="tl">
                    <a:srgbClr val="C0C0C0"/>
                  </a:outerShdw>
                </a:effectLst>
                <a:ea typeface="黑体" pitchFamily="2" charset="-122"/>
              </a:rPr>
              <a:t>》</a:t>
            </a:r>
            <a:r>
              <a:rPr lang="zh-CN" altLang="en-US" sz="2400" b="1" dirty="0">
                <a:solidFill>
                  <a:srgbClr val="000044"/>
                </a:solidFill>
                <a:effectLst>
                  <a:outerShdw blurRad="38100" dist="38100" dir="2700000" algn="tl">
                    <a:srgbClr val="C0C0C0"/>
                  </a:outerShdw>
                </a:effectLst>
                <a:ea typeface="黑体" pitchFamily="2" charset="-122"/>
              </a:rPr>
              <a:t>除外）</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fontAlgn="t">
              <a:spcBef>
                <a:spcPts val="1800"/>
              </a:spcBef>
              <a:buClr>
                <a:srgbClr val="000044"/>
              </a:buClr>
              <a:buSzPct val="100000"/>
              <a:buFont typeface="Wingdings" panose="05000000000000000000" pitchFamily="2" charset="2"/>
              <a:buChar char="u"/>
              <a:defRPr/>
            </a:pPr>
            <a:r>
              <a:rPr lang="zh-CN" altLang="en-US" sz="2400" b="1" dirty="0" smtClean="0">
                <a:solidFill>
                  <a:srgbClr val="000044"/>
                </a:solidFill>
                <a:effectLst>
                  <a:outerShdw blurRad="38100" dist="38100" dir="2700000" algn="tl">
                    <a:srgbClr val="C0C0C0"/>
                  </a:outerShdw>
                </a:effectLst>
                <a:ea typeface="黑体" pitchFamily="2" charset="-122"/>
              </a:rPr>
              <a:t>所有英语以外语种书写的材料均需提供</a:t>
            </a:r>
            <a:r>
              <a:rPr lang="zh-CN" altLang="en-US" sz="2400" b="1" dirty="0" smtClean="0">
                <a:solidFill>
                  <a:srgbClr val="C00000"/>
                </a:solidFill>
                <a:effectLst>
                  <a:outerShdw blurRad="38100" dist="38100" dir="2700000" algn="tl">
                    <a:srgbClr val="C0C0C0"/>
                  </a:outerShdw>
                </a:effectLst>
                <a:ea typeface="黑体" pitchFamily="2" charset="-122"/>
              </a:rPr>
              <a:t>中文翻译件（需有翻译认证）</a:t>
            </a:r>
            <a:r>
              <a:rPr lang="zh-CN" altLang="en-US" sz="2400" b="1" dirty="0" smtClean="0">
                <a:solidFill>
                  <a:srgbClr val="000044"/>
                </a:solidFill>
                <a:effectLst>
                  <a:outerShdw blurRad="38100" dist="38100" dir="2700000" algn="tl">
                    <a:srgbClr val="C0C0C0"/>
                  </a:outerShdw>
                </a:effectLst>
                <a:ea typeface="黑体" pitchFamily="2" charset="-122"/>
              </a:rPr>
              <a:t>，因此</a:t>
            </a:r>
            <a:r>
              <a:rPr lang="zh-CN" altLang="en-US" sz="2400" b="1" dirty="0" smtClean="0">
                <a:solidFill>
                  <a:srgbClr val="FF0000"/>
                </a:solidFill>
                <a:effectLst>
                  <a:outerShdw blurRad="38100" dist="38100" dir="2700000" algn="tl">
                    <a:srgbClr val="C0C0C0"/>
                  </a:outerShdw>
                </a:effectLst>
                <a:ea typeface="黑体" pitchFamily="2" charset="-122"/>
              </a:rPr>
              <a:t>建议申请材料语种为英文。</a:t>
            </a:r>
            <a:endParaRPr lang="en-US" altLang="zh-CN" sz="2400" b="1" dirty="0" smtClean="0">
              <a:solidFill>
                <a:srgbClr val="FF0000"/>
              </a:solidFill>
              <a:effectLst>
                <a:outerShdw blurRad="38100" dist="38100" dir="2700000" algn="tl">
                  <a:srgbClr val="C0C0C0"/>
                </a:outerShdw>
              </a:effectLst>
              <a:ea typeface="黑体" pitchFamily="2" charset="-122"/>
            </a:endParaRPr>
          </a:p>
          <a:p>
            <a:pPr marL="457200" indent="-457200" fontAlgn="t">
              <a:spcBef>
                <a:spcPts val="1800"/>
              </a:spcBef>
              <a:buClr>
                <a:srgbClr val="000044"/>
              </a:buClr>
              <a:buSzPct val="100000"/>
              <a:buFont typeface="Wingdings" panose="05000000000000000000" pitchFamily="2" charset="2"/>
              <a:buChar char="u"/>
              <a:defRPr/>
            </a:pPr>
            <a:r>
              <a:rPr lang="en-US" altLang="zh-CN" sz="2400" b="1" dirty="0" smtClean="0">
                <a:solidFill>
                  <a:srgbClr val="000044"/>
                </a:solidFill>
                <a:effectLst>
                  <a:outerShdw blurRad="38100" dist="38100" dir="2700000" algn="tl">
                    <a:srgbClr val="C0C0C0"/>
                  </a:outerShdw>
                </a:effectLst>
                <a:ea typeface="黑体" pitchFamily="2" charset="-122"/>
              </a:rPr>
              <a:t>A4</a:t>
            </a:r>
            <a:r>
              <a:rPr lang="zh-CN" altLang="en-US" sz="2400" b="1" dirty="0">
                <a:solidFill>
                  <a:srgbClr val="000044"/>
                </a:solidFill>
                <a:effectLst>
                  <a:outerShdw blurRad="38100" dist="38100" dir="2700000" algn="tl">
                    <a:srgbClr val="C0C0C0"/>
                  </a:outerShdw>
                </a:effectLst>
                <a:ea typeface="黑体" pitchFamily="2" charset="-122"/>
              </a:rPr>
              <a:t>复印纸打印，第一页粘贴申请人</a:t>
            </a:r>
            <a:r>
              <a:rPr lang="zh-CN" altLang="en-US" sz="2400" b="1" dirty="0">
                <a:solidFill>
                  <a:srgbClr val="FF0000"/>
                </a:solidFill>
                <a:effectLst>
                  <a:outerShdw blurRad="38100" dist="38100" dir="2700000" algn="tl">
                    <a:srgbClr val="C0C0C0"/>
                  </a:outerShdw>
                </a:effectLst>
                <a:ea typeface="黑体" pitchFamily="2" charset="-122"/>
              </a:rPr>
              <a:t>近照</a:t>
            </a:r>
            <a:r>
              <a:rPr lang="zh-CN" altLang="en-US" sz="2400" b="1" dirty="0">
                <a:solidFill>
                  <a:srgbClr val="000044"/>
                </a:solidFill>
                <a:effectLst>
                  <a:outerShdw blurRad="38100" dist="38100" dir="2700000" algn="tl">
                    <a:srgbClr val="C0C0C0"/>
                  </a:outerShdw>
                </a:effectLst>
                <a:ea typeface="黑体" pitchFamily="2" charset="-122"/>
              </a:rPr>
              <a:t> （一寸）</a:t>
            </a:r>
          </a:p>
        </p:txBody>
      </p:sp>
      <p:sp>
        <p:nvSpPr>
          <p:cNvPr id="6" name="流程图: 延期 5"/>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流程图: 延期 32"/>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标题 24"/>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28" name="Rectangle 9"/>
          <p:cNvSpPr>
            <a:spLocks noChangeArrowheads="1"/>
          </p:cNvSpPr>
          <p:nvPr/>
        </p:nvSpPr>
        <p:spPr bwMode="auto">
          <a:xfrm>
            <a:off x="313427" y="1838864"/>
            <a:ext cx="3657600" cy="3416320"/>
          </a:xfrm>
          <a:prstGeom prst="rect">
            <a:avLst/>
          </a:prstGeom>
          <a:noFill/>
          <a:ln w="9525">
            <a:noFill/>
            <a:miter lim="800000"/>
            <a:headEnd/>
            <a:tailEnd/>
          </a:ln>
        </p:spPr>
        <p:txBody>
          <a:bodyPr wrap="square">
            <a:spAutoFit/>
          </a:bodyPr>
          <a:lstStyle/>
          <a:p>
            <a:pPr eaLnBrk="1" fontAlgn="t" hangingPunct="1">
              <a:lnSpc>
                <a:spcPct val="150000"/>
              </a:lnSpc>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申请主表</a:t>
            </a:r>
            <a:r>
              <a:rPr lang="zh-CN" altLang="en-US" sz="2400" b="1" dirty="0">
                <a:solidFill>
                  <a:srgbClr val="000044"/>
                </a:solidFill>
                <a:effectLst>
                  <a:outerShdw blurRad="38100" dist="38100" dir="2700000" algn="tl">
                    <a:srgbClr val="C0C0C0"/>
                  </a:outerShdw>
                </a:effectLst>
                <a:ea typeface="黑体" pitchFamily="2" charset="-122"/>
              </a:rPr>
              <a:t>：</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内容真实、一致</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正式提交后不能再修改信息；</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无相关情况时可不填</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申请人签字！</a:t>
            </a:r>
            <a:endParaRPr lang="en-US" altLang="zh-CN" sz="2400" b="1" dirty="0">
              <a:solidFill>
                <a:srgbClr val="000044"/>
              </a:solidFill>
              <a:effectLst>
                <a:outerShdw blurRad="38100" dist="38100" dir="2700000" algn="tl">
                  <a:srgbClr val="C0C0C0"/>
                </a:outerShdw>
              </a:effectLst>
              <a:ea typeface="黑体" pitchFamily="2" charset="-122"/>
            </a:endParaRPr>
          </a:p>
        </p:txBody>
      </p:sp>
      <p:sp>
        <p:nvSpPr>
          <p:cNvPr id="32" name="矩形 31"/>
          <p:cNvSpPr/>
          <p:nvPr/>
        </p:nvSpPr>
        <p:spPr>
          <a:xfrm>
            <a:off x="4109049" y="1892060"/>
            <a:ext cx="4517366" cy="3970318"/>
          </a:xfrm>
          <a:prstGeom prst="rect">
            <a:avLst/>
          </a:prstGeom>
        </p:spPr>
        <p:txBody>
          <a:bodyPr wrap="square">
            <a:spAutoFit/>
          </a:bodyPr>
          <a:lstStyle/>
          <a:p>
            <a:pPr eaLnBrk="1" fontAlgn="t" hangingPunct="1">
              <a:lnSpc>
                <a:spcPct val="150000"/>
              </a:lnSpc>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单位推荐意见表</a:t>
            </a:r>
            <a:r>
              <a:rPr lang="zh-CN" altLang="en-US" sz="2400" b="1" dirty="0">
                <a:solidFill>
                  <a:srgbClr val="000044"/>
                </a:solidFill>
                <a:effectLst>
                  <a:outerShdw blurRad="38100" dist="38100" dir="2700000" algn="tl">
                    <a:srgbClr val="C0C0C0"/>
                  </a:outerShdw>
                </a:effectLst>
                <a:ea typeface="黑体" pitchFamily="2" charset="-122"/>
              </a:rPr>
              <a:t>：</a:t>
            </a:r>
            <a:endParaRPr lang="en-US" altLang="zh-CN" sz="2400" b="1" dirty="0">
              <a:solidFill>
                <a:srgbClr val="000044"/>
              </a:solidFill>
              <a:effectLst>
                <a:outerShdw blurRad="38100" dist="38100" dir="2700000" algn="tl">
                  <a:srgbClr val="C0C0C0"/>
                </a:outerShdw>
              </a:effectLst>
              <a:ea typeface="黑体" pitchFamily="2" charset="-122"/>
            </a:endParaRPr>
          </a:p>
          <a:p>
            <a:pPr marL="285750" indent="-28575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自动生成</a:t>
            </a:r>
            <a:endParaRPr lang="en-US" altLang="zh-CN" sz="2400" b="1" dirty="0">
              <a:solidFill>
                <a:srgbClr val="000044"/>
              </a:solidFill>
              <a:effectLst>
                <a:outerShdw blurRad="38100" dist="38100" dir="2700000" algn="tl">
                  <a:srgbClr val="C0C0C0"/>
                </a:outerShdw>
              </a:effectLst>
              <a:ea typeface="黑体" pitchFamily="2" charset="-122"/>
            </a:endParaRPr>
          </a:p>
          <a:p>
            <a:pPr marL="285750" indent="-28575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导师的推荐意见是申请成功的</a:t>
            </a:r>
            <a:r>
              <a:rPr lang="zh-CN" altLang="en-US" sz="2400" b="1" dirty="0">
                <a:solidFill>
                  <a:srgbClr val="FF0000"/>
                </a:solidFill>
                <a:effectLst>
                  <a:outerShdw blurRad="38100" dist="38100" dir="2700000" algn="tl">
                    <a:srgbClr val="C0C0C0"/>
                  </a:outerShdw>
                </a:effectLst>
                <a:ea typeface="黑体" pitchFamily="2" charset="-122"/>
              </a:rPr>
              <a:t>关键</a:t>
            </a:r>
            <a:r>
              <a:rPr lang="zh-CN" altLang="en-US" sz="2400" b="1" dirty="0">
                <a:solidFill>
                  <a:srgbClr val="000044"/>
                </a:solidFill>
                <a:effectLst>
                  <a:outerShdw blurRad="38100" dist="38100" dir="2700000" algn="tl">
                    <a:srgbClr val="C0C0C0"/>
                  </a:outerShdw>
                </a:effectLst>
                <a:ea typeface="黑体" pitchFamily="2" charset="-122"/>
              </a:rPr>
              <a:t>！</a:t>
            </a:r>
            <a:endParaRPr lang="en-US" altLang="zh-CN" sz="2400" b="1" dirty="0">
              <a:solidFill>
                <a:srgbClr val="000044"/>
              </a:solidFill>
              <a:effectLst>
                <a:outerShdw blurRad="38100" dist="38100" dir="2700000" algn="tl">
                  <a:srgbClr val="C0C0C0"/>
                </a:outerShdw>
              </a:effectLst>
              <a:ea typeface="黑体" pitchFamily="2" charset="-122"/>
            </a:endParaRPr>
          </a:p>
          <a:p>
            <a:pPr marL="285750" indent="-28575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表头按规定填写</a:t>
            </a:r>
            <a:endParaRPr lang="en-US" altLang="zh-CN" sz="2400" b="1" dirty="0">
              <a:solidFill>
                <a:srgbClr val="000044"/>
              </a:solidFill>
              <a:effectLst>
                <a:outerShdw blurRad="38100" dist="38100" dir="2700000" algn="tl">
                  <a:srgbClr val="C0C0C0"/>
                </a:outerShdw>
              </a:effectLst>
              <a:ea typeface="黑体" pitchFamily="2" charset="-122"/>
            </a:endParaRPr>
          </a:p>
          <a:p>
            <a:pPr marL="285750" indent="-285750" eaLnBrk="1" fontAlgn="t" hangingPunct="1">
              <a:lnSpc>
                <a:spcPct val="150000"/>
              </a:lnSpc>
              <a:buClr>
                <a:srgbClr val="000044"/>
              </a:buClr>
              <a:buSzPct val="100000"/>
              <a:buFont typeface="Wingdings" panose="05000000000000000000" pitchFamily="2" charset="2"/>
              <a:buChar char="Ø"/>
              <a:defRPr/>
            </a:pPr>
            <a:r>
              <a:rPr lang="zh-CN" altLang="en-US" sz="2400" b="1" dirty="0" smtClean="0">
                <a:solidFill>
                  <a:srgbClr val="C00000"/>
                </a:solidFill>
                <a:effectLst>
                  <a:outerShdw blurRad="38100" dist="38100" dir="2700000" algn="tl">
                    <a:srgbClr val="C0C0C0"/>
                  </a:outerShdw>
                </a:effectLst>
                <a:ea typeface="黑体" pitchFamily="2" charset="-122"/>
              </a:rPr>
              <a:t>自</a:t>
            </a:r>
            <a:r>
              <a:rPr lang="zh-CN" altLang="en-US" sz="2400" b="1" dirty="0">
                <a:solidFill>
                  <a:srgbClr val="C00000"/>
                </a:solidFill>
                <a:effectLst>
                  <a:outerShdw blurRad="38100" dist="38100" dir="2700000" algn="tl">
                    <a:srgbClr val="C0C0C0"/>
                  </a:outerShdw>
                </a:effectLst>
                <a:ea typeface="黑体" pitchFamily="2" charset="-122"/>
              </a:rPr>
              <a:t>拟推荐意见并以</a:t>
            </a:r>
            <a:r>
              <a:rPr lang="en-US" altLang="zh-CN" sz="2400" b="1" dirty="0">
                <a:solidFill>
                  <a:srgbClr val="C00000"/>
                </a:solidFill>
                <a:effectLst>
                  <a:outerShdw blurRad="38100" dist="38100" dir="2700000" algn="tl">
                    <a:srgbClr val="C0C0C0"/>
                  </a:outerShdw>
                </a:effectLst>
                <a:ea typeface="黑体" pitchFamily="2" charset="-122"/>
              </a:rPr>
              <a:t>word</a:t>
            </a:r>
            <a:r>
              <a:rPr lang="zh-CN" altLang="en-US" sz="2400" b="1" dirty="0">
                <a:solidFill>
                  <a:srgbClr val="C00000"/>
                </a:solidFill>
                <a:effectLst>
                  <a:outerShdw blurRad="38100" dist="38100" dir="2700000" algn="tl">
                    <a:srgbClr val="C0C0C0"/>
                  </a:outerShdw>
                </a:effectLst>
                <a:ea typeface="黑体" pitchFamily="2" charset="-122"/>
              </a:rPr>
              <a:t>格式发送院系负责人</a:t>
            </a:r>
            <a:endParaRPr lang="en-US" altLang="zh-CN" sz="2400" b="1" dirty="0">
              <a:solidFill>
                <a:srgbClr val="C00000"/>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3578119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166558" y="4572000"/>
            <a:ext cx="4977442" cy="1104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延期 31"/>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30" name="Rectangle 9"/>
          <p:cNvSpPr>
            <a:spLocks noChangeArrowheads="1"/>
          </p:cNvSpPr>
          <p:nvPr/>
        </p:nvSpPr>
        <p:spPr bwMode="auto">
          <a:xfrm>
            <a:off x="277482" y="1520707"/>
            <a:ext cx="4294518" cy="4708981"/>
          </a:xfrm>
          <a:prstGeom prst="rect">
            <a:avLst/>
          </a:prstGeom>
          <a:noFill/>
          <a:ln w="9525">
            <a:noFill/>
            <a:miter lim="800000"/>
            <a:headEnd/>
            <a:tailEnd/>
          </a:ln>
        </p:spPr>
        <p:txBody>
          <a:bodyPr wrap="square">
            <a:spAutoFit/>
          </a:bodyPr>
          <a:lstStyle/>
          <a:p>
            <a:pPr eaLnBrk="1" hangingPunct="1">
              <a:lnSpc>
                <a:spcPct val="150000"/>
              </a:lnSpc>
              <a:spcBef>
                <a:spcPct val="50000"/>
              </a:spcBef>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itchFamily="2" charset="-122"/>
              </a:rPr>
              <a:t>校内专家评审意见表</a:t>
            </a:r>
            <a:r>
              <a:rPr lang="zh-CN" altLang="en-US" sz="2000" b="1" dirty="0">
                <a:solidFill>
                  <a:srgbClr val="00B0F0"/>
                </a:solidFill>
                <a:effectLst>
                  <a:outerShdw blurRad="38100" dist="38100" dir="2700000" algn="tl">
                    <a:srgbClr val="C0C0C0"/>
                  </a:outerShdw>
                </a:effectLst>
                <a:ea typeface="黑体" pitchFamily="2" charset="-122"/>
              </a:rPr>
              <a:t>（联培需要）</a:t>
            </a:r>
            <a:r>
              <a:rPr lang="zh-CN" altLang="en-US" sz="2000" b="1" dirty="0">
                <a:solidFill>
                  <a:srgbClr val="000044"/>
                </a:solidFill>
                <a:effectLst>
                  <a:outerShdw blurRad="38100" dist="38100" dir="2700000" algn="tl">
                    <a:srgbClr val="C0C0C0"/>
                  </a:outerShdw>
                </a:effectLst>
                <a:ea typeface="黑体" pitchFamily="2" charset="-122"/>
              </a:rPr>
              <a:t>：</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000" b="1" dirty="0">
                <a:solidFill>
                  <a:srgbClr val="000044"/>
                </a:solidFill>
                <a:effectLst>
                  <a:outerShdw blurRad="38100" dist="38100" dir="2700000" algn="tl">
                    <a:srgbClr val="C0C0C0"/>
                  </a:outerShdw>
                </a:effectLst>
                <a:ea typeface="黑体" pitchFamily="2" charset="-122"/>
              </a:rPr>
              <a:t>院系组织专家评审（两名</a:t>
            </a:r>
            <a:r>
              <a:rPr lang="zh-CN" altLang="en-US" sz="2000" b="1" dirty="0" smtClean="0">
                <a:solidFill>
                  <a:srgbClr val="000044"/>
                </a:solidFill>
                <a:effectLst>
                  <a:outerShdw blurRad="38100" dist="38100" dir="2700000" algn="tl">
                    <a:srgbClr val="C0C0C0"/>
                  </a:outerShdw>
                </a:effectLst>
                <a:ea typeface="黑体" pitchFamily="2" charset="-122"/>
              </a:rPr>
              <a:t>以上）</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000" b="1" dirty="0">
                <a:solidFill>
                  <a:srgbClr val="000044"/>
                </a:solidFill>
                <a:effectLst>
                  <a:outerShdw blurRad="38100" dist="38100" dir="2700000" algn="tl">
                    <a:srgbClr val="C0C0C0"/>
                  </a:outerShdw>
                </a:effectLst>
                <a:ea typeface="黑体" pitchFamily="2" charset="-122"/>
              </a:rPr>
              <a:t>评审内容：</a:t>
            </a:r>
            <a:endParaRPr lang="en-US" altLang="zh-CN" sz="2000" b="1" dirty="0">
              <a:solidFill>
                <a:srgbClr val="000044"/>
              </a:solidFill>
              <a:effectLst>
                <a:outerShdw blurRad="38100" dist="38100" dir="2700000" algn="tl">
                  <a:srgbClr val="C0C0C0"/>
                </a:outerShdw>
              </a:effectLst>
              <a:ea typeface="黑体" pitchFamily="2"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itchFamily="2" charset="-122"/>
              </a:rPr>
              <a:t>申请资格</a:t>
            </a:r>
            <a:endParaRPr lang="en-US" altLang="zh-CN" sz="2000" b="1" dirty="0">
              <a:solidFill>
                <a:srgbClr val="0000FF"/>
              </a:solidFill>
              <a:effectLst>
                <a:outerShdw blurRad="38100" dist="38100" dir="2700000" algn="tl">
                  <a:srgbClr val="C0C0C0"/>
                </a:outerShdw>
              </a:effectLst>
              <a:ea typeface="黑体" pitchFamily="2"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itchFamily="2" charset="-122"/>
              </a:rPr>
              <a:t>综合素质</a:t>
            </a:r>
            <a:endParaRPr lang="en-US" altLang="zh-CN" sz="2000" b="1" dirty="0">
              <a:solidFill>
                <a:srgbClr val="0000FF"/>
              </a:solidFill>
              <a:effectLst>
                <a:outerShdw blurRad="38100" dist="38100" dir="2700000" algn="tl">
                  <a:srgbClr val="C0C0C0"/>
                </a:outerShdw>
              </a:effectLst>
              <a:ea typeface="黑体" pitchFamily="2"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itchFamily="2" charset="-122"/>
              </a:rPr>
              <a:t>发展潜力</a:t>
            </a:r>
            <a:endParaRPr lang="en-US" altLang="zh-CN" sz="2000" b="1" dirty="0">
              <a:solidFill>
                <a:srgbClr val="0000FF"/>
              </a:solidFill>
              <a:effectLst>
                <a:outerShdw blurRad="38100" dist="38100" dir="2700000" algn="tl">
                  <a:srgbClr val="C0C0C0"/>
                </a:outerShdw>
              </a:effectLst>
              <a:ea typeface="黑体" pitchFamily="2"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itchFamily="2" charset="-122"/>
              </a:rPr>
              <a:t>出国留学必要性</a:t>
            </a:r>
            <a:endParaRPr lang="en-US" altLang="zh-CN" sz="2000" b="1" dirty="0">
              <a:solidFill>
                <a:srgbClr val="0000FF"/>
              </a:solidFill>
              <a:effectLst>
                <a:outerShdw blurRad="38100" dist="38100" dir="2700000" algn="tl">
                  <a:srgbClr val="C0C0C0"/>
                </a:outerShdw>
              </a:effectLst>
              <a:ea typeface="黑体" pitchFamily="2"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itchFamily="2" charset="-122"/>
              </a:rPr>
              <a:t>学习计划可行性</a:t>
            </a:r>
            <a:endParaRPr lang="en-US" altLang="zh-CN" sz="2000" b="1" dirty="0">
              <a:solidFill>
                <a:srgbClr val="0000FF"/>
              </a:solidFill>
              <a:effectLst>
                <a:outerShdw blurRad="38100" dist="38100" dir="2700000" algn="tl">
                  <a:srgbClr val="C0C0C0"/>
                </a:outerShdw>
              </a:effectLst>
              <a:ea typeface="黑体" pitchFamily="2" charset="-122"/>
            </a:endParaRPr>
          </a:p>
          <a:p>
            <a:pPr marL="914400" lvl="1" indent="-457200" eaLnBrk="1" fontAlgn="t" hangingPunct="1">
              <a:lnSpc>
                <a:spcPct val="150000"/>
              </a:lnSpc>
              <a:buClr>
                <a:srgbClr val="000044"/>
              </a:buClr>
              <a:buSzPct val="100000"/>
              <a:buFont typeface="Wingdings" panose="05000000000000000000" pitchFamily="2" charset="2"/>
              <a:buChar char="l"/>
              <a:defRPr/>
            </a:pPr>
            <a:r>
              <a:rPr lang="zh-CN" altLang="en-US" sz="2000" b="1" dirty="0">
                <a:solidFill>
                  <a:srgbClr val="0000FF"/>
                </a:solidFill>
                <a:effectLst>
                  <a:outerShdw blurRad="38100" dist="38100" dir="2700000" algn="tl">
                    <a:srgbClr val="C0C0C0"/>
                  </a:outerShdw>
                </a:effectLst>
                <a:ea typeface="黑体" pitchFamily="2" charset="-122"/>
              </a:rPr>
              <a:t>身心健康</a:t>
            </a:r>
            <a:endParaRPr lang="en-US" altLang="zh-CN" sz="2000" b="1" dirty="0">
              <a:solidFill>
                <a:srgbClr val="0000FF"/>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000" b="1" dirty="0">
                <a:solidFill>
                  <a:srgbClr val="000044"/>
                </a:solidFill>
                <a:effectLst>
                  <a:outerShdw blurRad="38100" dist="38100" dir="2700000" algn="tl">
                    <a:srgbClr val="C0C0C0"/>
                  </a:outerShdw>
                </a:effectLst>
                <a:ea typeface="黑体" pitchFamily="2" charset="-122"/>
              </a:rPr>
              <a:t>填好相应表格后加盖院系公章</a:t>
            </a:r>
            <a:endParaRPr lang="en-US" altLang="zh-CN" sz="2000" b="1" dirty="0">
              <a:solidFill>
                <a:srgbClr val="000044"/>
              </a:solidFill>
              <a:effectLst>
                <a:outerShdw blurRad="38100" dist="38100" dir="2700000" algn="tl">
                  <a:srgbClr val="C0C0C0"/>
                </a:outerShdw>
              </a:effectLst>
              <a:ea typeface="黑体" pitchFamily="2" charset="-122"/>
            </a:endParaRPr>
          </a:p>
        </p:txBody>
      </p:sp>
      <p:sp>
        <p:nvSpPr>
          <p:cNvPr id="31" name="Rectangle 9"/>
          <p:cNvSpPr>
            <a:spLocks noChangeArrowheads="1"/>
          </p:cNvSpPr>
          <p:nvPr/>
        </p:nvSpPr>
        <p:spPr bwMode="auto">
          <a:xfrm>
            <a:off x="4523117" y="1454988"/>
            <a:ext cx="4327417" cy="2862322"/>
          </a:xfrm>
          <a:prstGeom prst="rect">
            <a:avLst/>
          </a:prstGeom>
          <a:noFill/>
          <a:ln w="9525">
            <a:noFill/>
            <a:miter lim="800000"/>
            <a:headEnd/>
            <a:tailEnd/>
          </a:ln>
        </p:spPr>
        <p:txBody>
          <a:bodyPr wrap="square">
            <a:spAutoFit/>
          </a:bodyPr>
          <a:lstStyle/>
          <a:p>
            <a:pPr eaLnBrk="1" fontAlgn="t" hangingPunct="1">
              <a:lnSpc>
                <a:spcPct val="150000"/>
              </a:lnSpc>
              <a:buClr>
                <a:srgbClr val="000044"/>
              </a:buClr>
              <a:buSzPct val="100000"/>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itchFamily="2" charset="-122"/>
              </a:rPr>
              <a:t>国内导师推荐信</a:t>
            </a:r>
            <a:r>
              <a:rPr lang="zh-CN" altLang="en-US" sz="2000" b="1" dirty="0">
                <a:solidFill>
                  <a:srgbClr val="00B0F0"/>
                </a:solidFill>
                <a:effectLst>
                  <a:outerShdw blurRad="38100" dist="38100" dir="2700000" algn="tl">
                    <a:srgbClr val="C0C0C0"/>
                  </a:outerShdw>
                </a:effectLst>
                <a:ea typeface="黑体" pitchFamily="2" charset="-122"/>
              </a:rPr>
              <a:t>（联培需要）</a:t>
            </a:r>
            <a:r>
              <a:rPr lang="zh-CN" altLang="en-US" sz="2000" b="1" dirty="0">
                <a:solidFill>
                  <a:srgbClr val="000044"/>
                </a:solidFill>
                <a:effectLst>
                  <a:outerShdw blurRad="38100" dist="38100" dir="2700000" algn="tl">
                    <a:srgbClr val="C0C0C0"/>
                  </a:outerShdw>
                </a:effectLst>
                <a:ea typeface="黑体" pitchFamily="2" charset="-122"/>
              </a:rPr>
              <a:t>：</a:t>
            </a:r>
            <a:endParaRPr lang="en-US" altLang="zh-CN" sz="20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buClr>
                <a:srgbClr val="000044"/>
              </a:buClr>
              <a:buSzPct val="100000"/>
              <a:defRPr/>
            </a:pPr>
            <a:r>
              <a:rPr lang="zh-CN" altLang="en-US" sz="2000" b="1" dirty="0">
                <a:solidFill>
                  <a:srgbClr val="000044"/>
                </a:solidFill>
                <a:effectLst>
                  <a:outerShdw blurRad="38100" dist="38100" dir="2700000" algn="tl">
                    <a:srgbClr val="C0C0C0"/>
                  </a:outerShdw>
                </a:effectLst>
                <a:ea typeface="黑体" pitchFamily="2" charset="-122"/>
              </a:rPr>
              <a:t>国内导师签署意见：</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对申请人出国学习目标要求</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国内导师或申请人与国外导师的合作情况</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对国外院校、导师的评价</a:t>
            </a:r>
            <a:endParaRPr lang="en-US" altLang="zh-CN" sz="2000" b="1" dirty="0">
              <a:solidFill>
                <a:srgbClr val="000044"/>
              </a:solidFill>
              <a:effectLst>
                <a:outerShdw blurRad="38100" dist="38100" dir="2700000" algn="tl">
                  <a:srgbClr val="C0C0C0"/>
                </a:outerShdw>
              </a:effectLst>
              <a:ea typeface="黑体" pitchFamily="2" charset="-122"/>
            </a:endParaRPr>
          </a:p>
        </p:txBody>
      </p:sp>
      <p:sp>
        <p:nvSpPr>
          <p:cNvPr id="6" name="矩形 5"/>
          <p:cNvSpPr/>
          <p:nvPr/>
        </p:nvSpPr>
        <p:spPr>
          <a:xfrm>
            <a:off x="4181707" y="4676318"/>
            <a:ext cx="5065810" cy="923330"/>
          </a:xfrm>
          <a:prstGeom prst="rect">
            <a:avLst/>
          </a:prstGeom>
        </p:spPr>
        <p:txBody>
          <a:bodyPr wrap="none">
            <a:spAutoFit/>
          </a:bodyPr>
          <a:lstStyle/>
          <a:p>
            <a:r>
              <a:rPr lang="zh-CN" altLang="en-US" b="1" dirty="0" smtClean="0">
                <a:solidFill>
                  <a:schemeClr val="accent4">
                    <a:lumMod val="50000"/>
                  </a:schemeClr>
                </a:solidFill>
                <a:uFill>
                  <a:solidFill>
                    <a:srgbClr val="C00000"/>
                  </a:solidFill>
                </a:uFill>
                <a:ea typeface="黑体" pitchFamily="2" charset="-122"/>
              </a:rPr>
              <a:t>校内专家评审意见表可直接在基金委网站下载；</a:t>
            </a:r>
            <a:endParaRPr lang="en-US" altLang="zh-CN" b="1" dirty="0" smtClean="0">
              <a:solidFill>
                <a:schemeClr val="accent4">
                  <a:lumMod val="50000"/>
                </a:schemeClr>
              </a:solidFill>
              <a:uFill>
                <a:solidFill>
                  <a:srgbClr val="C00000"/>
                </a:solidFill>
              </a:uFill>
              <a:ea typeface="黑体" pitchFamily="2" charset="-122"/>
            </a:endParaRPr>
          </a:p>
          <a:p>
            <a:endParaRPr lang="en-US" altLang="zh-CN" b="1" dirty="0" smtClean="0">
              <a:solidFill>
                <a:schemeClr val="accent4">
                  <a:lumMod val="50000"/>
                </a:schemeClr>
              </a:solidFill>
              <a:uFill>
                <a:solidFill>
                  <a:srgbClr val="C00000"/>
                </a:solidFill>
              </a:uFill>
              <a:ea typeface="黑体" pitchFamily="2" charset="-122"/>
            </a:endParaRPr>
          </a:p>
          <a:p>
            <a:r>
              <a:rPr lang="zh-CN" altLang="en-US" b="1" dirty="0" smtClean="0">
                <a:solidFill>
                  <a:schemeClr val="accent4">
                    <a:lumMod val="50000"/>
                  </a:schemeClr>
                </a:solidFill>
                <a:uFill>
                  <a:solidFill>
                    <a:srgbClr val="C00000"/>
                  </a:solidFill>
                </a:uFill>
                <a:ea typeface="黑体" pitchFamily="2" charset="-122"/>
              </a:rPr>
              <a:t>国内导师推荐信可参考下一页的模板：</a:t>
            </a:r>
            <a:endParaRPr lang="zh-CN" altLang="en-US" dirty="0">
              <a:solidFill>
                <a:schemeClr val="accent4">
                  <a:lumMod val="50000"/>
                </a:schemeClr>
              </a:solidFill>
            </a:endParaRPr>
          </a:p>
        </p:txBody>
      </p:sp>
    </p:spTree>
    <p:extLst>
      <p:ext uri="{BB962C8B-B14F-4D97-AF65-F5344CB8AC3E}">
        <p14:creationId xmlns:p14="http://schemas.microsoft.com/office/powerpoint/2010/main" xmlns="" val="6190703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2" descr="扫描0004_页面_2.jpg"/>
          <p:cNvPicPr>
            <a:picLocks noChangeAspect="1"/>
          </p:cNvPicPr>
          <p:nvPr/>
        </p:nvPicPr>
        <p:blipFill>
          <a:blip r:embed="rId2" cstate="print"/>
          <a:srcRect/>
          <a:stretch>
            <a:fillRect/>
          </a:stretch>
        </p:blipFill>
        <p:spPr bwMode="auto">
          <a:xfrm>
            <a:off x="4292600" y="0"/>
            <a:ext cx="4851400" cy="6858000"/>
          </a:xfrm>
          <a:prstGeom prst="rect">
            <a:avLst/>
          </a:prstGeom>
          <a:noFill/>
          <a:ln w="9525">
            <a:noFill/>
            <a:miter lim="800000"/>
            <a:headEnd/>
            <a:tailEnd/>
          </a:ln>
        </p:spPr>
      </p:pic>
      <p:pic>
        <p:nvPicPr>
          <p:cNvPr id="2" name="图片 1" descr="扫描0004_页面_1.jpg"/>
          <p:cNvPicPr>
            <a:picLocks noChangeAspect="1"/>
          </p:cNvPicPr>
          <p:nvPr/>
        </p:nvPicPr>
        <p:blipFill>
          <a:blip r:embed="rId3" cstate="print"/>
          <a:stretch>
            <a:fillRect/>
          </a:stretch>
        </p:blipFill>
        <p:spPr>
          <a:xfrm>
            <a:off x="0" y="0"/>
            <a:ext cx="4495800" cy="6858000"/>
          </a:xfrm>
          <a:prstGeom prst="rect">
            <a:avLst/>
          </a:prstGeom>
          <a:ln>
            <a:noFill/>
          </a:ln>
          <a:effectLst>
            <a:outerShdw blurRad="190500" algn="tl" rotWithShape="0">
              <a:srgbClr val="000000">
                <a:alpha val="70000"/>
              </a:srgbClr>
            </a:outerShdw>
          </a:effectLst>
        </p:spPr>
      </p:pic>
      <p:sp>
        <p:nvSpPr>
          <p:cNvPr id="32772" name="TextBox 3"/>
          <p:cNvSpPr txBox="1">
            <a:spLocks noChangeArrowheads="1"/>
          </p:cNvSpPr>
          <p:nvPr/>
        </p:nvSpPr>
        <p:spPr bwMode="auto">
          <a:xfrm>
            <a:off x="533400" y="2438400"/>
            <a:ext cx="609600" cy="215900"/>
          </a:xfrm>
          <a:prstGeom prst="rect">
            <a:avLst/>
          </a:prstGeom>
          <a:noFill/>
          <a:ln w="9525">
            <a:noFill/>
            <a:miter lim="800000"/>
            <a:headEnd/>
            <a:tailEnd/>
          </a:ln>
        </p:spPr>
        <p:txBody>
          <a:bodyPr>
            <a:spAutoFit/>
          </a:bodyPr>
          <a:lstStyle/>
          <a:p>
            <a:r>
              <a:rPr lang="en-US" altLang="zh-CN" sz="800"/>
              <a:t>XXX</a:t>
            </a:r>
            <a:endParaRPr lang="zh-CN" altLang="en-US" sz="800"/>
          </a:p>
        </p:txBody>
      </p:sp>
      <p:sp>
        <p:nvSpPr>
          <p:cNvPr id="32773" name="TextBox 4"/>
          <p:cNvSpPr txBox="1">
            <a:spLocks noChangeArrowheads="1"/>
          </p:cNvSpPr>
          <p:nvPr/>
        </p:nvSpPr>
        <p:spPr bwMode="auto">
          <a:xfrm>
            <a:off x="533400" y="3581400"/>
            <a:ext cx="609600" cy="215900"/>
          </a:xfrm>
          <a:prstGeom prst="rect">
            <a:avLst/>
          </a:prstGeom>
          <a:noFill/>
          <a:ln w="9525">
            <a:noFill/>
            <a:miter lim="800000"/>
            <a:headEnd/>
            <a:tailEnd/>
          </a:ln>
        </p:spPr>
        <p:txBody>
          <a:bodyPr>
            <a:spAutoFit/>
          </a:bodyPr>
          <a:lstStyle/>
          <a:p>
            <a:r>
              <a:rPr lang="en-US" altLang="zh-CN" sz="800"/>
              <a:t>XXX</a:t>
            </a:r>
            <a:endParaRPr lang="zh-CN" altLang="en-US" sz="800"/>
          </a:p>
        </p:txBody>
      </p:sp>
      <p:sp>
        <p:nvSpPr>
          <p:cNvPr id="32774" name="TextBox 5"/>
          <p:cNvSpPr txBox="1">
            <a:spLocks noChangeArrowheads="1"/>
          </p:cNvSpPr>
          <p:nvPr/>
        </p:nvSpPr>
        <p:spPr bwMode="auto">
          <a:xfrm>
            <a:off x="3657600" y="5791200"/>
            <a:ext cx="609600" cy="215900"/>
          </a:xfrm>
          <a:prstGeom prst="rect">
            <a:avLst/>
          </a:prstGeom>
          <a:noFill/>
          <a:ln w="9525">
            <a:noFill/>
            <a:miter lim="800000"/>
            <a:headEnd/>
            <a:tailEnd/>
          </a:ln>
        </p:spPr>
        <p:txBody>
          <a:bodyPr>
            <a:spAutoFit/>
          </a:bodyPr>
          <a:lstStyle/>
          <a:p>
            <a:r>
              <a:rPr lang="en-US" altLang="zh-CN" sz="800"/>
              <a:t>XXX</a:t>
            </a:r>
            <a:endParaRPr lang="zh-CN" altLang="en-US" sz="800"/>
          </a:p>
        </p:txBody>
      </p:sp>
      <p:sp>
        <p:nvSpPr>
          <p:cNvPr id="32775" name="TextBox 6"/>
          <p:cNvSpPr txBox="1">
            <a:spLocks noChangeArrowheads="1"/>
          </p:cNvSpPr>
          <p:nvPr/>
        </p:nvSpPr>
        <p:spPr bwMode="auto">
          <a:xfrm>
            <a:off x="5334000" y="152400"/>
            <a:ext cx="609600" cy="200025"/>
          </a:xfrm>
          <a:prstGeom prst="rect">
            <a:avLst/>
          </a:prstGeom>
          <a:noFill/>
          <a:ln w="9525">
            <a:noFill/>
            <a:miter lim="800000"/>
            <a:headEnd/>
            <a:tailEnd/>
          </a:ln>
        </p:spPr>
        <p:txBody>
          <a:bodyPr>
            <a:spAutoFit/>
          </a:bodyPr>
          <a:lstStyle/>
          <a:p>
            <a:r>
              <a:rPr lang="zh-CN" altLang="en-US" sz="700"/>
              <a:t>中文名</a:t>
            </a:r>
          </a:p>
        </p:txBody>
      </p:sp>
      <p:sp>
        <p:nvSpPr>
          <p:cNvPr id="32776" name="TextBox 7"/>
          <p:cNvSpPr txBox="1">
            <a:spLocks noChangeArrowheads="1"/>
          </p:cNvSpPr>
          <p:nvPr/>
        </p:nvSpPr>
        <p:spPr bwMode="auto">
          <a:xfrm>
            <a:off x="5562600" y="457200"/>
            <a:ext cx="609600" cy="200025"/>
          </a:xfrm>
          <a:prstGeom prst="rect">
            <a:avLst/>
          </a:prstGeom>
          <a:noFill/>
          <a:ln w="9525">
            <a:noFill/>
            <a:miter lim="800000"/>
            <a:headEnd/>
            <a:tailEnd/>
          </a:ln>
        </p:spPr>
        <p:txBody>
          <a:bodyPr>
            <a:spAutoFit/>
          </a:bodyPr>
          <a:lstStyle/>
          <a:p>
            <a:r>
              <a:rPr lang="zh-CN" altLang="en-US" sz="700"/>
              <a:t>中文名</a:t>
            </a:r>
          </a:p>
        </p:txBody>
      </p:sp>
      <p:sp>
        <p:nvSpPr>
          <p:cNvPr id="32777" name="TextBox 8"/>
          <p:cNvSpPr txBox="1">
            <a:spLocks noChangeArrowheads="1"/>
          </p:cNvSpPr>
          <p:nvPr/>
        </p:nvSpPr>
        <p:spPr bwMode="auto">
          <a:xfrm>
            <a:off x="6248400" y="457200"/>
            <a:ext cx="609600" cy="200025"/>
          </a:xfrm>
          <a:prstGeom prst="rect">
            <a:avLst/>
          </a:prstGeom>
          <a:noFill/>
          <a:ln w="9525">
            <a:noFill/>
            <a:miter lim="800000"/>
            <a:headEnd/>
            <a:tailEnd/>
          </a:ln>
        </p:spPr>
        <p:txBody>
          <a:bodyPr>
            <a:spAutoFit/>
          </a:bodyPr>
          <a:lstStyle/>
          <a:p>
            <a:r>
              <a:rPr lang="zh-CN" altLang="en-US" sz="700"/>
              <a:t>中文名</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延期 6"/>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6" name="Rectangle 9"/>
          <p:cNvSpPr>
            <a:spLocks noChangeArrowheads="1"/>
          </p:cNvSpPr>
          <p:nvPr/>
        </p:nvSpPr>
        <p:spPr bwMode="auto">
          <a:xfrm>
            <a:off x="575094" y="1621766"/>
            <a:ext cx="8305800" cy="4755148"/>
          </a:xfrm>
          <a:prstGeom prst="rect">
            <a:avLst/>
          </a:prstGeom>
          <a:noFill/>
          <a:ln w="9525">
            <a:noFill/>
            <a:miter lim="800000"/>
            <a:headEnd/>
            <a:tailEnd/>
          </a:ln>
        </p:spPr>
        <p:txBody>
          <a:bodyPr>
            <a:spAutoFit/>
          </a:bodyPr>
          <a:lstStyle/>
          <a:p>
            <a:pPr eaLnBrk="1" hangingPunct="1">
              <a:lnSpc>
                <a:spcPct val="150000"/>
              </a:lnSpc>
              <a:spcBef>
                <a:spcPct val="50000"/>
              </a:spcBef>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邀请信</a:t>
            </a:r>
            <a:r>
              <a:rPr lang="zh-CN" altLang="en-US" sz="2400" b="1" dirty="0">
                <a:solidFill>
                  <a:srgbClr val="00B0F0"/>
                </a:solidFill>
                <a:effectLst>
                  <a:outerShdw blurRad="38100" dist="38100" dir="2700000" algn="tl">
                    <a:srgbClr val="C0C0C0"/>
                  </a:outerShdw>
                </a:effectLst>
                <a:ea typeface="黑体" pitchFamily="2" charset="-122"/>
              </a:rPr>
              <a:t>（联培需要）</a:t>
            </a:r>
            <a:r>
              <a:rPr lang="en-US" altLang="zh-CN" sz="2400" b="1" dirty="0">
                <a:solidFill>
                  <a:srgbClr val="000044"/>
                </a:solidFill>
                <a:effectLst>
                  <a:outerShdw blurRad="38100" dist="38100" dir="2700000" algn="tl">
                    <a:srgbClr val="C0C0C0"/>
                  </a:outerShdw>
                </a:effectLst>
                <a:uFill>
                  <a:solidFill>
                    <a:srgbClr val="C00000"/>
                  </a:solidFill>
                </a:uFill>
                <a:ea typeface="黑体" pitchFamily="2" charset="-122"/>
              </a:rPr>
              <a:t>/</a:t>
            </a: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入学通知书</a:t>
            </a:r>
            <a:r>
              <a:rPr lang="zh-CN" altLang="en-US" sz="2400" b="1" dirty="0">
                <a:solidFill>
                  <a:srgbClr val="00B0F0"/>
                </a:solidFill>
                <a:effectLst>
                  <a:outerShdw blurRad="38100" dist="38100" dir="2700000" algn="tl">
                    <a:srgbClr val="C0C0C0"/>
                  </a:outerShdw>
                </a:effectLst>
                <a:ea typeface="黑体" pitchFamily="2" charset="-122"/>
              </a:rPr>
              <a:t>（攻博需要）</a:t>
            </a:r>
            <a:r>
              <a:rPr lang="zh-CN" altLang="en-US" sz="2400" b="1" dirty="0">
                <a:solidFill>
                  <a:srgbClr val="000044"/>
                </a:solidFill>
                <a:effectLst>
                  <a:outerShdw blurRad="38100" dist="38100" dir="2700000" algn="tl">
                    <a:srgbClr val="C0C0C0"/>
                  </a:outerShdw>
                </a:effectLst>
                <a:ea typeface="黑体" pitchFamily="2" charset="-122"/>
              </a:rPr>
              <a:t>：</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专用信纸打印</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由主管部门负责人</a:t>
            </a:r>
            <a:r>
              <a:rPr lang="en-US" altLang="zh-CN" sz="2400" b="1" dirty="0">
                <a:solidFill>
                  <a:srgbClr val="000044"/>
                </a:solidFill>
                <a:effectLst>
                  <a:outerShdw blurRad="38100" dist="38100" dir="2700000" algn="tl">
                    <a:srgbClr val="C0C0C0"/>
                  </a:outerShdw>
                </a:effectLst>
                <a:ea typeface="黑体" pitchFamily="2" charset="-122"/>
              </a:rPr>
              <a:t>/</a:t>
            </a:r>
            <a:r>
              <a:rPr lang="zh-CN" altLang="en-US" sz="2400" b="1" dirty="0">
                <a:solidFill>
                  <a:srgbClr val="000044"/>
                </a:solidFill>
                <a:effectLst>
                  <a:outerShdw blurRad="38100" dist="38100" dir="2700000" algn="tl">
                    <a:srgbClr val="C0C0C0"/>
                  </a:outerShdw>
                </a:effectLst>
                <a:ea typeface="黑体" pitchFamily="2" charset="-122"/>
              </a:rPr>
              <a:t>导师签字</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所要求的关键词句用萤光笔勾出</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无条件</a:t>
            </a:r>
            <a:r>
              <a:rPr lang="zh-CN" altLang="en-US" sz="2400" b="1" dirty="0" smtClean="0">
                <a:solidFill>
                  <a:srgbClr val="000044"/>
                </a:solidFill>
                <a:effectLst>
                  <a:outerShdw blurRad="38100" dist="38100" dir="2700000" algn="tl">
                    <a:srgbClr val="C0C0C0"/>
                  </a:outerShdw>
                </a:effectLst>
                <a:ea typeface="黑体" pitchFamily="2" charset="-122"/>
              </a:rPr>
              <a:t>入学通知</a:t>
            </a:r>
            <a:endParaRPr lang="en-US" altLang="zh-CN" sz="24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spcBef>
                <a:spcPts val="1800"/>
              </a:spcBef>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学习费用证明</a:t>
            </a:r>
            <a:r>
              <a:rPr lang="zh-CN" altLang="en-US" sz="2400" b="1" dirty="0">
                <a:solidFill>
                  <a:srgbClr val="00B0F0"/>
                </a:solidFill>
                <a:effectLst>
                  <a:outerShdw blurRad="38100" dist="38100" dir="2700000" algn="tl">
                    <a:srgbClr val="C0C0C0"/>
                  </a:outerShdw>
                </a:effectLst>
                <a:ea typeface="黑体" pitchFamily="2" charset="-122"/>
              </a:rPr>
              <a:t>（攻博需要）</a:t>
            </a:r>
            <a:r>
              <a:rPr lang="zh-CN" altLang="en-US" sz="2400" b="1" dirty="0">
                <a:solidFill>
                  <a:srgbClr val="000044"/>
                </a:solidFill>
                <a:effectLst>
                  <a:outerShdw blurRad="38100" dist="38100" dir="2700000" algn="tl">
                    <a:srgbClr val="C0C0C0"/>
                  </a:outerShdw>
                </a:effectLst>
                <a:uFill>
                  <a:solidFill>
                    <a:srgbClr val="C00000"/>
                  </a:solidFill>
                </a:uFill>
                <a:ea typeface="黑体" pitchFamily="2" charset="-122"/>
              </a:rPr>
              <a:t>：</a:t>
            </a:r>
            <a:endParaRPr lang="en-US" altLang="zh-CN" sz="2400" b="1" dirty="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入学通知书中未注明的须另行提交</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用萤光笔勾出</a:t>
            </a:r>
            <a:endParaRPr lang="en-US" altLang="zh-CN" sz="2400" b="1" dirty="0">
              <a:solidFill>
                <a:srgbClr val="000044"/>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7" name="Rectangle 9"/>
          <p:cNvSpPr>
            <a:spLocks noChangeArrowheads="1"/>
          </p:cNvSpPr>
          <p:nvPr/>
        </p:nvSpPr>
        <p:spPr bwMode="auto">
          <a:xfrm>
            <a:off x="397833" y="1733407"/>
            <a:ext cx="7924800" cy="4093428"/>
          </a:xfrm>
          <a:prstGeom prst="rect">
            <a:avLst/>
          </a:prstGeom>
          <a:noFill/>
          <a:ln w="9525">
            <a:noFill/>
            <a:miter lim="800000"/>
            <a:headEnd/>
            <a:tailEnd/>
          </a:ln>
        </p:spPr>
        <p:txBody>
          <a:bodyPr>
            <a:spAutoFit/>
          </a:bodyPr>
          <a:lstStyle/>
          <a:p>
            <a:pPr eaLnBrk="1" hangingPunct="1">
              <a:lnSpc>
                <a:spcPct val="150000"/>
              </a:lnSpc>
              <a:spcBef>
                <a:spcPct val="50000"/>
              </a:spcBef>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itchFamily="2" charset="-122"/>
              </a:rPr>
              <a:t>学习计划（外文）</a:t>
            </a:r>
            <a:r>
              <a:rPr lang="zh-CN" altLang="en-US" sz="2000" b="1" dirty="0">
                <a:solidFill>
                  <a:srgbClr val="000044"/>
                </a:solidFill>
                <a:effectLst>
                  <a:outerShdw blurRad="38100" dist="38100" dir="2700000" algn="tl">
                    <a:srgbClr val="C0C0C0"/>
                  </a:outerShdw>
                </a:effectLst>
                <a:ea typeface="黑体" pitchFamily="2" charset="-122"/>
              </a:rPr>
              <a:t>：</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en-US" altLang="zh-CN" sz="2000" b="1" dirty="0">
                <a:solidFill>
                  <a:srgbClr val="000044"/>
                </a:solidFill>
                <a:effectLst>
                  <a:outerShdw blurRad="38100" dist="38100" dir="2700000" algn="tl">
                    <a:srgbClr val="C0C0C0"/>
                  </a:outerShdw>
                </a:effectLst>
                <a:ea typeface="黑体" pitchFamily="2" charset="-122"/>
              </a:rPr>
              <a:t>1000</a:t>
            </a:r>
            <a:r>
              <a:rPr lang="zh-CN" altLang="en-US" sz="2000" b="1" dirty="0">
                <a:solidFill>
                  <a:srgbClr val="000044"/>
                </a:solidFill>
                <a:effectLst>
                  <a:outerShdw blurRad="38100" dist="38100" dir="2700000" algn="tl">
                    <a:srgbClr val="C0C0C0"/>
                  </a:outerShdw>
                </a:effectLst>
                <a:ea typeface="黑体" pitchFamily="2" charset="-122"/>
              </a:rPr>
              <a:t>字以上</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中外双方导师签字；</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用萤光笔勾出关键词句。</a:t>
            </a:r>
            <a:endParaRPr lang="en-US" altLang="zh-CN" sz="20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spcBef>
                <a:spcPts val="2400"/>
              </a:spcBef>
              <a:buClr>
                <a:srgbClr val="000044"/>
              </a:buClr>
              <a:buSzPct val="100000"/>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itchFamily="2" charset="-122"/>
              </a:rPr>
              <a:t>国外导师简历</a:t>
            </a:r>
            <a:r>
              <a:rPr lang="zh-CN" altLang="en-US" sz="2000" b="1" dirty="0">
                <a:solidFill>
                  <a:srgbClr val="000044"/>
                </a:solidFill>
                <a:effectLst>
                  <a:outerShdw blurRad="38100" dist="38100" dir="2700000" algn="tl">
                    <a:srgbClr val="C0C0C0"/>
                  </a:outerShdw>
                </a:effectLst>
                <a:ea typeface="黑体" pitchFamily="2" charset="-122"/>
              </a:rPr>
              <a:t>：</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近五年科研、论文发表情况</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不超过一页</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由导师本人提供签字</a:t>
            </a:r>
          </a:p>
        </p:txBody>
      </p:sp>
      <p:sp>
        <p:nvSpPr>
          <p:cNvPr id="8" name="Rectangle 9"/>
          <p:cNvSpPr>
            <a:spLocks noChangeArrowheads="1"/>
          </p:cNvSpPr>
          <p:nvPr/>
        </p:nvSpPr>
        <p:spPr bwMode="auto">
          <a:xfrm>
            <a:off x="4219937" y="1626679"/>
            <a:ext cx="8305800" cy="4247317"/>
          </a:xfrm>
          <a:prstGeom prst="rect">
            <a:avLst/>
          </a:prstGeom>
          <a:noFill/>
          <a:ln w="9525">
            <a:noFill/>
            <a:miter lim="800000"/>
            <a:headEnd/>
            <a:tailEnd/>
          </a:ln>
        </p:spPr>
        <p:txBody>
          <a:bodyPr>
            <a:spAutoFit/>
          </a:bodyPr>
          <a:lstStyle/>
          <a:p>
            <a:pPr eaLnBrk="1" fontAlgn="t" hangingPunct="1">
              <a:lnSpc>
                <a:spcPct val="150000"/>
              </a:lnSpc>
              <a:buClr>
                <a:srgbClr val="000044"/>
              </a:buClr>
              <a:buSzPct val="100000"/>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itchFamily="2" charset="-122"/>
              </a:rPr>
              <a:t>成绩复印单</a:t>
            </a:r>
            <a:r>
              <a:rPr lang="zh-CN" altLang="en-US" sz="2000" b="1" dirty="0">
                <a:solidFill>
                  <a:srgbClr val="000044"/>
                </a:solidFill>
                <a:effectLst>
                  <a:outerShdw blurRad="38100" dist="38100" dir="2700000" algn="tl">
                    <a:srgbClr val="C0C0C0"/>
                  </a:outerShdw>
                </a:effectLst>
                <a:uFill>
                  <a:solidFill>
                    <a:srgbClr val="C00000"/>
                  </a:solidFill>
                </a:uFill>
                <a:ea typeface="黑体" pitchFamily="2" charset="-122"/>
              </a:rPr>
              <a:t>：</a:t>
            </a:r>
            <a:endParaRPr lang="en-US" altLang="zh-CN" sz="2000" b="1" dirty="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000" b="1" dirty="0">
                <a:solidFill>
                  <a:srgbClr val="000044"/>
                </a:solidFill>
                <a:effectLst>
                  <a:outerShdw blurRad="38100" dist="38100" dir="2700000" algn="tl">
                    <a:srgbClr val="C0C0C0"/>
                  </a:outerShdw>
                </a:effectLst>
                <a:ea typeface="黑体" pitchFamily="2" charset="-122"/>
              </a:rPr>
              <a:t>提供直至最近一学期的成绩。</a:t>
            </a:r>
            <a:endParaRPr lang="en-US" altLang="zh-CN" sz="20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buClr>
                <a:srgbClr val="000044"/>
              </a:buClr>
              <a:buSzPct val="100000"/>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itchFamily="2" charset="-122"/>
              </a:rPr>
              <a:t>两封专家推荐信</a:t>
            </a:r>
            <a:r>
              <a:rPr lang="zh-CN" altLang="en-US" sz="2000" b="1" dirty="0">
                <a:solidFill>
                  <a:srgbClr val="00B0F0"/>
                </a:solidFill>
                <a:effectLst>
                  <a:outerShdw blurRad="38100" dist="38100" dir="2700000" algn="tl">
                    <a:srgbClr val="C0C0C0"/>
                  </a:outerShdw>
                </a:effectLst>
                <a:ea typeface="黑体" pitchFamily="2" charset="-122"/>
              </a:rPr>
              <a:t>（攻博申请学费需要）</a:t>
            </a:r>
            <a:r>
              <a:rPr lang="zh-CN" altLang="en-US" sz="2000" b="1" dirty="0">
                <a:solidFill>
                  <a:srgbClr val="000044"/>
                </a:solidFill>
                <a:effectLst>
                  <a:outerShdw blurRad="38100" dist="38100" dir="2700000" algn="tl">
                    <a:srgbClr val="C0C0C0"/>
                  </a:outerShdw>
                </a:effectLst>
                <a:ea typeface="黑体" pitchFamily="2" charset="-122"/>
              </a:rPr>
              <a:t>：</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专用信函纸</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专家来自不同单位；</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具有正高级专业技术职称</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000" b="1" dirty="0">
                <a:solidFill>
                  <a:srgbClr val="000044"/>
                </a:solidFill>
                <a:effectLst>
                  <a:outerShdw blurRad="38100" dist="38100" dir="2700000" algn="tl">
                    <a:srgbClr val="C0C0C0"/>
                  </a:outerShdw>
                </a:effectLst>
                <a:ea typeface="黑体" pitchFamily="2" charset="-122"/>
              </a:rPr>
              <a:t>专家本人签字。</a:t>
            </a:r>
            <a:endParaRPr lang="en-US" altLang="zh-CN" sz="20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buClr>
                <a:srgbClr val="000044"/>
              </a:buClr>
              <a:buSzPct val="100000"/>
              <a:defRPr/>
            </a:pPr>
            <a:r>
              <a:rPr lang="zh-CN" altLang="en-US" sz="2000" b="1" u="heavy" dirty="0">
                <a:solidFill>
                  <a:srgbClr val="000044"/>
                </a:solidFill>
                <a:effectLst>
                  <a:outerShdw blurRad="38100" dist="38100" dir="2700000" algn="tl">
                    <a:srgbClr val="C0C0C0"/>
                  </a:outerShdw>
                </a:effectLst>
                <a:uFill>
                  <a:solidFill>
                    <a:srgbClr val="C00000"/>
                  </a:solidFill>
                </a:uFill>
                <a:ea typeface="黑体" pitchFamily="2" charset="-122"/>
              </a:rPr>
              <a:t>有效身份证复印件</a:t>
            </a:r>
            <a:r>
              <a:rPr lang="zh-CN" altLang="en-US" sz="2000" b="1" dirty="0">
                <a:solidFill>
                  <a:srgbClr val="000044"/>
                </a:solidFill>
                <a:effectLst>
                  <a:outerShdw blurRad="38100" dist="38100" dir="2700000" algn="tl">
                    <a:srgbClr val="C0C0C0"/>
                  </a:outerShdw>
                </a:effectLst>
                <a:ea typeface="黑体" pitchFamily="2" charset="-122"/>
              </a:rPr>
              <a:t>：</a:t>
            </a:r>
            <a:endParaRPr lang="en-US" altLang="zh-CN" sz="20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000" b="1" dirty="0">
                <a:solidFill>
                  <a:srgbClr val="000044"/>
                </a:solidFill>
                <a:effectLst>
                  <a:outerShdw blurRad="38100" dist="38100" dir="2700000" algn="tl">
                    <a:srgbClr val="C0C0C0"/>
                  </a:outerShdw>
                </a:effectLst>
                <a:ea typeface="黑体" pitchFamily="2" charset="-122"/>
              </a:rPr>
              <a:t>正反面同时复印在同一张</a:t>
            </a:r>
            <a:r>
              <a:rPr lang="en-US" altLang="zh-CN" sz="2000" b="1" dirty="0">
                <a:solidFill>
                  <a:srgbClr val="000044"/>
                </a:solidFill>
                <a:effectLst>
                  <a:outerShdw blurRad="38100" dist="38100" dir="2700000" algn="tl">
                    <a:srgbClr val="C0C0C0"/>
                  </a:outerShdw>
                </a:effectLst>
                <a:ea typeface="黑体" pitchFamily="2" charset="-122"/>
              </a:rPr>
              <a:t>A4</a:t>
            </a:r>
            <a:r>
              <a:rPr lang="zh-CN" altLang="en-US" sz="2000" b="1" dirty="0">
                <a:solidFill>
                  <a:srgbClr val="000044"/>
                </a:solidFill>
                <a:effectLst>
                  <a:outerShdw blurRad="38100" dist="38100" dir="2700000" algn="tl">
                    <a:srgbClr val="C0C0C0"/>
                  </a:outerShdw>
                </a:effectLst>
                <a:ea typeface="黑体" pitchFamily="2" charset="-122"/>
              </a:rPr>
              <a:t>纸上</a:t>
            </a: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2" cstate="print">
            <a:lum bright="10000" contrast="40000"/>
          </a:blip>
          <a:srcRect/>
          <a:stretch>
            <a:fillRect/>
          </a:stretch>
        </p:blipFill>
        <p:spPr bwMode="auto">
          <a:xfrm>
            <a:off x="3352799" y="336430"/>
            <a:ext cx="5023449" cy="6271404"/>
          </a:xfrm>
          <a:prstGeom prst="rect">
            <a:avLst/>
          </a:prstGeom>
          <a:noFill/>
          <a:ln w="9525">
            <a:noFill/>
            <a:miter lim="800000"/>
            <a:headEnd/>
            <a:tailEnd/>
          </a:ln>
        </p:spPr>
      </p:pic>
      <p:sp>
        <p:nvSpPr>
          <p:cNvPr id="4" name="TextBox 3"/>
          <p:cNvSpPr txBox="1"/>
          <p:nvPr/>
        </p:nvSpPr>
        <p:spPr>
          <a:xfrm>
            <a:off x="1899249" y="914400"/>
            <a:ext cx="990600" cy="2862322"/>
          </a:xfrm>
          <a:prstGeom prst="rect">
            <a:avLst/>
          </a:prstGeom>
          <a:noFill/>
        </p:spPr>
        <p:txBody>
          <a:bodyPr>
            <a:spAutoFit/>
          </a:bodyPr>
          <a:lstStyle/>
          <a:p>
            <a:pPr>
              <a:defRPr/>
            </a:pPr>
            <a:r>
              <a:rPr lang="zh-CN" altLang="en-US" sz="3600" b="1" dirty="0">
                <a:solidFill>
                  <a:srgbClr val="000044"/>
                </a:solidFill>
                <a:effectLst>
                  <a:outerShdw blurRad="38100" dist="38100" dir="2700000" algn="tl">
                    <a:srgbClr val="C0C0C0"/>
                  </a:outerShdw>
                </a:effectLst>
                <a:ea typeface="黑体" pitchFamily="2" charset="-122"/>
              </a:rPr>
              <a:t>专</a:t>
            </a:r>
            <a:endParaRPr lang="en-US" altLang="zh-CN" sz="3600" b="1" dirty="0">
              <a:solidFill>
                <a:srgbClr val="000044"/>
              </a:solidFill>
              <a:effectLst>
                <a:outerShdw blurRad="38100" dist="38100" dir="2700000" algn="tl">
                  <a:srgbClr val="C0C0C0"/>
                </a:outerShdw>
              </a:effectLst>
              <a:ea typeface="黑体" pitchFamily="2" charset="-122"/>
            </a:endParaRPr>
          </a:p>
          <a:p>
            <a:pPr>
              <a:defRPr/>
            </a:pPr>
            <a:r>
              <a:rPr lang="zh-CN" altLang="en-US" sz="3600" b="1" dirty="0">
                <a:solidFill>
                  <a:srgbClr val="000044"/>
                </a:solidFill>
                <a:effectLst>
                  <a:outerShdw blurRad="38100" dist="38100" dir="2700000" algn="tl">
                    <a:srgbClr val="C0C0C0"/>
                  </a:outerShdw>
                </a:effectLst>
                <a:ea typeface="黑体" pitchFamily="2" charset="-122"/>
              </a:rPr>
              <a:t>家</a:t>
            </a:r>
            <a:endParaRPr lang="en-US" altLang="zh-CN" sz="3600" b="1" dirty="0">
              <a:solidFill>
                <a:srgbClr val="000044"/>
              </a:solidFill>
              <a:effectLst>
                <a:outerShdw blurRad="38100" dist="38100" dir="2700000" algn="tl">
                  <a:srgbClr val="C0C0C0"/>
                </a:outerShdw>
              </a:effectLst>
              <a:ea typeface="黑体" pitchFamily="2" charset="-122"/>
            </a:endParaRPr>
          </a:p>
          <a:p>
            <a:pPr>
              <a:defRPr/>
            </a:pPr>
            <a:r>
              <a:rPr lang="zh-CN" altLang="en-US" sz="3600" b="1" dirty="0">
                <a:solidFill>
                  <a:srgbClr val="000044"/>
                </a:solidFill>
                <a:effectLst>
                  <a:outerShdw blurRad="38100" dist="38100" dir="2700000" algn="tl">
                    <a:srgbClr val="C0C0C0"/>
                  </a:outerShdw>
                </a:effectLst>
                <a:ea typeface="黑体" pitchFamily="2" charset="-122"/>
              </a:rPr>
              <a:t>推</a:t>
            </a:r>
            <a:endParaRPr lang="en-US" altLang="zh-CN" sz="3600" b="1" dirty="0">
              <a:solidFill>
                <a:srgbClr val="000044"/>
              </a:solidFill>
              <a:effectLst>
                <a:outerShdw blurRad="38100" dist="38100" dir="2700000" algn="tl">
                  <a:srgbClr val="C0C0C0"/>
                </a:outerShdw>
              </a:effectLst>
              <a:ea typeface="黑体" pitchFamily="2" charset="-122"/>
            </a:endParaRPr>
          </a:p>
          <a:p>
            <a:pPr>
              <a:defRPr/>
            </a:pPr>
            <a:r>
              <a:rPr lang="zh-CN" altLang="en-US" sz="3600" b="1" dirty="0">
                <a:solidFill>
                  <a:srgbClr val="000044"/>
                </a:solidFill>
                <a:effectLst>
                  <a:outerShdw blurRad="38100" dist="38100" dir="2700000" algn="tl">
                    <a:srgbClr val="C0C0C0"/>
                  </a:outerShdw>
                </a:effectLst>
                <a:ea typeface="黑体" pitchFamily="2" charset="-122"/>
              </a:rPr>
              <a:t>荐</a:t>
            </a:r>
            <a:endParaRPr lang="en-US" altLang="zh-CN" sz="3600" b="1" dirty="0">
              <a:solidFill>
                <a:srgbClr val="000044"/>
              </a:solidFill>
              <a:effectLst>
                <a:outerShdw blurRad="38100" dist="38100" dir="2700000" algn="tl">
                  <a:srgbClr val="C0C0C0"/>
                </a:outerShdw>
              </a:effectLst>
              <a:ea typeface="黑体" pitchFamily="2" charset="-122"/>
            </a:endParaRPr>
          </a:p>
          <a:p>
            <a:pPr>
              <a:defRPr/>
            </a:pPr>
            <a:r>
              <a:rPr lang="zh-CN" altLang="en-US" sz="3600" b="1" dirty="0" smtClean="0">
                <a:solidFill>
                  <a:srgbClr val="000044"/>
                </a:solidFill>
                <a:effectLst>
                  <a:outerShdw blurRad="38100" dist="38100" dir="2700000" algn="tl">
                    <a:srgbClr val="C0C0C0"/>
                  </a:outerShdw>
                </a:effectLst>
                <a:ea typeface="黑体" pitchFamily="2" charset="-122"/>
              </a:rPr>
              <a:t>信：</a:t>
            </a:r>
            <a:endParaRPr lang="zh-CN" altLang="en-US" sz="3600" b="1" dirty="0">
              <a:solidFill>
                <a:srgbClr val="000044"/>
              </a:solidFill>
              <a:effectLst>
                <a:outerShdw blurRad="38100" dist="38100" dir="2700000" algn="tl">
                  <a:srgbClr val="C0C0C0"/>
                </a:outerShdw>
              </a:effectLst>
              <a:ea typeface="黑体" pitchFamily="2" charset="-122"/>
            </a:endParaRPr>
          </a:p>
        </p:txBody>
      </p:sp>
      <p:sp>
        <p:nvSpPr>
          <p:cNvPr id="5" name="TextBox 4"/>
          <p:cNvSpPr txBox="1"/>
          <p:nvPr/>
        </p:nvSpPr>
        <p:spPr>
          <a:xfrm>
            <a:off x="214222" y="4862423"/>
            <a:ext cx="2994803" cy="707886"/>
          </a:xfrm>
          <a:prstGeom prst="rect">
            <a:avLst/>
          </a:prstGeom>
          <a:noFill/>
        </p:spPr>
        <p:txBody>
          <a:bodyPr wrap="square">
            <a:spAutoFit/>
          </a:bodyPr>
          <a:lstStyle/>
          <a:p>
            <a:pPr>
              <a:defRPr/>
            </a:pPr>
            <a:r>
              <a:rPr lang="zh-CN" altLang="en-US" sz="2000" b="1" dirty="0" smtClean="0">
                <a:solidFill>
                  <a:srgbClr val="000044"/>
                </a:solidFill>
                <a:effectLst>
                  <a:outerShdw blurRad="38100" dist="38100" dir="2700000" algn="tl">
                    <a:srgbClr val="C0C0C0"/>
                  </a:outerShdw>
                </a:effectLst>
                <a:ea typeface="黑体" pitchFamily="2" charset="-122"/>
              </a:rPr>
              <a:t>中英文均可，推荐人不能是自己的国内外导师</a:t>
            </a:r>
            <a:endParaRPr lang="zh-CN" altLang="en-US" sz="2000" b="1" dirty="0">
              <a:solidFill>
                <a:srgbClr val="000044"/>
              </a:solidFill>
              <a:effectLst>
                <a:outerShdw blurRad="38100" dist="38100" dir="2700000" algn="tl">
                  <a:srgbClr val="C0C0C0"/>
                </a:outerShdw>
              </a:effectLst>
              <a:ea typeface="黑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1384539" y="728212"/>
            <a:ext cx="8001000" cy="3662541"/>
          </a:xfrm>
          <a:prstGeom prst="rect">
            <a:avLst/>
          </a:prstGeom>
          <a:noFill/>
          <a:ln w="9525">
            <a:noFill/>
            <a:miter lim="800000"/>
            <a:headEnd/>
            <a:tailEnd/>
          </a:ln>
        </p:spPr>
        <p:txBody>
          <a:bodyPr>
            <a:spAutoFit/>
          </a:bodyPr>
          <a:lstStyle/>
          <a:p>
            <a:pPr eaLnBrk="1" fontAlgn="t" hangingPunct="1">
              <a:lnSpc>
                <a:spcPct val="200000"/>
              </a:lnSpc>
              <a:buClr>
                <a:srgbClr val="000044"/>
              </a:buClr>
              <a:buSzPct val="100000"/>
              <a:defRPr/>
            </a:pPr>
            <a:endParaRPr lang="en-US" altLang="zh-CN" sz="2800" b="1" dirty="0" smtClean="0">
              <a:solidFill>
                <a:srgbClr val="000044"/>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en-US" altLang="zh-CN" sz="28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rgbClr val="C00000"/>
                </a:solidFill>
                <a:effectLst>
                  <a:outerShdw blurRad="38100" dist="38100" dir="2700000" algn="tl">
                    <a:srgbClr val="C0C0C0"/>
                  </a:outerShdw>
                </a:effectLst>
                <a:ea typeface="黑体" pitchFamily="2" charset="-122"/>
              </a:rPr>
              <a:t>国家</a:t>
            </a:r>
            <a:r>
              <a:rPr lang="zh-CN" altLang="en-US" sz="2000" b="1" dirty="0">
                <a:solidFill>
                  <a:srgbClr val="C00000"/>
                </a:solidFill>
                <a:effectLst>
                  <a:outerShdw blurRad="38100" dist="38100" dir="2700000" algn="tl">
                    <a:srgbClr val="C0C0C0"/>
                  </a:outerShdw>
                </a:effectLst>
                <a:ea typeface="黑体" pitchFamily="2" charset="-122"/>
              </a:rPr>
              <a:t>建设高水平大学公派研究生</a:t>
            </a:r>
            <a:r>
              <a:rPr lang="zh-CN" altLang="en-US" sz="2000" b="1" dirty="0" smtClean="0">
                <a:solidFill>
                  <a:srgbClr val="C00000"/>
                </a:solidFill>
                <a:effectLst>
                  <a:outerShdw blurRad="38100" dist="38100" dir="2700000" algn="tl">
                    <a:srgbClr val="C0C0C0"/>
                  </a:outerShdw>
                </a:effectLst>
                <a:ea typeface="黑体" pitchFamily="2" charset="-122"/>
              </a:rPr>
              <a:t>项目</a:t>
            </a:r>
            <a:endParaRPr lang="en-US" altLang="zh-CN" sz="2000" b="1" dirty="0" smtClean="0">
              <a:solidFill>
                <a:srgbClr val="C00000"/>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rgbClr val="C00000"/>
                </a:solidFill>
                <a:effectLst>
                  <a:outerShdw blurRad="38100" dist="38100" dir="2700000" algn="tl">
                    <a:srgbClr val="C0C0C0"/>
                  </a:outerShdw>
                </a:effectLst>
                <a:ea typeface="黑体" pitchFamily="2" charset="-122"/>
              </a:rPr>
              <a:t>  国家</a:t>
            </a:r>
            <a:r>
              <a:rPr lang="zh-CN" altLang="en-US" sz="2000" b="1" dirty="0">
                <a:solidFill>
                  <a:srgbClr val="C00000"/>
                </a:solidFill>
                <a:effectLst>
                  <a:outerShdw blurRad="38100" dist="38100" dir="2700000" algn="tl">
                    <a:srgbClr val="C0C0C0"/>
                  </a:outerShdw>
                </a:effectLst>
                <a:ea typeface="黑体" pitchFamily="2" charset="-122"/>
              </a:rPr>
              <a:t>公派硕士研究生</a:t>
            </a:r>
            <a:r>
              <a:rPr lang="zh-CN" altLang="en-US" sz="2000" b="1" dirty="0" smtClean="0">
                <a:solidFill>
                  <a:srgbClr val="C00000"/>
                </a:solidFill>
                <a:effectLst>
                  <a:outerShdw blurRad="38100" dist="38100" dir="2700000" algn="tl">
                    <a:srgbClr val="C0C0C0"/>
                  </a:outerShdw>
                </a:effectLst>
                <a:ea typeface="黑体" pitchFamily="2" charset="-122"/>
              </a:rPr>
              <a:t>项目</a:t>
            </a:r>
            <a:endParaRPr lang="en-US" altLang="zh-CN" sz="2000" b="1" dirty="0" smtClean="0">
              <a:solidFill>
                <a:srgbClr val="C00000"/>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rgbClr val="C00000"/>
                </a:solidFill>
                <a:effectLst>
                  <a:outerShdw blurRad="38100" dist="38100" dir="2700000" algn="tl">
                    <a:srgbClr val="C0C0C0"/>
                  </a:outerShdw>
                </a:effectLst>
                <a:ea typeface="黑体" pitchFamily="2" charset="-122"/>
              </a:rPr>
              <a:t>  博士生导师短期出国交流项目</a:t>
            </a:r>
            <a:endParaRPr lang="en-US" altLang="zh-CN" sz="2000" b="1" dirty="0" smtClean="0">
              <a:solidFill>
                <a:srgbClr val="C00000"/>
              </a:solidFill>
              <a:effectLst>
                <a:outerShdw blurRad="38100" dist="38100" dir="2700000" algn="tl">
                  <a:srgbClr val="C0C0C0"/>
                </a:outerShdw>
              </a:effectLst>
              <a:ea typeface="黑体" pitchFamily="2" charset="-122"/>
            </a:endParaRPr>
          </a:p>
          <a:p>
            <a:pPr fontAlgn="t">
              <a:lnSpc>
                <a:spcPct val="200000"/>
              </a:lnSpc>
              <a:buClr>
                <a:srgbClr val="000044"/>
              </a:buClr>
              <a:buSzPct val="100000"/>
              <a:buBlip>
                <a:blip r:embed="rId2"/>
              </a:buBlip>
              <a:defRPr/>
            </a:pPr>
            <a:r>
              <a:rPr lang="zh-CN" altLang="en-US" sz="2000" b="1" dirty="0" smtClean="0">
                <a:solidFill>
                  <a:srgbClr val="C00000"/>
                </a:solidFill>
                <a:effectLst>
                  <a:outerShdw blurRad="38100" dist="38100" dir="2700000" algn="tl">
                    <a:srgbClr val="C0C0C0"/>
                  </a:outerShdw>
                </a:effectLst>
                <a:ea typeface="黑体" pitchFamily="2" charset="-122"/>
              </a:rPr>
              <a:t> 其他特殊</a:t>
            </a:r>
            <a:r>
              <a:rPr lang="zh-CN" altLang="en-US" sz="2000" b="1" dirty="0">
                <a:solidFill>
                  <a:srgbClr val="C00000"/>
                </a:solidFill>
                <a:effectLst>
                  <a:outerShdw blurRad="38100" dist="38100" dir="2700000" algn="tl">
                    <a:srgbClr val="C0C0C0"/>
                  </a:outerShdw>
                </a:effectLst>
                <a:ea typeface="黑体" pitchFamily="2" charset="-122"/>
              </a:rPr>
              <a:t>渠道</a:t>
            </a:r>
            <a:r>
              <a:rPr lang="zh-CN" altLang="en-US" sz="2000" b="1" dirty="0" smtClean="0">
                <a:solidFill>
                  <a:srgbClr val="C00000"/>
                </a:solidFill>
                <a:effectLst>
                  <a:outerShdw blurRad="38100" dist="38100" dir="2700000" algn="tl">
                    <a:srgbClr val="C0C0C0"/>
                  </a:outerShdw>
                </a:effectLst>
                <a:ea typeface="黑体" pitchFamily="2" charset="-122"/>
              </a:rPr>
              <a:t>项目</a:t>
            </a:r>
            <a:endParaRPr lang="en-US" altLang="zh-CN" sz="2000" b="1" dirty="0" smtClean="0">
              <a:solidFill>
                <a:srgbClr val="C00000"/>
              </a:solidFill>
              <a:effectLst>
                <a:outerShdw blurRad="38100" dist="38100" dir="2700000" algn="tl">
                  <a:srgbClr val="C0C0C0"/>
                </a:outerShdw>
              </a:effectLst>
              <a:ea typeface="黑体" pitchFamily="2" charset="-122"/>
            </a:endParaRPr>
          </a:p>
        </p:txBody>
      </p:sp>
      <p:sp>
        <p:nvSpPr>
          <p:cNvPr id="5" name="任意多边形 4"/>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 fmla="*/ 0 w 2380891"/>
              <a:gd name="connsiteY0" fmla="*/ 2294624 h 2294624"/>
              <a:gd name="connsiteX1" fmla="*/ 0 w 2380891"/>
              <a:gd name="connsiteY1" fmla="*/ 0 h 2294624"/>
              <a:gd name="connsiteX2" fmla="*/ 724618 w 2380891"/>
              <a:gd name="connsiteY2" fmla="*/ 1544128 h 2294624"/>
              <a:gd name="connsiteX3" fmla="*/ 2380891 w 2380891"/>
              <a:gd name="connsiteY3" fmla="*/ 2294624 h 2294624"/>
              <a:gd name="connsiteX4" fmla="*/ 0 w 2380891"/>
              <a:gd name="connsiteY4" fmla="*/ 2294624 h 229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920688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6" name="矩形 5"/>
          <p:cNvSpPr/>
          <p:nvPr/>
        </p:nvSpPr>
        <p:spPr>
          <a:xfrm>
            <a:off x="537839" y="1601679"/>
            <a:ext cx="3278462" cy="646331"/>
          </a:xfrm>
          <a:prstGeom prst="rect">
            <a:avLst/>
          </a:prstGeom>
        </p:spPr>
        <p:txBody>
          <a:bodyPr wrap="none">
            <a:spAutoFit/>
          </a:bodyPr>
          <a:lstStyle/>
          <a:p>
            <a:pPr eaLnBrk="1" fontAlgn="t" hangingPunct="1">
              <a:lnSpc>
                <a:spcPct val="150000"/>
              </a:lnSpc>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语言水平证明复印件：</a:t>
            </a:r>
            <a:endParaRPr lang="en-US" altLang="zh-CN" sz="2400" b="1" u="heavy" dirty="0">
              <a:solidFill>
                <a:srgbClr val="000044"/>
              </a:solidFill>
              <a:effectLst>
                <a:outerShdw blurRad="38100" dist="38100" dir="2700000" algn="tl">
                  <a:srgbClr val="C0C0C0"/>
                </a:outerShdw>
              </a:effectLst>
              <a:uFill>
                <a:solidFill>
                  <a:srgbClr val="C00000"/>
                </a:solidFill>
              </a:uFill>
              <a:ea typeface="黑体" pitchFamily="2" charset="-122"/>
            </a:endParaRPr>
          </a:p>
        </p:txBody>
      </p:sp>
      <p:sp>
        <p:nvSpPr>
          <p:cNvPr id="10" name="Rectangle 9"/>
          <p:cNvSpPr>
            <a:spLocks noChangeArrowheads="1"/>
          </p:cNvSpPr>
          <p:nvPr/>
        </p:nvSpPr>
        <p:spPr bwMode="auto">
          <a:xfrm>
            <a:off x="473015" y="2198299"/>
            <a:ext cx="8305800" cy="4154984"/>
          </a:xfrm>
          <a:prstGeom prst="rect">
            <a:avLst/>
          </a:prstGeom>
          <a:noFill/>
          <a:ln w="9525">
            <a:noFill/>
            <a:miter lim="800000"/>
            <a:headEnd/>
            <a:tailEnd/>
          </a:ln>
        </p:spPr>
        <p:txBody>
          <a:bodyPr>
            <a:spAutoFit/>
          </a:bodyPr>
          <a:lstStyle/>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根据</a:t>
            </a:r>
            <a:r>
              <a:rPr lang="en-US" altLang="zh-CN" sz="2400" b="1" dirty="0">
                <a:solidFill>
                  <a:srgbClr val="000044"/>
                </a:solidFill>
                <a:effectLst>
                  <a:outerShdw blurRad="38100" dist="38100" dir="2700000" algn="tl">
                    <a:srgbClr val="C0C0C0"/>
                  </a:outerShdw>
                </a:effectLst>
                <a:ea typeface="黑体" pitchFamily="2" charset="-122"/>
              </a:rPr>
              <a:t>CSC</a:t>
            </a:r>
            <a:r>
              <a:rPr lang="zh-CN" altLang="en-US" sz="2400" b="1" dirty="0">
                <a:solidFill>
                  <a:srgbClr val="000044"/>
                </a:solidFill>
                <a:effectLst>
                  <a:outerShdw blurRad="38100" dist="38100" dir="2700000" algn="tl">
                    <a:srgbClr val="C0C0C0"/>
                  </a:outerShdw>
                </a:effectLst>
                <a:ea typeface="黑体" pitchFamily="2" charset="-122"/>
              </a:rPr>
              <a:t>国家留学网上</a:t>
            </a:r>
            <a:r>
              <a:rPr lang="en-US" altLang="zh-CN" sz="2400" b="1" dirty="0">
                <a:solidFill>
                  <a:srgbClr val="000044"/>
                </a:solidFill>
                <a:effectLst>
                  <a:outerShdw blurRad="38100" dist="38100" dir="2700000" algn="tl">
                    <a:srgbClr val="C0C0C0"/>
                  </a:outerShdw>
                </a:effectLst>
                <a:ea typeface="黑体" pitchFamily="2" charset="-122"/>
              </a:rPr>
              <a:t>《</a:t>
            </a:r>
            <a:r>
              <a:rPr lang="en-US" altLang="zh-CN" sz="2400" b="1" dirty="0" smtClean="0">
                <a:solidFill>
                  <a:srgbClr val="000044"/>
                </a:solidFill>
                <a:effectLst>
                  <a:outerShdw blurRad="38100" dist="38100" dir="2700000" algn="tl">
                    <a:srgbClr val="C0C0C0"/>
                  </a:outerShdw>
                </a:effectLst>
                <a:ea typeface="黑体" pitchFamily="2" charset="-122"/>
              </a:rPr>
              <a:t>2017</a:t>
            </a:r>
            <a:r>
              <a:rPr lang="zh-CN" altLang="en-US" sz="2400" b="1" dirty="0" smtClean="0">
                <a:solidFill>
                  <a:srgbClr val="000044"/>
                </a:solidFill>
                <a:effectLst>
                  <a:outerShdw blurRad="38100" dist="38100" dir="2700000" algn="tl">
                    <a:srgbClr val="C0C0C0"/>
                  </a:outerShdw>
                </a:effectLst>
                <a:ea typeface="黑体" pitchFamily="2" charset="-122"/>
              </a:rPr>
              <a:t>年</a:t>
            </a:r>
            <a:r>
              <a:rPr lang="zh-CN" altLang="en-US" sz="2400" b="1" dirty="0">
                <a:solidFill>
                  <a:srgbClr val="000044"/>
                </a:solidFill>
                <a:effectLst>
                  <a:outerShdw blurRad="38100" dist="38100" dir="2700000" algn="tl">
                    <a:srgbClr val="C0C0C0"/>
                  </a:outerShdw>
                </a:effectLst>
                <a:ea typeface="黑体" pitchFamily="2" charset="-122"/>
              </a:rPr>
              <a:t>国家留学基金资助出国留学人员选拔简章</a:t>
            </a:r>
            <a:r>
              <a:rPr lang="en-US" altLang="zh-CN" sz="2400" b="1" dirty="0">
                <a:solidFill>
                  <a:srgbClr val="000044"/>
                </a:solidFill>
                <a:effectLst>
                  <a:outerShdw blurRad="38100" dist="38100" dir="2700000" algn="tl">
                    <a:srgbClr val="C0C0C0"/>
                  </a:outerShdw>
                </a:effectLst>
                <a:ea typeface="黑体" pitchFamily="2" charset="-122"/>
              </a:rPr>
              <a:t>》</a:t>
            </a:r>
            <a:r>
              <a:rPr lang="zh-CN" altLang="en-US" sz="2400" b="1" dirty="0">
                <a:solidFill>
                  <a:srgbClr val="000044"/>
                </a:solidFill>
                <a:effectLst>
                  <a:outerShdw blurRad="38100" dist="38100" dir="2700000" algn="tl">
                    <a:srgbClr val="C0C0C0"/>
                  </a:outerShdw>
                </a:effectLst>
                <a:ea typeface="黑体" pitchFamily="2" charset="-122"/>
              </a:rPr>
              <a:t>中的出国留学外语条件要求准备材料。</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通过国外拟留学单位组织的面试、考试等方式达到其语言要求的申请人，外方学校需出具申请人语言水平证明，可参考如图例文：</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defRPr/>
            </a:pPr>
            <a:endParaRPr lang="en-US" altLang="zh-CN" sz="28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Ø"/>
              <a:defRPr/>
            </a:pPr>
            <a:endParaRPr lang="en-US" altLang="zh-CN" sz="2800" b="1" dirty="0">
              <a:solidFill>
                <a:srgbClr val="000044"/>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图片 2" descr="外方出具的外语水平证明.jpg"/>
          <p:cNvPicPr>
            <a:picLocks noChangeAspect="1"/>
          </p:cNvPicPr>
          <p:nvPr/>
        </p:nvPicPr>
        <p:blipFill>
          <a:blip r:embed="rId2" cstate="print">
            <a:lum bright="20000" contrast="30000"/>
          </a:blip>
          <a:srcRect/>
          <a:stretch>
            <a:fillRect/>
          </a:stretch>
        </p:blipFill>
        <p:spPr bwMode="auto">
          <a:xfrm>
            <a:off x="3329796" y="129397"/>
            <a:ext cx="4960189" cy="6521570"/>
          </a:xfrm>
          <a:prstGeom prst="rect">
            <a:avLst/>
          </a:prstGeom>
          <a:noFill/>
          <a:ln w="9525">
            <a:noFill/>
            <a:miter lim="800000"/>
            <a:headEnd/>
            <a:tailEnd/>
          </a:ln>
        </p:spPr>
      </p:pic>
      <p:sp>
        <p:nvSpPr>
          <p:cNvPr id="4" name="TextBox 3"/>
          <p:cNvSpPr txBox="1"/>
          <p:nvPr/>
        </p:nvSpPr>
        <p:spPr>
          <a:xfrm>
            <a:off x="2028645" y="207034"/>
            <a:ext cx="990600" cy="6186309"/>
          </a:xfrm>
          <a:prstGeom prst="rect">
            <a:avLst/>
          </a:prstGeom>
          <a:noFill/>
        </p:spPr>
        <p:txBody>
          <a:bodyPr>
            <a:spAutoFit/>
          </a:bodyPr>
          <a:lstStyle/>
          <a:p>
            <a:pPr>
              <a:defRPr/>
            </a:pPr>
            <a:r>
              <a:rPr lang="zh-CN" altLang="en-US" sz="3600" b="1" dirty="0" smtClean="0">
                <a:solidFill>
                  <a:srgbClr val="000044"/>
                </a:solidFill>
                <a:effectLst>
                  <a:outerShdw blurRad="38100" dist="38100" dir="2700000" algn="tl">
                    <a:srgbClr val="C0C0C0"/>
                  </a:outerShdw>
                </a:effectLst>
                <a:ea typeface="黑体" pitchFamily="2" charset="-122"/>
              </a:rPr>
              <a:t>导师开具的语言水平证明：</a:t>
            </a:r>
            <a:endParaRPr lang="zh-CN" altLang="en-US" sz="3600" b="1" dirty="0">
              <a:solidFill>
                <a:srgbClr val="000044"/>
              </a:solidFill>
              <a:effectLst>
                <a:outerShdw blurRad="38100" dist="38100" dir="2700000" algn="tl">
                  <a:srgbClr val="C0C0C0"/>
                </a:outerShdw>
              </a:effectLst>
              <a:ea typeface="黑体"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5" name="Rectangle 9"/>
          <p:cNvSpPr>
            <a:spLocks noChangeArrowheads="1"/>
          </p:cNvSpPr>
          <p:nvPr/>
        </p:nvSpPr>
        <p:spPr bwMode="auto">
          <a:xfrm>
            <a:off x="560717" y="1759789"/>
            <a:ext cx="8305800" cy="4278094"/>
          </a:xfrm>
          <a:prstGeom prst="rect">
            <a:avLst/>
          </a:prstGeom>
          <a:noFill/>
          <a:ln w="9525">
            <a:noFill/>
            <a:miter lim="800000"/>
            <a:headEnd/>
            <a:tailEnd/>
          </a:ln>
        </p:spPr>
        <p:txBody>
          <a:bodyPr>
            <a:spAutoFit/>
          </a:bodyPr>
          <a:lstStyle/>
          <a:p>
            <a:pPr eaLnBrk="1" hangingPunct="1">
              <a:lnSpc>
                <a:spcPct val="150000"/>
              </a:lnSpc>
              <a:spcBef>
                <a:spcPct val="50000"/>
              </a:spcBef>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导师同意学生放弃我校学籍证明</a:t>
            </a:r>
            <a:r>
              <a:rPr lang="zh-CN" altLang="en-US" sz="2400" b="1" dirty="0">
                <a:solidFill>
                  <a:srgbClr val="000044"/>
                </a:solidFill>
                <a:effectLst>
                  <a:outerShdw blurRad="38100" dist="38100" dir="2700000" algn="tl">
                    <a:srgbClr val="C0C0C0"/>
                  </a:outerShdw>
                </a:effectLst>
                <a:uFill>
                  <a:solidFill>
                    <a:srgbClr val="C00000"/>
                  </a:solidFill>
                </a:uFill>
                <a:ea typeface="黑体" pitchFamily="2" charset="-122"/>
              </a:rPr>
              <a:t>：</a:t>
            </a:r>
            <a:endParaRPr lang="en-US" altLang="zh-CN" sz="2400" b="1" dirty="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在读生申请公派攻博人员</a:t>
            </a:r>
            <a:r>
              <a:rPr lang="zh-CN" altLang="en-US" sz="2400" b="1" dirty="0">
                <a:solidFill>
                  <a:srgbClr val="000044"/>
                </a:solidFill>
                <a:effectLst>
                  <a:outerShdw blurRad="38100" dist="38100" dir="2700000" algn="tl">
                    <a:srgbClr val="C0C0C0"/>
                  </a:outerShdw>
                </a:effectLst>
                <a:ea typeface="黑体" pitchFamily="2" charset="-122"/>
              </a:rPr>
              <a:t>提供</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使用交大</a:t>
            </a:r>
            <a:r>
              <a:rPr lang="zh-CN" altLang="zh-CN" sz="2400" b="1" dirty="0">
                <a:solidFill>
                  <a:srgbClr val="000044"/>
                </a:solidFill>
                <a:effectLst>
                  <a:outerShdw blurRad="38100" dist="38100" dir="2700000" algn="tl">
                    <a:srgbClr val="C0C0C0"/>
                  </a:outerShdw>
                </a:effectLst>
                <a:ea typeface="黑体" pitchFamily="2" charset="-122"/>
              </a:rPr>
              <a:t>公函纸</a:t>
            </a:r>
            <a:endParaRPr lang="en-US" altLang="zh-CN" sz="24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spcBef>
                <a:spcPts val="2400"/>
              </a:spcBef>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进入博士阶段学习证明</a:t>
            </a:r>
            <a:r>
              <a:rPr lang="zh-CN" altLang="en-US" sz="2400" b="1" dirty="0">
                <a:solidFill>
                  <a:srgbClr val="000044"/>
                </a:solidFill>
                <a:effectLst>
                  <a:outerShdw blurRad="38100" dist="38100" dir="2700000" algn="tl">
                    <a:srgbClr val="C0C0C0"/>
                  </a:outerShdw>
                </a:effectLst>
                <a:ea typeface="黑体" pitchFamily="2" charset="-122"/>
              </a:rPr>
              <a:t>：</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zh-CN" sz="2400" b="1" dirty="0">
                <a:solidFill>
                  <a:srgbClr val="000044"/>
                </a:solidFill>
                <a:effectLst>
                  <a:outerShdw blurRad="38100" dist="38100" dir="2700000" algn="tl">
                    <a:srgbClr val="C0C0C0"/>
                  </a:outerShdw>
                </a:effectLst>
                <a:ea typeface="黑体" pitchFamily="2" charset="-122"/>
              </a:rPr>
              <a:t>在读直博生、硕博连读生、提前攻博生等申请公派博士联培人员</a:t>
            </a:r>
            <a:r>
              <a:rPr lang="zh-CN" altLang="en-US" sz="2400" b="1" dirty="0">
                <a:solidFill>
                  <a:srgbClr val="000044"/>
                </a:solidFill>
                <a:effectLst>
                  <a:outerShdw blurRad="38100" dist="38100" dir="2700000" algn="tl">
                    <a:srgbClr val="C0C0C0"/>
                  </a:outerShdw>
                </a:effectLst>
                <a:ea typeface="黑体" pitchFamily="2" charset="-122"/>
              </a:rPr>
              <a:t>提供，</a:t>
            </a:r>
            <a:r>
              <a:rPr lang="zh-CN" altLang="en-US" sz="2400" b="1" dirty="0">
                <a:solidFill>
                  <a:srgbClr val="FF0000"/>
                </a:solidFill>
                <a:effectLst>
                  <a:outerShdw blurRad="38100" dist="38100" dir="2700000" algn="tl">
                    <a:srgbClr val="C0C0C0"/>
                  </a:outerShdw>
                </a:effectLst>
                <a:ea typeface="黑体" pitchFamily="2" charset="-122"/>
              </a:rPr>
              <a:t>需与本科学位证一起上传至网上申报系统。</a:t>
            </a:r>
            <a:endParaRPr lang="en-US" altLang="zh-CN" sz="2400" b="1" dirty="0">
              <a:solidFill>
                <a:srgbClr val="FF0000"/>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使用交大</a:t>
            </a:r>
            <a:r>
              <a:rPr lang="zh-CN" altLang="zh-CN" sz="2400" b="1" dirty="0">
                <a:solidFill>
                  <a:srgbClr val="000044"/>
                </a:solidFill>
                <a:effectLst>
                  <a:outerShdw blurRad="38100" dist="38100" dir="2700000" algn="tl">
                    <a:srgbClr val="C0C0C0"/>
                  </a:outerShdw>
                </a:effectLst>
                <a:ea typeface="黑体" pitchFamily="2" charset="-122"/>
              </a:rPr>
              <a:t>公函纸</a:t>
            </a:r>
            <a:endParaRPr lang="en-US" altLang="zh-CN" sz="2400" b="1" dirty="0">
              <a:solidFill>
                <a:srgbClr val="000044"/>
              </a:solidFill>
              <a:effectLst>
                <a:outerShdw blurRad="38100" dist="38100" dir="2700000" algn="tl">
                  <a:srgbClr val="C0C0C0"/>
                </a:outerShdw>
              </a:effectLst>
              <a:ea typeface="黑体" pitchFamily="2" charset="-122"/>
            </a:endParaRPr>
          </a:p>
        </p:txBody>
      </p:sp>
      <p:sp>
        <p:nvSpPr>
          <p:cNvPr id="7" name="流程图: 延期 6"/>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延期 6"/>
          <p:cNvSpPr/>
          <p:nvPr/>
        </p:nvSpPr>
        <p:spPr>
          <a:xfrm rot="16200000">
            <a:off x="4119114" y="1695089"/>
            <a:ext cx="905773" cy="9144000"/>
          </a:xfrm>
          <a:prstGeom prst="flowChartDela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申请材料（博士）</a:t>
            </a:r>
            <a:endParaRPr lang="zh-CN" altLang="en-US" dirty="0">
              <a:solidFill>
                <a:srgbClr val="7030A0"/>
              </a:solidFill>
            </a:endParaRPr>
          </a:p>
        </p:txBody>
      </p:sp>
      <p:sp>
        <p:nvSpPr>
          <p:cNvPr id="6" name="Rectangle 9"/>
          <p:cNvSpPr>
            <a:spLocks noChangeArrowheads="1"/>
          </p:cNvSpPr>
          <p:nvPr/>
        </p:nvSpPr>
        <p:spPr bwMode="auto">
          <a:xfrm>
            <a:off x="391064" y="1741098"/>
            <a:ext cx="8305800" cy="4524315"/>
          </a:xfrm>
          <a:prstGeom prst="rect">
            <a:avLst/>
          </a:prstGeom>
          <a:noFill/>
          <a:ln w="9525">
            <a:noFill/>
            <a:miter lim="800000"/>
            <a:headEnd/>
            <a:tailEnd/>
          </a:ln>
        </p:spPr>
        <p:txBody>
          <a:bodyPr>
            <a:spAutoFit/>
          </a:bodyPr>
          <a:lstStyle/>
          <a:p>
            <a:pPr eaLnBrk="1" fontAlgn="t" hangingPunct="1">
              <a:lnSpc>
                <a:spcPct val="150000"/>
              </a:lnSpc>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导师同意推迟答辩及毕业证明</a:t>
            </a:r>
            <a:r>
              <a:rPr lang="zh-CN" altLang="en-US" sz="2400" b="1" dirty="0">
                <a:solidFill>
                  <a:srgbClr val="000044"/>
                </a:solidFill>
                <a:effectLst>
                  <a:outerShdw blurRad="38100" dist="38100" dir="2700000" algn="tl">
                    <a:srgbClr val="C0C0C0"/>
                  </a:outerShdw>
                </a:effectLst>
                <a:ea typeface="黑体" pitchFamily="2" charset="-122"/>
              </a:rPr>
              <a:t>：</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全体</a:t>
            </a:r>
            <a:r>
              <a:rPr lang="zh-CN" altLang="en-US" sz="2400" b="1" dirty="0">
                <a:solidFill>
                  <a:srgbClr val="FF0000"/>
                </a:solidFill>
                <a:effectLst>
                  <a:outerShdw blurRad="38100" dist="38100" dir="2700000" algn="tl">
                    <a:srgbClr val="C0C0C0"/>
                  </a:outerShdw>
                </a:effectLst>
                <a:ea typeface="黑体" pitchFamily="2" charset="-122"/>
              </a:rPr>
              <a:t>博士三年级以上（含）</a:t>
            </a:r>
            <a:r>
              <a:rPr lang="zh-CN" altLang="en-US" sz="2400" b="1" dirty="0">
                <a:solidFill>
                  <a:srgbClr val="000044"/>
                </a:solidFill>
                <a:effectLst>
                  <a:outerShdw blurRad="38100" dist="38100" dir="2700000" algn="tl">
                    <a:srgbClr val="C0C0C0"/>
                  </a:outerShdw>
                </a:effectLst>
                <a:ea typeface="黑体" pitchFamily="2" charset="-122"/>
              </a:rPr>
              <a:t>及赴国外进行</a:t>
            </a:r>
            <a:r>
              <a:rPr lang="zh-CN" altLang="en-US" sz="2400" b="1" dirty="0">
                <a:solidFill>
                  <a:srgbClr val="FF0000"/>
                </a:solidFill>
                <a:effectLst>
                  <a:outerShdw blurRad="38100" dist="38100" dir="2700000" algn="tl">
                    <a:srgbClr val="C0C0C0"/>
                  </a:outerShdw>
                </a:effectLst>
                <a:ea typeface="黑体" pitchFamily="2" charset="-122"/>
              </a:rPr>
              <a:t>两年联合培养的博士二年级</a:t>
            </a:r>
            <a:r>
              <a:rPr lang="zh-CN" altLang="zh-CN" sz="2400" b="1" dirty="0">
                <a:solidFill>
                  <a:srgbClr val="000044"/>
                </a:solidFill>
                <a:effectLst>
                  <a:outerShdw blurRad="38100" dist="38100" dir="2700000" algn="tl">
                    <a:srgbClr val="C0C0C0"/>
                  </a:outerShdw>
                </a:effectLst>
                <a:ea typeface="黑体" pitchFamily="2" charset="-122"/>
              </a:rPr>
              <a:t>申请公派</a:t>
            </a:r>
            <a:r>
              <a:rPr lang="zh-CN" altLang="zh-CN" sz="2400" b="1" dirty="0">
                <a:solidFill>
                  <a:srgbClr val="FF0000"/>
                </a:solidFill>
                <a:effectLst>
                  <a:outerShdw blurRad="38100" dist="38100" dir="2700000" algn="tl">
                    <a:srgbClr val="C0C0C0"/>
                  </a:outerShdw>
                </a:effectLst>
                <a:ea typeface="黑体" pitchFamily="2" charset="-122"/>
              </a:rPr>
              <a:t>博士联培</a:t>
            </a:r>
            <a:r>
              <a:rPr lang="zh-CN" altLang="zh-CN" sz="2400" b="1" dirty="0">
                <a:solidFill>
                  <a:srgbClr val="000044"/>
                </a:solidFill>
                <a:effectLst>
                  <a:outerShdw blurRad="38100" dist="38100" dir="2700000" algn="tl">
                    <a:srgbClr val="C0C0C0"/>
                  </a:outerShdw>
                </a:effectLst>
                <a:ea typeface="黑体" pitchFamily="2" charset="-122"/>
              </a:rPr>
              <a:t>人员</a:t>
            </a:r>
            <a:r>
              <a:rPr lang="zh-CN" altLang="en-US" sz="2400" b="1" dirty="0">
                <a:solidFill>
                  <a:srgbClr val="000044"/>
                </a:solidFill>
                <a:effectLst>
                  <a:outerShdw blurRad="38100" dist="38100" dir="2700000" algn="tl">
                    <a:srgbClr val="C0C0C0"/>
                  </a:outerShdw>
                </a:effectLst>
                <a:ea typeface="黑体" pitchFamily="2" charset="-122"/>
              </a:rPr>
              <a:t>提供</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使用交大公函纸</a:t>
            </a:r>
            <a:endParaRPr lang="en-US" altLang="zh-CN" sz="2400" b="1" dirty="0">
              <a:solidFill>
                <a:srgbClr val="000044"/>
              </a:solidFill>
              <a:effectLst>
                <a:outerShdw blurRad="38100" dist="38100" dir="2700000" algn="tl">
                  <a:srgbClr val="C0C0C0"/>
                </a:outerShdw>
              </a:effectLst>
              <a:ea typeface="黑体" pitchFamily="2" charset="-122"/>
            </a:endParaRPr>
          </a:p>
          <a:p>
            <a:pPr marL="457200" indent="-457200" eaLnBrk="1" fontAlgn="t" hangingPunct="1">
              <a:lnSpc>
                <a:spcPct val="150000"/>
              </a:lnSpc>
              <a:buClr>
                <a:srgbClr val="000044"/>
              </a:buClr>
              <a:buSzPct val="100000"/>
              <a:defRPr/>
            </a:pPr>
            <a:endParaRPr lang="en-US" altLang="zh-CN" sz="2400" b="1" u="heavy" dirty="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150000"/>
              </a:lnSpc>
              <a:buClr>
                <a:srgbClr val="000044"/>
              </a:buClr>
              <a:buSzPct val="100000"/>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学历学位证明：</a:t>
            </a:r>
            <a:endParaRPr lang="en-US" altLang="zh-CN" sz="2400" b="1" u="heavy" dirty="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150000"/>
              </a:lnSpc>
              <a:buClr>
                <a:srgbClr val="000044"/>
              </a:buClr>
              <a:buSzPct val="100000"/>
              <a:buFont typeface="Wingdings" panose="05000000000000000000" pitchFamily="2" charset="2"/>
              <a:buChar char="u"/>
              <a:defRPr/>
            </a:pPr>
            <a:r>
              <a:rPr lang="zh-CN" altLang="en-US" sz="2400" b="1" dirty="0">
                <a:solidFill>
                  <a:srgbClr val="000044"/>
                </a:solidFill>
                <a:effectLst>
                  <a:outerShdw blurRad="38100" dist="38100" dir="2700000" algn="tl">
                    <a:srgbClr val="C0C0C0"/>
                  </a:outerShdw>
                </a:effectLst>
                <a:ea typeface="黑体" pitchFamily="2" charset="-122"/>
              </a:rPr>
              <a:t>要求提供的是</a:t>
            </a:r>
            <a:r>
              <a:rPr lang="zh-CN" altLang="en-US" sz="2400" b="1" dirty="0">
                <a:effectLst>
                  <a:outerShdw blurRad="38100" dist="38100" dir="2700000" algn="tl">
                    <a:srgbClr val="C0C0C0"/>
                  </a:outerShdw>
                </a:effectLst>
                <a:ea typeface="黑体" pitchFamily="2" charset="-122"/>
              </a:rPr>
              <a:t>学位证书</a:t>
            </a:r>
            <a:r>
              <a:rPr lang="zh-CN" altLang="en-US" sz="2400" b="1" dirty="0">
                <a:solidFill>
                  <a:srgbClr val="000044"/>
                </a:solidFill>
                <a:effectLst>
                  <a:outerShdw blurRad="38100" dist="38100" dir="2700000" algn="tl">
                    <a:srgbClr val="C0C0C0"/>
                  </a:outerShdw>
                </a:effectLst>
                <a:ea typeface="黑体" pitchFamily="2" charset="-122"/>
              </a:rPr>
              <a:t>及</a:t>
            </a:r>
            <a:r>
              <a:rPr lang="zh-CN" altLang="en-US" sz="2400" b="1" dirty="0">
                <a:solidFill>
                  <a:srgbClr val="FF0000"/>
                </a:solidFill>
                <a:effectLst>
                  <a:outerShdw blurRad="38100" dist="38100" dir="2700000" algn="tl">
                    <a:srgbClr val="C0C0C0"/>
                  </a:outerShdw>
                </a:effectLst>
                <a:ea typeface="黑体" pitchFamily="2" charset="-122"/>
              </a:rPr>
              <a:t>毕业证书（包括在申请系统上传的文件）</a:t>
            </a:r>
            <a:endParaRPr lang="en-US" altLang="zh-CN" sz="2400" b="1" dirty="0">
              <a:solidFill>
                <a:srgbClr val="FF0000"/>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延期 6"/>
          <p:cNvSpPr/>
          <p:nvPr/>
        </p:nvSpPr>
        <p:spPr>
          <a:xfrm rot="16200000">
            <a:off x="4119114" y="1695089"/>
            <a:ext cx="905773" cy="9144000"/>
          </a:xfrm>
          <a:prstGeom prst="flowChartDelay">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申请材料（硕士）</a:t>
            </a:r>
            <a:endParaRPr lang="zh-CN" altLang="en-US" dirty="0">
              <a:solidFill>
                <a:srgbClr val="7030A0"/>
              </a:solidFill>
            </a:endParaRPr>
          </a:p>
        </p:txBody>
      </p:sp>
      <p:sp>
        <p:nvSpPr>
          <p:cNvPr id="5" name="Rectangle 9"/>
          <p:cNvSpPr>
            <a:spLocks noChangeArrowheads="1"/>
          </p:cNvSpPr>
          <p:nvPr/>
        </p:nvSpPr>
        <p:spPr bwMode="auto">
          <a:xfrm>
            <a:off x="356559" y="1720969"/>
            <a:ext cx="8305800" cy="3785652"/>
          </a:xfrm>
          <a:prstGeom prst="rect">
            <a:avLst/>
          </a:prstGeom>
          <a:noFill/>
          <a:ln w="9525">
            <a:noFill/>
            <a:miter lim="800000"/>
            <a:headEnd/>
            <a:tailEnd/>
          </a:ln>
        </p:spPr>
        <p:txBody>
          <a:bodyPr>
            <a:spAutoFit/>
          </a:bodyPr>
          <a:lstStyle/>
          <a:p>
            <a:pPr marL="457200" indent="-457200" eaLnBrk="1" hangingPunct="1">
              <a:lnSpc>
                <a:spcPct val="200000"/>
              </a:lnSpc>
              <a:spcBef>
                <a:spcPct val="50000"/>
              </a:spcBef>
              <a:buFont typeface="Wingdings" panose="05000000000000000000" pitchFamily="2" charset="2"/>
              <a:buChar char="u"/>
              <a:defRPr/>
            </a:pP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itchFamily="2" charset="-122"/>
              </a:rPr>
              <a:t>与博士项目基本相同</a:t>
            </a:r>
            <a:endParaRPr lang="en-US" altLang="zh-CN" sz="2400" b="1" dirty="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200000"/>
              </a:lnSpc>
              <a:buClr>
                <a:srgbClr val="000044"/>
              </a:buClr>
              <a:buSzPct val="100000"/>
              <a:buFont typeface="Wingdings" panose="05000000000000000000" pitchFamily="2" charset="2"/>
              <a:buChar char="u"/>
              <a:defRPr/>
            </a:pPr>
            <a:r>
              <a:rPr lang="zh-CN" altLang="en-US" sz="2400" b="1" u="heavy" dirty="0">
                <a:solidFill>
                  <a:srgbClr val="000044"/>
                </a:solidFill>
                <a:effectLst>
                  <a:outerShdw blurRad="38100" dist="38100" dir="2700000" algn="tl">
                    <a:srgbClr val="C0C0C0"/>
                  </a:outerShdw>
                </a:effectLst>
                <a:uFill>
                  <a:solidFill>
                    <a:srgbClr val="C00000"/>
                  </a:solidFill>
                </a:uFill>
                <a:ea typeface="黑体" pitchFamily="2" charset="-122"/>
              </a:rPr>
              <a:t>交大与拟留学单位实质性合作协议</a:t>
            </a: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itchFamily="2" charset="-122"/>
              </a:rPr>
              <a:t>复印件</a:t>
            </a: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itchFamily="2" charset="-122"/>
              </a:rPr>
              <a:t>（</a:t>
            </a:r>
            <a:r>
              <a:rPr lang="zh-CN" altLang="en-US" sz="2400" b="1" u="heavy" dirty="0" smtClean="0">
                <a:solidFill>
                  <a:srgbClr val="C00000"/>
                </a:solidFill>
                <a:effectLst>
                  <a:outerShdw blurRad="38100" dist="38100" dir="2700000" algn="tl">
                    <a:srgbClr val="C0C0C0"/>
                  </a:outerShdw>
                </a:effectLst>
                <a:uFill>
                  <a:solidFill>
                    <a:srgbClr val="C00000"/>
                  </a:solidFill>
                </a:uFill>
                <a:ea typeface="黑体" pitchFamily="2" charset="-122"/>
              </a:rPr>
              <a:t>硕士</a:t>
            </a:r>
            <a:r>
              <a:rPr lang="zh-CN" altLang="en-US" sz="2400" b="1" u="heavy" dirty="0" smtClean="0">
                <a:solidFill>
                  <a:srgbClr val="C00000"/>
                </a:solidFill>
                <a:effectLst>
                  <a:outerShdw blurRad="38100" dist="38100" dir="2700000" algn="tl">
                    <a:srgbClr val="C0C0C0"/>
                  </a:outerShdw>
                </a:effectLst>
                <a:uFill>
                  <a:solidFill>
                    <a:srgbClr val="C00000"/>
                  </a:solidFill>
                </a:uFill>
                <a:ea typeface="黑体" pitchFamily="2" charset="-122"/>
              </a:rPr>
              <a:t>项目特有</a:t>
            </a:r>
            <a:r>
              <a:rPr lang="zh-CN" altLang="en-US" sz="2400" b="1" u="heavy" dirty="0" smtClean="0">
                <a:solidFill>
                  <a:srgbClr val="000044"/>
                </a:solidFill>
                <a:effectLst>
                  <a:outerShdw blurRad="38100" dist="38100" dir="2700000" algn="tl">
                    <a:srgbClr val="C0C0C0"/>
                  </a:outerShdw>
                </a:effectLst>
                <a:uFill>
                  <a:solidFill>
                    <a:srgbClr val="C00000"/>
                  </a:solidFill>
                </a:uFill>
                <a:ea typeface="黑体" pitchFamily="2" charset="-122"/>
              </a:rPr>
              <a:t>）</a:t>
            </a:r>
            <a:endParaRPr lang="en-US" altLang="zh-CN" sz="2400" b="1" dirty="0">
              <a:solidFill>
                <a:srgbClr val="000044"/>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双方实质性合作协议</a:t>
            </a:r>
            <a:r>
              <a:rPr lang="zh-CN" altLang="en-US" sz="2400" b="1" dirty="0" smtClean="0">
                <a:solidFill>
                  <a:srgbClr val="000044"/>
                </a:solidFill>
                <a:effectLst>
                  <a:outerShdw blurRad="38100" dist="38100" dir="2700000" algn="tl">
                    <a:srgbClr val="C0C0C0"/>
                  </a:outerShdw>
                </a:effectLst>
                <a:ea typeface="黑体" pitchFamily="2" charset="-122"/>
              </a:rPr>
              <a:t>复印件（有效期内协议）</a:t>
            </a:r>
            <a:endParaRPr lang="en-US" altLang="zh-CN" sz="2400" b="1" dirty="0">
              <a:solidFill>
                <a:srgbClr val="000044"/>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协议要点介绍</a:t>
            </a:r>
            <a:endParaRPr lang="en-US" altLang="zh-CN" sz="2400" b="1" dirty="0">
              <a:solidFill>
                <a:srgbClr val="000044"/>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用萤光笔勾出协议文本中的关键词句</a:t>
            </a:r>
            <a:endParaRPr lang="en-US" altLang="zh-CN" sz="2400" b="1" dirty="0">
              <a:solidFill>
                <a:srgbClr val="000044"/>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6211" y="2090468"/>
            <a:ext cx="7970808" cy="2062103"/>
          </a:xfrm>
          <a:prstGeom prst="rect">
            <a:avLst/>
          </a:prstGeom>
        </p:spPr>
        <p:txBody>
          <a:bodyPr wrap="square">
            <a:spAutoFit/>
          </a:bodyPr>
          <a:lstStyle/>
          <a:p>
            <a:pPr marL="457200" indent="-457200" algn="ctr" eaLnBrk="1" hangingPunct="1">
              <a:lnSpc>
                <a:spcPct val="200000"/>
              </a:lnSpc>
              <a:spcBef>
                <a:spcPct val="50000"/>
              </a:spcBef>
              <a:defRPr/>
            </a:pPr>
            <a:r>
              <a:rPr lang="zh-CN" altLang="en-US" sz="3200" b="1" u="heavy" dirty="0">
                <a:solidFill>
                  <a:srgbClr val="000044"/>
                </a:solidFill>
                <a:effectLst>
                  <a:outerShdw blurRad="38100" dist="38100" dir="2700000" algn="tl">
                    <a:srgbClr val="C0C0C0"/>
                  </a:outerShdw>
                </a:effectLst>
                <a:uFill>
                  <a:solidFill>
                    <a:srgbClr val="C00000"/>
                  </a:solidFill>
                </a:uFill>
                <a:ea typeface="黑体" pitchFamily="2" charset="-122"/>
              </a:rPr>
              <a:t>其他申请材料需注意的事项请</a:t>
            </a:r>
            <a:r>
              <a:rPr lang="zh-CN" altLang="en-US" sz="3200" b="1" u="heavy" dirty="0" smtClean="0">
                <a:solidFill>
                  <a:srgbClr val="000044"/>
                </a:solidFill>
                <a:effectLst>
                  <a:outerShdw blurRad="38100" dist="38100" dir="2700000" algn="tl">
                    <a:srgbClr val="C0C0C0"/>
                  </a:outerShdw>
                </a:effectLst>
                <a:uFill>
                  <a:solidFill>
                    <a:srgbClr val="C00000"/>
                  </a:solidFill>
                </a:uFill>
                <a:ea typeface="黑体" pitchFamily="2" charset="-122"/>
              </a:rPr>
              <a:t>参照</a:t>
            </a:r>
            <a:r>
              <a:rPr lang="en-US" altLang="zh-CN" sz="3200" b="1" u="heavy" dirty="0" smtClean="0">
                <a:solidFill>
                  <a:srgbClr val="000044"/>
                </a:solidFill>
                <a:effectLst>
                  <a:outerShdw blurRad="38100" dist="38100" dir="2700000" algn="tl">
                    <a:srgbClr val="C0C0C0"/>
                  </a:outerShdw>
                </a:effectLst>
                <a:uFill>
                  <a:solidFill>
                    <a:srgbClr val="C00000"/>
                  </a:solidFill>
                </a:uFill>
                <a:ea typeface="黑体" pitchFamily="2" charset="-122"/>
              </a:rPr>
              <a:t>《2017</a:t>
            </a:r>
            <a:r>
              <a:rPr lang="zh-CN" altLang="en-US" sz="3200" b="1" u="heavy" dirty="0" smtClean="0">
                <a:solidFill>
                  <a:srgbClr val="000044"/>
                </a:solidFill>
                <a:effectLst>
                  <a:outerShdw blurRad="38100" dist="38100" dir="2700000" algn="tl">
                    <a:srgbClr val="C0C0C0"/>
                  </a:outerShdw>
                </a:effectLst>
                <a:uFill>
                  <a:solidFill>
                    <a:srgbClr val="C00000"/>
                  </a:solidFill>
                </a:uFill>
                <a:ea typeface="黑体" pitchFamily="2" charset="-122"/>
              </a:rPr>
              <a:t>年国家</a:t>
            </a:r>
            <a:r>
              <a:rPr lang="zh-CN" altLang="en-US" sz="3200" b="1" u="heavy" dirty="0">
                <a:solidFill>
                  <a:srgbClr val="000044"/>
                </a:solidFill>
                <a:effectLst>
                  <a:outerShdw blurRad="38100" dist="38100" dir="2700000" algn="tl">
                    <a:srgbClr val="C0C0C0"/>
                  </a:outerShdw>
                </a:effectLst>
                <a:uFill>
                  <a:solidFill>
                    <a:srgbClr val="C00000"/>
                  </a:solidFill>
                </a:uFill>
                <a:ea typeface="黑体" pitchFamily="2" charset="-122"/>
              </a:rPr>
              <a:t>公派留学生申请选派手册</a:t>
            </a:r>
            <a:r>
              <a:rPr lang="en-US" altLang="zh-CN" sz="3200" b="1" u="heavy" dirty="0">
                <a:solidFill>
                  <a:srgbClr val="000044"/>
                </a:solidFill>
                <a:effectLst>
                  <a:outerShdw blurRad="38100" dist="38100" dir="2700000" algn="tl">
                    <a:srgbClr val="C0C0C0"/>
                  </a:outerShdw>
                </a:effectLst>
                <a:uFill>
                  <a:solidFill>
                    <a:srgbClr val="C00000"/>
                  </a:solidFill>
                </a:uFill>
                <a:ea typeface="黑体" pitchFamily="2" charset="-122"/>
              </a:rPr>
              <a:t>》</a:t>
            </a:r>
            <a:endParaRPr lang="en-US" altLang="zh-CN" sz="3200" b="1" dirty="0">
              <a:solidFill>
                <a:srgbClr val="000044"/>
              </a:solidFill>
              <a:effectLst>
                <a:outerShdw blurRad="38100" dist="38100" dir="2700000" algn="tl">
                  <a:srgbClr val="C0C0C0"/>
                </a:outerShdw>
              </a:effectLst>
              <a:uFill>
                <a:solidFill>
                  <a:srgbClr val="C00000"/>
                </a:solidFill>
              </a:uFill>
              <a:ea typeface="黑体"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角三角形 6"/>
          <p:cNvSpPr/>
          <p:nvPr/>
        </p:nvSpPr>
        <p:spPr>
          <a:xfrm>
            <a:off x="0" y="6038491"/>
            <a:ext cx="9144000" cy="81950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solidFill>
                <a:srgbClr val="7030A0"/>
              </a:solidFill>
            </a:endParaRPr>
          </a:p>
        </p:txBody>
      </p:sp>
      <p:sp>
        <p:nvSpPr>
          <p:cNvPr id="6" name="Rectangle 9"/>
          <p:cNvSpPr>
            <a:spLocks noChangeArrowheads="1"/>
          </p:cNvSpPr>
          <p:nvPr/>
        </p:nvSpPr>
        <p:spPr bwMode="auto">
          <a:xfrm>
            <a:off x="373812" y="1071801"/>
            <a:ext cx="8305800" cy="5016758"/>
          </a:xfrm>
          <a:prstGeom prst="rect">
            <a:avLst/>
          </a:prstGeom>
          <a:noFill/>
          <a:ln w="9525">
            <a:noFill/>
            <a:miter lim="800000"/>
            <a:headEnd/>
            <a:tailEnd/>
          </a:ln>
        </p:spPr>
        <p:txBody>
          <a:bodyPr>
            <a:spAutoFit/>
          </a:bodyPr>
          <a:lstStyle/>
          <a:p>
            <a:pPr marL="457200" indent="-457200" eaLnBrk="1" hangingPunct="1">
              <a:spcBef>
                <a:spcPts val="1200"/>
              </a:spcBef>
              <a:buFont typeface="Wingdings" panose="05000000000000000000" pitchFamily="2" charset="2"/>
              <a:buChar char="l"/>
              <a:defRPr/>
            </a:pP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hangingPunct="1">
              <a:spcBef>
                <a:spcPts val="1200"/>
              </a:spcBef>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申请人需申请人</a:t>
            </a:r>
            <a:r>
              <a:rPr lang="zh-CN" altLang="en-US" sz="2000" b="1" dirty="0">
                <a:solidFill>
                  <a:srgbClr val="000044"/>
                </a:solidFill>
                <a:effectLst>
                  <a:outerShdw blurRad="38100" dist="38100" dir="2700000" algn="tl">
                    <a:srgbClr val="C0C0C0"/>
                  </a:outerShdw>
                </a:effectLst>
                <a:uFill>
                  <a:solidFill>
                    <a:srgbClr val="C00000"/>
                  </a:solidFill>
                </a:uFill>
                <a:ea typeface="黑体" pitchFamily="2" charset="-122"/>
              </a:rPr>
              <a:t>或导师或院系，自行与国外高校取得</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联系。</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hangingPunct="1">
              <a:spcBef>
                <a:spcPts val="1200"/>
              </a:spcBef>
              <a:buFont typeface="Wingdings" panose="05000000000000000000" pitchFamily="2" charset="2"/>
              <a:buChar char="l"/>
              <a:defRPr/>
            </a:pPr>
            <a:r>
              <a:rPr lang="zh-CN" altLang="en-US" sz="2000" b="1" dirty="0" smtClean="0">
                <a:solidFill>
                  <a:srgbClr val="0000FF"/>
                </a:solidFill>
                <a:effectLst>
                  <a:outerShdw blurRad="38100" dist="38100" dir="2700000" algn="tl">
                    <a:srgbClr val="C0C0C0"/>
                  </a:outerShdw>
                </a:effectLst>
                <a:uFill>
                  <a:solidFill>
                    <a:srgbClr val="C00000"/>
                  </a:solidFill>
                </a:uFill>
                <a:ea typeface="黑体" pitchFamily="2" charset="-122"/>
              </a:rPr>
              <a:t>联合</a:t>
            </a:r>
            <a:r>
              <a:rPr lang="zh-CN" altLang="en-US" sz="2000" b="1" dirty="0">
                <a:solidFill>
                  <a:srgbClr val="0000FF"/>
                </a:solidFill>
                <a:effectLst>
                  <a:outerShdw blurRad="38100" dist="38100" dir="2700000" algn="tl">
                    <a:srgbClr val="C0C0C0"/>
                  </a:outerShdw>
                </a:effectLst>
                <a:uFill>
                  <a:solidFill>
                    <a:srgbClr val="C00000"/>
                  </a:solidFill>
                </a:uFill>
                <a:ea typeface="黑体" pitchFamily="2" charset="-122"/>
              </a:rPr>
              <a:t>培养博士研究生不能申请学费资助</a:t>
            </a:r>
            <a:r>
              <a:rPr lang="zh-CN" altLang="en-US" sz="2000" b="1" dirty="0" smtClean="0">
                <a:solidFill>
                  <a:srgbClr val="0000FF"/>
                </a:solidFill>
                <a:effectLst>
                  <a:outerShdw blurRad="38100" dist="38100" dir="2700000" algn="tl">
                    <a:srgbClr val="C0C0C0"/>
                  </a:outerShdw>
                </a:effectLst>
                <a:uFill>
                  <a:solidFill>
                    <a:srgbClr val="C00000"/>
                  </a:solidFill>
                </a:uFill>
                <a:ea typeface="黑体" pitchFamily="2" charset="-122"/>
              </a:rPr>
              <a:t>。</a:t>
            </a:r>
            <a:endParaRPr lang="en-US" altLang="zh-CN" sz="2000" b="1" dirty="0" smtClean="0">
              <a:solidFill>
                <a:srgbClr val="0000FF"/>
              </a:solidFill>
              <a:effectLst>
                <a:outerShdw blurRad="38100" dist="38100" dir="2700000" algn="tl">
                  <a:srgbClr val="C0C0C0"/>
                </a:outerShdw>
              </a:effectLst>
              <a:uFill>
                <a:solidFill>
                  <a:srgbClr val="C00000"/>
                </a:solidFill>
              </a:uFill>
              <a:ea typeface="黑体" pitchFamily="2" charset="-122"/>
            </a:endParaRPr>
          </a:p>
          <a:p>
            <a:pPr marL="457200" indent="-457200">
              <a:spcBef>
                <a:spcPts val="1200"/>
              </a:spcBef>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关于</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基金委与</a:t>
            </a:r>
            <a:r>
              <a:rPr lang="en-US" altLang="zh-CN" sz="2000" b="1" dirty="0" smtClean="0">
                <a:solidFill>
                  <a:srgbClr val="C00000"/>
                </a:solidFill>
                <a:effectLst>
                  <a:outerShdw blurRad="38100" dist="38100" dir="2700000" algn="tl">
                    <a:srgbClr val="C0C0C0"/>
                  </a:outerShdw>
                </a:effectLst>
                <a:uFill>
                  <a:solidFill>
                    <a:srgbClr val="C00000"/>
                  </a:solidFill>
                </a:uFill>
                <a:ea typeface="黑体" pitchFamily="2" charset="-122"/>
              </a:rPr>
              <a:t>xx</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大学合作奖学金渠道</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与</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所在单位或个人渠道</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的选择，需申请人参照各项目选派简章据自己实际情况分析自己更适合哪个渠道。</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打算申请攻读博士学位学费资助的同学</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可考虑利用</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基金委与</a:t>
            </a:r>
            <a:r>
              <a:rPr lang="en-US" altLang="zh-CN" sz="2000" b="1" dirty="0" smtClean="0">
                <a:solidFill>
                  <a:srgbClr val="C00000"/>
                </a:solidFill>
                <a:effectLst>
                  <a:outerShdw blurRad="38100" dist="38100" dir="2700000" algn="tl">
                    <a:srgbClr val="C0C0C0"/>
                  </a:outerShdw>
                </a:effectLst>
                <a:uFill>
                  <a:solidFill>
                    <a:srgbClr val="C00000"/>
                  </a:solidFill>
                </a:uFill>
                <a:ea typeface="黑体" pitchFamily="2" charset="-122"/>
              </a:rPr>
              <a:t>xx</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大学合作奖学金渠道</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免去学费申请环节。</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hangingPunct="1">
              <a:spcBef>
                <a:spcPts val="1200"/>
              </a:spcBef>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申报牛津，剑桥，帝国理工的学生，可考虑申报这三个学校的</a:t>
            </a:r>
            <a:r>
              <a:rPr lang="zh-CN" altLang="en-US" sz="2000" b="1" dirty="0" smtClean="0">
                <a:solidFill>
                  <a:srgbClr val="C00000"/>
                </a:solidFill>
                <a:effectLst>
                  <a:outerShdw blurRad="38100" dist="38100" dir="2700000" algn="tl">
                    <a:srgbClr val="C0C0C0"/>
                  </a:outerShdw>
                </a:effectLst>
                <a:uFill>
                  <a:solidFill>
                    <a:srgbClr val="C00000"/>
                  </a:solidFill>
                </a:uFill>
                <a:ea typeface="黑体" pitchFamily="2" charset="-122"/>
              </a:rPr>
              <a:t>国外合作渠道</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专项奖学金。</a:t>
            </a:r>
            <a:endParaRPr lang="en-US" altLang="zh-CN" sz="2000" b="1" dirty="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spcBef>
                <a:spcPts val="1200"/>
              </a:spcBef>
              <a:buClr>
                <a:srgbClr val="000044"/>
              </a:buClr>
              <a:buSzPct val="100000"/>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申请</a:t>
            </a:r>
            <a:r>
              <a:rPr lang="zh-CN" altLang="en-US" sz="2000" b="1" dirty="0">
                <a:solidFill>
                  <a:srgbClr val="000044"/>
                </a:solidFill>
                <a:effectLst>
                  <a:outerShdw blurRad="38100" dist="38100" dir="2700000" algn="tl">
                    <a:srgbClr val="C0C0C0"/>
                  </a:outerShdw>
                </a:effectLst>
                <a:uFill>
                  <a:solidFill>
                    <a:srgbClr val="C00000"/>
                  </a:solidFill>
                </a:uFill>
                <a:ea typeface="黑体" pitchFamily="2" charset="-122"/>
              </a:rPr>
              <a:t>国外大学的硕博连读须在录取通知书中明确说明最终取得的</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学位。</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spcBef>
                <a:spcPts val="1200"/>
              </a:spcBef>
              <a:buClr>
                <a:srgbClr val="000044"/>
              </a:buClr>
              <a:buSzPct val="100000"/>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申请材料认真准备，必须齐全；推荐意见不可只有“同意推荐”四个字，需要具体。</a:t>
            </a:r>
            <a:endParaRPr lang="en-US" altLang="zh-CN" sz="2000" b="1" dirty="0">
              <a:solidFill>
                <a:srgbClr val="000044"/>
              </a:solidFill>
              <a:effectLst>
                <a:outerShdw blurRad="38100" dist="38100" dir="2700000" algn="tl">
                  <a:srgbClr val="C0C0C0"/>
                </a:outerShdw>
              </a:effectLst>
              <a:uFill>
                <a:solidFill>
                  <a:srgbClr val="C00000"/>
                </a:solidFill>
              </a:uFill>
              <a:ea typeface="黑体" pitchFamily="2"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solidFill>
                <a:srgbClr val="7030A0"/>
              </a:solidFill>
            </a:endParaRPr>
          </a:p>
        </p:txBody>
      </p:sp>
      <p:sp>
        <p:nvSpPr>
          <p:cNvPr id="5" name="Rectangle 9"/>
          <p:cNvSpPr>
            <a:spLocks noChangeArrowheads="1"/>
          </p:cNvSpPr>
          <p:nvPr/>
        </p:nvSpPr>
        <p:spPr bwMode="auto">
          <a:xfrm>
            <a:off x="287547" y="1459301"/>
            <a:ext cx="8305800" cy="6586418"/>
          </a:xfrm>
          <a:prstGeom prst="rect">
            <a:avLst/>
          </a:prstGeom>
          <a:noFill/>
          <a:ln w="9525">
            <a:noFill/>
            <a:miter lim="800000"/>
            <a:headEnd/>
            <a:tailEnd/>
          </a:ln>
        </p:spPr>
        <p:txBody>
          <a:bodyPr>
            <a:spAutoFit/>
          </a:bodyPr>
          <a:lstStyle/>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r>
              <a:rPr lang="zh-CN" altLang="en-US" sz="2000" b="1" dirty="0">
                <a:solidFill>
                  <a:srgbClr val="000044"/>
                </a:solidFill>
                <a:effectLst>
                  <a:outerShdw blurRad="38100" dist="38100" dir="2700000" algn="tl">
                    <a:srgbClr val="C0C0C0"/>
                  </a:outerShdw>
                </a:effectLst>
                <a:uFill>
                  <a:solidFill>
                    <a:srgbClr val="C00000"/>
                  </a:solidFill>
                </a:uFill>
                <a:ea typeface="黑体" pitchFamily="2" charset="-122"/>
              </a:rPr>
              <a:t>事先了解自己申请学校城市的生活费用标准，并与基金委资助标准对照，基金委资助低于实际生活费标准的可能需要在准备签证的时候为超出部分准备存款证明</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申请</a:t>
            </a:r>
            <a:r>
              <a:rPr lang="zh-CN" altLang="en-US" sz="2000" b="1" dirty="0">
                <a:solidFill>
                  <a:srgbClr val="000044"/>
                </a:solidFill>
                <a:effectLst>
                  <a:outerShdw blurRad="38100" dist="38100" dir="2700000" algn="tl">
                    <a:srgbClr val="C0C0C0"/>
                  </a:outerShdw>
                </a:effectLst>
                <a:uFill>
                  <a:solidFill>
                    <a:srgbClr val="C00000"/>
                  </a:solidFill>
                </a:uFill>
                <a:ea typeface="黑体" pitchFamily="2" charset="-122"/>
              </a:rPr>
              <a:t>项目若涉及双学位，在选择走联合培养渠道还是走攻读学位渠道的时候需考虑资助期限以及外方学校要求的签证类型更适合走哪个渠道</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申请日本院校攻读博士学位的学生一定不能用外方导师邀请信代替正式录取通知书。因为留学日本一般需要读语言预科班，教授提供的邀请信上不一定写明在语言预科班就读的时间。</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endParaRPr lang="en-US" altLang="zh-CN" sz="24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endParaRPr lang="en-US" altLang="zh-CN" sz="2400" b="1" dirty="0">
              <a:solidFill>
                <a:srgbClr val="000044"/>
              </a:solidFill>
              <a:effectLst>
                <a:outerShdw blurRad="38100" dist="38100" dir="2700000" algn="tl">
                  <a:srgbClr val="C0C0C0"/>
                </a:outerShdw>
              </a:effectLst>
              <a:uFill>
                <a:solidFill>
                  <a:srgbClr val="C00000"/>
                </a:solidFill>
              </a:uFill>
              <a:ea typeface="黑体" pitchFamily="2" charset="-122"/>
            </a:endParaRPr>
          </a:p>
        </p:txBody>
      </p:sp>
      <p:sp>
        <p:nvSpPr>
          <p:cNvPr id="7" name="直角三角形 6"/>
          <p:cNvSpPr/>
          <p:nvPr/>
        </p:nvSpPr>
        <p:spPr>
          <a:xfrm>
            <a:off x="0" y="6038491"/>
            <a:ext cx="9144000" cy="81950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t">
              <a:lnSpc>
                <a:spcPct val="150000"/>
              </a:lnSpc>
              <a:spcBef>
                <a:spcPts val="1200"/>
              </a:spcBef>
              <a:buClr>
                <a:srgbClr val="000044"/>
              </a:buClr>
              <a:buSzPct val="100000"/>
              <a:buFont typeface="Wingdings" panose="05000000000000000000" pitchFamily="2" charset="2"/>
              <a:buChar char="l"/>
              <a:defRPr/>
            </a:pPr>
            <a:endParaRPr lang="en-US" altLang="zh-CN" b="1" dirty="0" smtClean="0">
              <a:solidFill>
                <a:srgbClr val="000044"/>
              </a:solidFill>
              <a:effectLst>
                <a:outerShdw blurRad="38100" dist="38100" dir="2700000" algn="tl">
                  <a:srgbClr val="C0C0C0"/>
                </a:outerShdw>
              </a:effectLst>
              <a:uFill>
                <a:solidFill>
                  <a:srgbClr val="C00000"/>
                </a:solidFill>
              </a:uFill>
              <a:ea typeface="黑体" pitchFamily="2"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nvSpPr>
        <p:spPr>
          <a:xfrm>
            <a:off x="0" y="6038491"/>
            <a:ext cx="9144000" cy="81950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solidFill>
                <a:srgbClr val="7030A0"/>
              </a:solidFill>
            </a:endParaRPr>
          </a:p>
        </p:txBody>
      </p:sp>
      <p:sp>
        <p:nvSpPr>
          <p:cNvPr id="5" name="Rectangle 9"/>
          <p:cNvSpPr>
            <a:spLocks noChangeArrowheads="1"/>
          </p:cNvSpPr>
          <p:nvPr/>
        </p:nvSpPr>
        <p:spPr bwMode="auto">
          <a:xfrm>
            <a:off x="227160" y="743310"/>
            <a:ext cx="8459639" cy="5570756"/>
          </a:xfrm>
          <a:prstGeom prst="rect">
            <a:avLst/>
          </a:prstGeom>
          <a:noFill/>
          <a:ln w="9525">
            <a:noFill/>
            <a:miter lim="800000"/>
            <a:headEnd/>
            <a:tailEnd/>
          </a:ln>
        </p:spPr>
        <p:txBody>
          <a:bodyPr wrap="square">
            <a:spAutoFit/>
          </a:bodyPr>
          <a:lstStyle/>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endParaRPr lang="en-US" altLang="zh-CN" sz="24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被录取人员最好于当年内派出。如由于主观或其他原本需提前考虑到的因素（如，学习计划、职业规划改变；家庭因素；个人体质弱，怀孕等原因）在被录取后提出放弃资助资格，今后不予以批准参加校内其他任何长短期出国交流项目。由于主观或其他原本需提前考虑到的因素（如，对现在的专业缺乏兴趣，不喜欢所申请院校</a:t>
            </a:r>
            <a:r>
              <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rPr>
              <a:t>/</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国家等）提出的改派申请，学校不予受理。</a:t>
            </a:r>
            <a:r>
              <a:rPr lang="zh-CN" altLang="en-US" sz="2000" b="1" dirty="0" smtClean="0">
                <a:solidFill>
                  <a:schemeClr val="accent6">
                    <a:lumMod val="60000"/>
                    <a:lumOff val="40000"/>
                  </a:schemeClr>
                </a:solidFill>
                <a:effectLst>
                  <a:outerShdw blurRad="38100" dist="38100" dir="2700000" algn="tl">
                    <a:srgbClr val="C0C0C0"/>
                  </a:outerShdw>
                </a:effectLst>
                <a:uFill>
                  <a:solidFill>
                    <a:srgbClr val="C00000"/>
                  </a:solidFill>
                </a:uFill>
                <a:ea typeface="黑体" pitchFamily="2" charset="-122"/>
              </a:rPr>
              <a:t>因此需各位同学在申请前认真考虑个人情况。</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如由于客观原因（如，签证办理，突发疾病，外方导师经费不足，外方院校专业设置调整等问题）提出的改派申请，延期出国申请，及放弃资助申请，学校可据不同情况协助办理。</a:t>
            </a:r>
            <a:endParaRPr lang="en-US" altLang="zh-CN" sz="2400" b="1" dirty="0">
              <a:solidFill>
                <a:srgbClr val="000044"/>
              </a:solidFill>
              <a:effectLst>
                <a:outerShdw blurRad="38100" dist="38100" dir="2700000" algn="tl">
                  <a:srgbClr val="C0C0C0"/>
                </a:outerShdw>
              </a:effectLst>
              <a:uFill>
                <a:solidFill>
                  <a:srgbClr val="C00000"/>
                </a:solidFill>
              </a:uFill>
              <a:ea typeface="黑体" pitchFamily="2"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nvSpPr>
        <p:spPr>
          <a:xfrm>
            <a:off x="0" y="6038491"/>
            <a:ext cx="9144000" cy="81950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zh-CN" altLang="en-US" dirty="0" smtClean="0"/>
              <a:t>注意事项</a:t>
            </a:r>
            <a:r>
              <a:rPr lang="en-US" altLang="zh-CN" dirty="0" smtClean="0"/>
              <a:t>—</a:t>
            </a:r>
            <a:r>
              <a:rPr lang="zh-CN" altLang="en-US" dirty="0" smtClean="0">
                <a:solidFill>
                  <a:srgbClr val="7030A0"/>
                </a:solidFill>
              </a:rPr>
              <a:t>特别提醒</a:t>
            </a:r>
            <a:endParaRPr lang="zh-CN" altLang="en-US" dirty="0">
              <a:solidFill>
                <a:srgbClr val="7030A0"/>
              </a:solidFill>
            </a:endParaRPr>
          </a:p>
        </p:txBody>
      </p:sp>
      <p:sp>
        <p:nvSpPr>
          <p:cNvPr id="5" name="Rectangle 9"/>
          <p:cNvSpPr>
            <a:spLocks noChangeArrowheads="1"/>
          </p:cNvSpPr>
          <p:nvPr/>
        </p:nvSpPr>
        <p:spPr bwMode="auto">
          <a:xfrm>
            <a:off x="218534" y="976223"/>
            <a:ext cx="8459639" cy="5139869"/>
          </a:xfrm>
          <a:prstGeom prst="rect">
            <a:avLst/>
          </a:prstGeom>
          <a:noFill/>
          <a:ln w="9525">
            <a:noFill/>
            <a:miter lim="800000"/>
            <a:headEnd/>
            <a:tailEnd/>
          </a:ln>
        </p:spPr>
        <p:txBody>
          <a:bodyPr wrap="square">
            <a:spAutoFit/>
          </a:bodyPr>
          <a:lstStyle/>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endParaRPr lang="en-US" altLang="zh-CN" sz="24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特别关注</a:t>
            </a:r>
            <a:r>
              <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rPr>
              <a:t>CSC</a:t>
            </a: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评审标准。</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所有材料不要求手填的建议打印（需要字迹清晰）。</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r>
              <a:rPr lang="zh-CN" altLang="en-US" sz="2000" b="1" dirty="0" smtClean="0">
                <a:solidFill>
                  <a:srgbClr val="000044"/>
                </a:solidFill>
                <a:effectLst>
                  <a:outerShdw blurRad="38100" dist="38100" dir="2700000" algn="tl">
                    <a:srgbClr val="C0C0C0"/>
                  </a:outerShdw>
                </a:effectLst>
                <a:uFill>
                  <a:solidFill>
                    <a:srgbClr val="C00000"/>
                  </a:solidFill>
                </a:uFill>
                <a:ea typeface="黑体" pitchFamily="2" charset="-122"/>
              </a:rPr>
              <a:t>在职人员申请须通过所在部门单位推荐，辞职后不能申报。</a:t>
            </a: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defRPr/>
            </a:pP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buFont typeface="Wingdings" panose="05000000000000000000" pitchFamily="2" charset="2"/>
              <a:buChar char="l"/>
              <a:defRPr/>
            </a:pPr>
            <a:endParaRPr lang="en-US" altLang="zh-CN" sz="20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fontAlgn="t">
              <a:lnSpc>
                <a:spcPct val="150000"/>
              </a:lnSpc>
              <a:spcBef>
                <a:spcPts val="1200"/>
              </a:spcBef>
              <a:buClr>
                <a:srgbClr val="000044"/>
              </a:buClr>
              <a:buSzPct val="100000"/>
              <a:defRPr/>
            </a:pPr>
            <a:endParaRPr lang="en-US" altLang="zh-CN" sz="2400" b="1" dirty="0" smtClean="0">
              <a:solidFill>
                <a:srgbClr val="000044"/>
              </a:solidFill>
              <a:effectLst>
                <a:outerShdw blurRad="38100" dist="38100" dir="2700000" algn="tl">
                  <a:srgbClr val="C0C0C0"/>
                </a:outerShdw>
              </a:effectLst>
              <a:uFill>
                <a:solidFill>
                  <a:srgbClr val="C00000"/>
                </a:solidFill>
              </a:uFill>
              <a:ea typeface="黑体" pitchFamily="2" charset="-122"/>
            </a:endParaRPr>
          </a:p>
          <a:p>
            <a:pPr marL="457200" indent="-457200" eaLnBrk="1" fontAlgn="t" hangingPunct="1">
              <a:lnSpc>
                <a:spcPct val="150000"/>
              </a:lnSpc>
              <a:spcBef>
                <a:spcPts val="1200"/>
              </a:spcBef>
              <a:buClr>
                <a:srgbClr val="000044"/>
              </a:buClr>
              <a:buSzPct val="100000"/>
              <a:buFont typeface="Wingdings" panose="05000000000000000000" pitchFamily="2" charset="2"/>
              <a:buChar char="l"/>
              <a:defRPr/>
            </a:pPr>
            <a:endParaRPr lang="en-US" altLang="zh-CN" sz="2400" b="1" dirty="0">
              <a:solidFill>
                <a:srgbClr val="000044"/>
              </a:solidFill>
              <a:effectLst>
                <a:outerShdw blurRad="38100" dist="38100" dir="2700000" algn="tl">
                  <a:srgbClr val="C0C0C0"/>
                </a:outerShdw>
              </a:effectLst>
              <a:uFill>
                <a:solidFill>
                  <a:srgbClr val="C00000"/>
                </a:solidFill>
              </a:uFill>
              <a:ea typeface="黑体" pitchFamily="2" charset="-122"/>
            </a:endParaRPr>
          </a:p>
        </p:txBody>
      </p:sp>
    </p:spTree>
    <p:extLst>
      <p:ext uri="{BB962C8B-B14F-4D97-AF65-F5344CB8AC3E}">
        <p14:creationId xmlns:p14="http://schemas.microsoft.com/office/powerpoint/2010/main" xmlns="" val="3567747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5" name="任意多边形 4"/>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 fmla="*/ 0 w 2380891"/>
              <a:gd name="connsiteY0" fmla="*/ 2294624 h 2294624"/>
              <a:gd name="connsiteX1" fmla="*/ 0 w 2380891"/>
              <a:gd name="connsiteY1" fmla="*/ 0 h 2294624"/>
              <a:gd name="connsiteX2" fmla="*/ 724618 w 2380891"/>
              <a:gd name="connsiteY2" fmla="*/ 1544128 h 2294624"/>
              <a:gd name="connsiteX3" fmla="*/ 2380891 w 2380891"/>
              <a:gd name="connsiteY3" fmla="*/ 2294624 h 2294624"/>
              <a:gd name="connsiteX4" fmla="*/ 0 w 2380891"/>
              <a:gd name="connsiteY4" fmla="*/ 2294624 h 229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nvGraphicFramePr>
        <p:xfrm>
          <a:off x="992038" y="2064614"/>
          <a:ext cx="7427343" cy="2255520"/>
        </p:xfrm>
        <a:graphic>
          <a:graphicData uri="http://schemas.openxmlformats.org/drawingml/2006/table">
            <a:tbl>
              <a:tblPr/>
              <a:tblGrid>
                <a:gridCol w="7427343"/>
              </a:tblGrid>
              <a:tr h="249536">
                <a:tc>
                  <a:txBody>
                    <a:bodyPr/>
                    <a:lstStyle/>
                    <a:p>
                      <a:pPr algn="ctr">
                        <a:lnSpc>
                          <a:spcPct val="200000"/>
                        </a:lnSpc>
                        <a:spcAft>
                          <a:spcPts val="0"/>
                        </a:spcAft>
                      </a:pPr>
                      <a:r>
                        <a:rPr lang="en-US" altLang="zh-CN" sz="2000" b="1" kern="100" dirty="0" smtClean="0">
                          <a:solidFill>
                            <a:srgbClr val="FFFFFF"/>
                          </a:solidFill>
                          <a:latin typeface="Calibri"/>
                          <a:ea typeface="宋体"/>
                          <a:cs typeface="Times New Roman"/>
                        </a:rPr>
                        <a:t>2016</a:t>
                      </a:r>
                      <a:r>
                        <a:rPr lang="zh-CN" altLang="en-US" sz="2000" b="1" kern="100" dirty="0" smtClean="0">
                          <a:solidFill>
                            <a:srgbClr val="FFFFFF"/>
                          </a:solidFill>
                          <a:latin typeface="Calibri"/>
                          <a:ea typeface="宋体"/>
                          <a:cs typeface="Times New Roman"/>
                        </a:rPr>
                        <a:t>年医学院公派项目</a:t>
                      </a:r>
                      <a:r>
                        <a:rPr lang="zh-CN" sz="2000" b="1" kern="100" dirty="0" smtClean="0">
                          <a:solidFill>
                            <a:srgbClr val="FFFFFF"/>
                          </a:solidFill>
                          <a:latin typeface="Calibri"/>
                          <a:ea typeface="宋体"/>
                          <a:cs typeface="Times New Roman"/>
                        </a:rPr>
                        <a:t>录取</a:t>
                      </a:r>
                      <a:r>
                        <a:rPr lang="zh-CN" altLang="en-US" sz="2000" b="1" kern="100" dirty="0" smtClean="0">
                          <a:solidFill>
                            <a:srgbClr val="FFFFFF"/>
                          </a:solidFill>
                          <a:latin typeface="Calibri"/>
                          <a:ea typeface="宋体"/>
                          <a:cs typeface="Times New Roman"/>
                        </a:rPr>
                        <a:t>情况</a:t>
                      </a:r>
                      <a:endParaRPr lang="zh-CN" sz="20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21211">
                <a:tc>
                  <a:txBody>
                    <a:bodyPr/>
                    <a:lstStyle/>
                    <a:p>
                      <a:pPr algn="ctr">
                        <a:lnSpc>
                          <a:spcPct val="300000"/>
                        </a:lnSpc>
                        <a:spcAft>
                          <a:spcPts val="0"/>
                        </a:spcAft>
                      </a:pPr>
                      <a:r>
                        <a:rPr lang="zh-CN" altLang="en-US" sz="1800" kern="100" dirty="0" smtClean="0">
                          <a:latin typeface="宋体"/>
                          <a:ea typeface="宋体"/>
                          <a:cs typeface="Times New Roman"/>
                        </a:rPr>
                        <a:t>联培博士：</a:t>
                      </a:r>
                      <a:r>
                        <a:rPr lang="zh-CN" altLang="en-US" sz="1800" kern="100" baseline="0" dirty="0" smtClean="0">
                          <a:latin typeface="宋体"/>
                          <a:ea typeface="宋体"/>
                          <a:cs typeface="Times New Roman"/>
                        </a:rPr>
                        <a:t> 推荐</a:t>
                      </a:r>
                      <a:r>
                        <a:rPr lang="en-US" altLang="zh-CN" sz="1800" kern="100" baseline="0" dirty="0" smtClean="0">
                          <a:latin typeface="宋体"/>
                          <a:ea typeface="宋体"/>
                          <a:cs typeface="Times New Roman"/>
                        </a:rPr>
                        <a:t>25</a:t>
                      </a:r>
                      <a:r>
                        <a:rPr lang="zh-CN" altLang="en-US" sz="1800" kern="100" baseline="0" dirty="0" smtClean="0">
                          <a:latin typeface="宋体"/>
                          <a:ea typeface="宋体"/>
                          <a:cs typeface="Times New Roman"/>
                        </a:rPr>
                        <a:t>人，录取率</a:t>
                      </a:r>
                      <a:r>
                        <a:rPr lang="en-US" sz="1800" kern="100" dirty="0" smtClean="0">
                          <a:latin typeface="宋体"/>
                          <a:ea typeface="宋体"/>
                          <a:cs typeface="Times New Roman"/>
                        </a:rPr>
                        <a:t>72%</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6457">
                <a:tc>
                  <a:txBody>
                    <a:bodyPr/>
                    <a:lstStyle/>
                    <a:p>
                      <a:pPr algn="ctr">
                        <a:lnSpc>
                          <a:spcPct val="300000"/>
                        </a:lnSpc>
                        <a:spcAft>
                          <a:spcPts val="0"/>
                        </a:spcAft>
                      </a:pPr>
                      <a:r>
                        <a:rPr lang="zh-CN" altLang="en-US" sz="1800" kern="100" dirty="0" smtClean="0">
                          <a:latin typeface="宋体"/>
                          <a:ea typeface="宋体"/>
                          <a:cs typeface="Times New Roman"/>
                        </a:rPr>
                        <a:t>攻读学位博士：推荐</a:t>
                      </a:r>
                      <a:r>
                        <a:rPr lang="en-US" altLang="zh-CN" sz="1800" kern="100" dirty="0" smtClean="0">
                          <a:latin typeface="宋体"/>
                          <a:ea typeface="宋体"/>
                          <a:cs typeface="Times New Roman"/>
                        </a:rPr>
                        <a:t>29</a:t>
                      </a:r>
                      <a:r>
                        <a:rPr lang="zh-CN" altLang="en-US" sz="1800" kern="100" dirty="0" smtClean="0">
                          <a:latin typeface="宋体"/>
                          <a:ea typeface="宋体"/>
                          <a:cs typeface="Times New Roman"/>
                        </a:rPr>
                        <a:t>人，录取率</a:t>
                      </a:r>
                      <a:r>
                        <a:rPr lang="en-US" sz="1800" kern="100" dirty="0" smtClean="0">
                          <a:latin typeface="宋体"/>
                          <a:ea typeface="宋体"/>
                          <a:cs typeface="Times New Roman"/>
                        </a:rPr>
                        <a:t>79.31%</a:t>
                      </a:r>
                      <a:r>
                        <a:rPr lang="zh-CN" altLang="en-US" sz="1800" kern="100" dirty="0" smtClean="0">
                          <a:latin typeface="宋体"/>
                          <a:ea typeface="宋体"/>
                          <a:cs typeface="Times New Roman"/>
                        </a:rPr>
                        <a:t>（</a:t>
                      </a:r>
                      <a:r>
                        <a:rPr lang="en-US" altLang="zh-CN" sz="1800" kern="100" dirty="0" smtClean="0">
                          <a:latin typeface="宋体"/>
                          <a:ea typeface="宋体"/>
                          <a:cs typeface="Times New Roman"/>
                        </a:rPr>
                        <a:t>3</a:t>
                      </a:r>
                      <a:r>
                        <a:rPr lang="zh-CN" altLang="en-US" sz="1800" kern="100" dirty="0" smtClean="0">
                          <a:latin typeface="宋体"/>
                          <a:ea typeface="宋体"/>
                          <a:cs typeface="Times New Roman"/>
                        </a:rPr>
                        <a:t>名申请学费资助，全部录取）</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920688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C9151E"/>
                </a:solidFill>
                <a:latin typeface="微软雅黑" panose="020B0503020204020204" pitchFamily="34" charset="-122"/>
                <a:ea typeface="微软雅黑" panose="020B0503020204020204" pitchFamily="34" charset="-122"/>
              </a:rPr>
              <a:t>目录 </a:t>
            </a:r>
            <a:r>
              <a:rPr lang="en-US" altLang="zh-CN" dirty="0">
                <a:solidFill>
                  <a:srgbClr val="C9151E"/>
                </a:solidFill>
                <a:latin typeface="微软雅黑" panose="020B0503020204020204" pitchFamily="34" charset="-122"/>
                <a:ea typeface="微软雅黑" panose="020B0503020204020204" pitchFamily="34" charset="-122"/>
              </a:rPr>
              <a:t>Contents</a:t>
            </a:r>
            <a:endParaRPr lang="zh-CN" altLang="en-US" dirty="0">
              <a:solidFill>
                <a:srgbClr val="C9151E"/>
              </a:solidFill>
              <a:latin typeface="微软雅黑" panose="020B0503020204020204" pitchFamily="34" charset="-122"/>
              <a:ea typeface="微软雅黑" panose="020B0503020204020204" pitchFamily="34" charset="-122"/>
            </a:endParaRPr>
          </a:p>
        </p:txBody>
      </p:sp>
      <p:sp>
        <p:nvSpPr>
          <p:cNvPr id="4" name="Freeform 10"/>
          <p:cNvSpPr>
            <a:spLocks/>
          </p:cNvSpPr>
          <p:nvPr/>
        </p:nvSpPr>
        <p:spPr bwMode="auto">
          <a:xfrm>
            <a:off x="1841535" y="1367357"/>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5" name="文本框 4"/>
          <p:cNvSpPr txBox="1"/>
          <p:nvPr/>
        </p:nvSpPr>
        <p:spPr>
          <a:xfrm>
            <a:off x="2071646" y="1303550"/>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a:stCxn id="4" idx="6"/>
          </p:cNvCxnSpPr>
          <p:nvPr/>
        </p:nvCxnSpPr>
        <p:spPr>
          <a:xfrm>
            <a:off x="2534033" y="1711215"/>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915073" y="1274734"/>
            <a:ext cx="4387392" cy="461665"/>
          </a:xfrm>
          <a:prstGeom prst="rect">
            <a:avLst/>
          </a:prstGeom>
          <a:noFill/>
        </p:spPr>
        <p:txBody>
          <a:bodyPr wrap="square" rtlCol="0">
            <a:spAutoFit/>
          </a:bodyPr>
          <a:lstStyle/>
          <a:p>
            <a:r>
              <a:rPr lang="zh-CN" altLang="en-US" sz="2400" dirty="0" smtClean="0">
                <a:solidFill>
                  <a:schemeClr val="tx1">
                    <a:lumMod val="65000"/>
                    <a:lumOff val="35000"/>
                  </a:schemeClr>
                </a:solidFill>
              </a:rPr>
              <a:t>各类项目概述</a:t>
            </a:r>
            <a:endParaRPr lang="zh-CN" altLang="en-US" sz="2400" dirty="0">
              <a:solidFill>
                <a:schemeClr val="tx1">
                  <a:lumMod val="65000"/>
                  <a:lumOff val="35000"/>
                </a:schemeClr>
              </a:solidFill>
            </a:endParaRPr>
          </a:p>
        </p:txBody>
      </p:sp>
      <p:sp>
        <p:nvSpPr>
          <p:cNvPr id="13" name="Freeform 10"/>
          <p:cNvSpPr>
            <a:spLocks/>
          </p:cNvSpPr>
          <p:nvPr/>
        </p:nvSpPr>
        <p:spPr bwMode="auto">
          <a:xfrm>
            <a:off x="1841535" y="2287330"/>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4" name="文本框 13"/>
          <p:cNvSpPr txBox="1"/>
          <p:nvPr/>
        </p:nvSpPr>
        <p:spPr>
          <a:xfrm>
            <a:off x="2071646" y="2223523"/>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a:stCxn id="13" idx="6"/>
          </p:cNvCxnSpPr>
          <p:nvPr/>
        </p:nvCxnSpPr>
        <p:spPr>
          <a:xfrm>
            <a:off x="2534033" y="2631188"/>
            <a:ext cx="45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reeform 10"/>
          <p:cNvSpPr>
            <a:spLocks/>
          </p:cNvSpPr>
          <p:nvPr/>
        </p:nvSpPr>
        <p:spPr bwMode="auto">
          <a:xfrm>
            <a:off x="1841535" y="3207303"/>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chemeClr val="bg2"/>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19" name="文本框 18"/>
          <p:cNvSpPr txBox="1"/>
          <p:nvPr/>
        </p:nvSpPr>
        <p:spPr>
          <a:xfrm>
            <a:off x="2071646" y="3143496"/>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a:stCxn id="18" idx="6"/>
          </p:cNvCxnSpPr>
          <p:nvPr/>
        </p:nvCxnSpPr>
        <p:spPr>
          <a:xfrm>
            <a:off x="2534033" y="3551161"/>
            <a:ext cx="4500000" cy="0"/>
          </a:xfrm>
          <a:prstGeom prst="line">
            <a:avLst/>
          </a:prstGeom>
          <a:solidFill>
            <a:schemeClr val="accent1"/>
          </a:solidFill>
          <a:ln>
            <a:noFill/>
          </a:ln>
        </p:spPr>
      </p:cxnSp>
      <p:sp>
        <p:nvSpPr>
          <p:cNvPr id="21" name="文本框 20"/>
          <p:cNvSpPr txBox="1"/>
          <p:nvPr/>
        </p:nvSpPr>
        <p:spPr>
          <a:xfrm>
            <a:off x="2915073" y="3114680"/>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注意事项</a:t>
            </a:r>
            <a:endParaRPr lang="zh-CN" altLang="en-US" sz="2400" dirty="0">
              <a:solidFill>
                <a:schemeClr val="tx1">
                  <a:lumMod val="75000"/>
                  <a:lumOff val="25000"/>
                </a:schemeClr>
              </a:solidFill>
            </a:endParaRPr>
          </a:p>
        </p:txBody>
      </p:sp>
      <p:sp>
        <p:nvSpPr>
          <p:cNvPr id="23" name="Freeform 10"/>
          <p:cNvSpPr>
            <a:spLocks/>
          </p:cNvSpPr>
          <p:nvPr/>
        </p:nvSpPr>
        <p:spPr bwMode="auto">
          <a:xfrm>
            <a:off x="1841535" y="4127276"/>
            <a:ext cx="843427" cy="343858"/>
          </a:xfrm>
          <a:custGeom>
            <a:avLst/>
            <a:gdLst>
              <a:gd name="T0" fmla="*/ 3120 w 3800"/>
              <a:gd name="T1" fmla="*/ 0 h 1532"/>
              <a:gd name="T2" fmla="*/ 682 w 3800"/>
              <a:gd name="T3" fmla="*/ 0 h 1532"/>
              <a:gd name="T4" fmla="*/ 682 w 3800"/>
              <a:gd name="T5" fmla="*/ 284 h 1532"/>
              <a:gd name="T6" fmla="*/ 0 w 3800"/>
              <a:gd name="T7" fmla="*/ 766 h 1532"/>
              <a:gd name="T8" fmla="*/ 682 w 3800"/>
              <a:gd name="T9" fmla="*/ 1248 h 1532"/>
              <a:gd name="T10" fmla="*/ 682 w 3800"/>
              <a:gd name="T11" fmla="*/ 1532 h 1532"/>
              <a:gd name="T12" fmla="*/ 3120 w 3800"/>
              <a:gd name="T13" fmla="*/ 1532 h 1532"/>
              <a:gd name="T14" fmla="*/ 3120 w 3800"/>
              <a:gd name="T15" fmla="*/ 1248 h 1532"/>
              <a:gd name="T16" fmla="*/ 3800 w 3800"/>
              <a:gd name="T17" fmla="*/ 766 h 1532"/>
              <a:gd name="T18" fmla="*/ 3120 w 3800"/>
              <a:gd name="T19" fmla="*/ 284 h 1532"/>
              <a:gd name="T20" fmla="*/ 3120 w 3800"/>
              <a:gd name="T21"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0" h="1532">
                <a:moveTo>
                  <a:pt x="3120" y="0"/>
                </a:moveTo>
                <a:lnTo>
                  <a:pt x="682" y="0"/>
                </a:lnTo>
                <a:lnTo>
                  <a:pt x="682" y="284"/>
                </a:lnTo>
                <a:lnTo>
                  <a:pt x="0" y="766"/>
                </a:lnTo>
                <a:lnTo>
                  <a:pt x="682" y="1248"/>
                </a:lnTo>
                <a:lnTo>
                  <a:pt x="682" y="1532"/>
                </a:lnTo>
                <a:lnTo>
                  <a:pt x="3120" y="1532"/>
                </a:lnTo>
                <a:lnTo>
                  <a:pt x="3120" y="1248"/>
                </a:lnTo>
                <a:lnTo>
                  <a:pt x="3800" y="766"/>
                </a:lnTo>
                <a:lnTo>
                  <a:pt x="3120" y="284"/>
                </a:lnTo>
                <a:lnTo>
                  <a:pt x="3120" y="0"/>
                </a:lnTo>
                <a:close/>
              </a:path>
            </a:pathLst>
          </a:custGeom>
          <a:solidFill>
            <a:srgbClr val="C00000"/>
          </a:solidFill>
          <a:ln>
            <a:noFill/>
          </a:ln>
        </p:spPr>
        <p:txBody>
          <a:bodyPr vert="horz" wrap="square" lIns="91440" tIns="45720" rIns="91440" bIns="45720" numCol="1" anchor="ctr" anchorCtr="0" compatLnSpc="1">
            <a:prstTxWarp prst="textNoShape">
              <a:avLst/>
            </a:prstTxWarp>
            <a:noAutofit/>
          </a:bodyPr>
          <a:lstStyle/>
          <a:p>
            <a:pPr algn="ctr"/>
            <a:endParaRPr lang="zh-CN" altLang="en-US" sz="3200" b="1"/>
          </a:p>
        </p:txBody>
      </p:sp>
      <p:sp>
        <p:nvSpPr>
          <p:cNvPr id="24" name="文本框 23"/>
          <p:cNvSpPr txBox="1"/>
          <p:nvPr/>
        </p:nvSpPr>
        <p:spPr>
          <a:xfrm>
            <a:off x="2071646" y="4063469"/>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a:stCxn id="23" idx="6"/>
          </p:cNvCxnSpPr>
          <p:nvPr/>
        </p:nvCxnSpPr>
        <p:spPr>
          <a:xfrm>
            <a:off x="2534033" y="4471134"/>
            <a:ext cx="450000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915073" y="4034653"/>
            <a:ext cx="4387392" cy="461665"/>
          </a:xfrm>
          <a:prstGeom prst="rect">
            <a:avLst/>
          </a:prstGeom>
          <a:noFill/>
        </p:spPr>
        <p:txBody>
          <a:bodyPr wrap="square" rtlCol="0">
            <a:spAutoFit/>
          </a:bodyPr>
          <a:lstStyle/>
          <a:p>
            <a:r>
              <a:rPr lang="zh-CN" altLang="en-US" sz="2400" dirty="0" smtClean="0"/>
              <a:t>项目负责人联系方式</a:t>
            </a:r>
            <a:endParaRPr lang="zh-CN" altLang="en-US" sz="2400" dirty="0"/>
          </a:p>
        </p:txBody>
      </p:sp>
      <p:sp>
        <p:nvSpPr>
          <p:cNvPr id="34" name="文本框 33"/>
          <p:cNvSpPr txBox="1"/>
          <p:nvPr/>
        </p:nvSpPr>
        <p:spPr>
          <a:xfrm>
            <a:off x="2071646" y="4983444"/>
            <a:ext cx="383206" cy="443226"/>
          </a:xfrm>
          <a:prstGeom prst="rect">
            <a:avLst/>
          </a:prstGeom>
          <a:noFill/>
        </p:spPr>
        <p:txBody>
          <a:bodyPr wrap="none" rtlCol="0" anchor="ctr">
            <a:no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10"/>
          <p:cNvSpPr txBox="1"/>
          <p:nvPr/>
        </p:nvSpPr>
        <p:spPr>
          <a:xfrm>
            <a:off x="2938076" y="2194885"/>
            <a:ext cx="4387392" cy="461665"/>
          </a:xfrm>
          <a:prstGeom prst="rect">
            <a:avLst/>
          </a:prstGeom>
          <a:noFill/>
        </p:spPr>
        <p:txBody>
          <a:bodyPr wrap="square" rtlCol="0">
            <a:spAutoFit/>
          </a:bodyPr>
          <a:lstStyle/>
          <a:p>
            <a:r>
              <a:rPr lang="zh-CN" altLang="en-US" sz="2400" dirty="0" smtClean="0">
                <a:solidFill>
                  <a:schemeClr val="tx1">
                    <a:lumMod val="75000"/>
                    <a:lumOff val="25000"/>
                  </a:schemeClr>
                </a:solidFill>
              </a:rPr>
              <a:t>历年工作安排</a:t>
            </a:r>
            <a:endParaRPr lang="zh-CN" altLang="en-US" sz="2400" dirty="0">
              <a:solidFill>
                <a:schemeClr val="tx1">
                  <a:lumMod val="75000"/>
                  <a:lumOff val="25000"/>
                </a:schemeClr>
              </a:solidFill>
            </a:endParaRPr>
          </a:p>
        </p:txBody>
      </p:sp>
      <p:cxnSp>
        <p:nvCxnSpPr>
          <p:cNvPr id="27" name="直接连接符 26"/>
          <p:cNvCxnSpPr/>
          <p:nvPr/>
        </p:nvCxnSpPr>
        <p:spPr>
          <a:xfrm>
            <a:off x="2522531" y="3537140"/>
            <a:ext cx="4500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1175378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545254" y="905774"/>
            <a:ext cx="4699605" cy="4873924"/>
          </a:xfrm>
          <a:prstGeom prst="rect">
            <a:avLst/>
          </a:prstGeom>
        </p:spPr>
      </p:pic>
      <p:sp>
        <p:nvSpPr>
          <p:cNvPr id="20" name="TextBox 19"/>
          <p:cNvSpPr txBox="1"/>
          <p:nvPr/>
        </p:nvSpPr>
        <p:spPr>
          <a:xfrm>
            <a:off x="713116" y="1178943"/>
            <a:ext cx="4316083" cy="1077218"/>
          </a:xfrm>
          <a:prstGeom prst="rect">
            <a:avLst/>
          </a:prstGeom>
          <a:noFill/>
        </p:spPr>
        <p:txBody>
          <a:bodyPr wrap="square" rtlCol="0">
            <a:spAutoFit/>
          </a:bodyPr>
          <a:lstStyle/>
          <a:p>
            <a:r>
              <a:rPr lang="zh-CN" altLang="en-US" sz="3200" b="1" dirty="0" smtClean="0">
                <a:solidFill>
                  <a:schemeClr val="bg1"/>
                </a:solidFill>
                <a:effectLst>
                  <a:outerShdw blurRad="38100" dist="38100" dir="2700000" algn="tl">
                    <a:srgbClr val="000000">
                      <a:alpha val="43137"/>
                    </a:srgbClr>
                  </a:outerShdw>
                </a:effectLst>
              </a:rPr>
              <a:t>研究生院国际化办公室</a:t>
            </a:r>
            <a:endParaRPr lang="en-US" altLang="zh-CN" sz="3200" b="1" dirty="0" smtClean="0">
              <a:solidFill>
                <a:schemeClr val="bg1"/>
              </a:solidFill>
              <a:effectLst>
                <a:outerShdw blurRad="38100" dist="38100" dir="2700000" algn="tl">
                  <a:srgbClr val="000000">
                    <a:alpha val="43137"/>
                  </a:srgbClr>
                </a:outerShdw>
              </a:effectLst>
            </a:endParaRPr>
          </a:p>
          <a:p>
            <a:endParaRPr lang="zh-CN" altLang="en-US" sz="3200"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782128" y="2110596"/>
            <a:ext cx="4065917" cy="1384995"/>
          </a:xfrm>
          <a:prstGeom prst="rect">
            <a:avLst/>
          </a:prstGeom>
          <a:noFill/>
        </p:spPr>
        <p:txBody>
          <a:bodyPr wrap="square" rtlCol="0">
            <a:spAutoFit/>
          </a:bodyPr>
          <a:lstStyle/>
          <a:p>
            <a:r>
              <a:rPr lang="zh-CN" altLang="en-US" sz="2800" b="1" dirty="0" smtClean="0">
                <a:solidFill>
                  <a:schemeClr val="bg1"/>
                </a:solidFill>
              </a:rPr>
              <a:t>孔令体：</a:t>
            </a:r>
            <a:r>
              <a:rPr lang="en-US" altLang="zh-CN" sz="2800" b="1" dirty="0" smtClean="0">
                <a:solidFill>
                  <a:schemeClr val="bg1"/>
                </a:solidFill>
              </a:rPr>
              <a:t>34207040</a:t>
            </a:r>
          </a:p>
          <a:p>
            <a:r>
              <a:rPr lang="en-US" altLang="zh-CN" sz="2800" b="1" dirty="0" smtClean="0">
                <a:solidFill>
                  <a:schemeClr val="bg1"/>
                </a:solidFill>
              </a:rPr>
              <a:t>              konglt@sjtu.edu.cn</a:t>
            </a:r>
            <a:endParaRPr lang="zh-CN" altLang="en-US" sz="2800" b="1" dirty="0">
              <a:solidFill>
                <a:schemeClr val="bg1"/>
              </a:solidFill>
            </a:endParaRPr>
          </a:p>
        </p:txBody>
      </p:sp>
      <p:sp>
        <p:nvSpPr>
          <p:cNvPr id="22" name="TextBox 21"/>
          <p:cNvSpPr txBox="1"/>
          <p:nvPr/>
        </p:nvSpPr>
        <p:spPr>
          <a:xfrm>
            <a:off x="779253" y="3945148"/>
            <a:ext cx="4241320" cy="1384995"/>
          </a:xfrm>
          <a:prstGeom prst="rect">
            <a:avLst/>
          </a:prstGeom>
          <a:noFill/>
        </p:spPr>
        <p:txBody>
          <a:bodyPr wrap="square" rtlCol="0">
            <a:spAutoFit/>
          </a:bodyPr>
          <a:lstStyle/>
          <a:p>
            <a:r>
              <a:rPr lang="zh-CN" altLang="en-US" sz="2800" b="1" dirty="0" smtClean="0">
                <a:solidFill>
                  <a:schemeClr val="bg1"/>
                </a:solidFill>
              </a:rPr>
              <a:t>余旖旎：</a:t>
            </a:r>
            <a:r>
              <a:rPr lang="en-US" altLang="zh-CN" sz="2800" b="1" dirty="0" smtClean="0">
                <a:solidFill>
                  <a:schemeClr val="bg1"/>
                </a:solidFill>
              </a:rPr>
              <a:t>34207040</a:t>
            </a:r>
          </a:p>
          <a:p>
            <a:r>
              <a:rPr lang="en-US" altLang="zh-CN" sz="2800" b="1" dirty="0" smtClean="0">
                <a:solidFill>
                  <a:schemeClr val="bg1"/>
                </a:solidFill>
              </a:rPr>
              <a:t>              innesyu@sjtu.edu.cn</a:t>
            </a:r>
            <a:endParaRPr lang="zh-CN" altLang="en-US" sz="2800" b="1" dirty="0">
              <a:solidFill>
                <a:schemeClr val="bg1"/>
              </a:solidFill>
            </a:endParaRPr>
          </a:p>
        </p:txBody>
      </p:sp>
      <p:pic>
        <p:nvPicPr>
          <p:cNvPr id="1027" name="Picture 3" descr="C:\Users\lenovo\AppData\Local\Microsoft\Windows\Temporary Internet Files\Content.IE5\578R38CB\phone-31172_960_720[1].png"/>
          <p:cNvPicPr>
            <a:picLocks noChangeAspect="1" noChangeArrowheads="1"/>
          </p:cNvPicPr>
          <p:nvPr/>
        </p:nvPicPr>
        <p:blipFill>
          <a:blip r:embed="rId3" cstate="print"/>
          <a:srcRect/>
          <a:stretch>
            <a:fillRect/>
          </a:stretch>
        </p:blipFill>
        <p:spPr bwMode="auto">
          <a:xfrm>
            <a:off x="5758132" y="1112806"/>
            <a:ext cx="2044461" cy="2044461"/>
          </a:xfrm>
          <a:prstGeom prst="rect">
            <a:avLst/>
          </a:prstGeom>
          <a:noFill/>
        </p:spPr>
      </p:pic>
      <p:pic>
        <p:nvPicPr>
          <p:cNvPr id="1028" name="Picture 4" descr="C:\Users\lenovo\AppData\Local\Microsoft\Windows\Temporary Internet Files\Content.IE5\578R38CB\e-mail[1].png"/>
          <p:cNvPicPr>
            <a:picLocks noChangeAspect="1" noChangeArrowheads="1"/>
          </p:cNvPicPr>
          <p:nvPr/>
        </p:nvPicPr>
        <p:blipFill>
          <a:blip r:embed="rId4" cstate="print"/>
          <a:srcRect/>
          <a:stretch>
            <a:fillRect/>
          </a:stretch>
        </p:blipFill>
        <p:spPr bwMode="auto">
          <a:xfrm>
            <a:off x="5590952" y="3554083"/>
            <a:ext cx="2733538" cy="2398142"/>
          </a:xfrm>
          <a:prstGeom prst="rect">
            <a:avLst/>
          </a:prstGeom>
          <a:noFill/>
        </p:spPr>
      </p:pic>
    </p:spTree>
    <p:extLst>
      <p:ext uri="{BB962C8B-B14F-4D97-AF65-F5344CB8AC3E}">
        <p14:creationId xmlns:p14="http://schemas.microsoft.com/office/powerpoint/2010/main" xmlns="" val="2876939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82128" y="2110596"/>
            <a:ext cx="4065917" cy="1384995"/>
          </a:xfrm>
          <a:prstGeom prst="rect">
            <a:avLst/>
          </a:prstGeom>
          <a:noFill/>
        </p:spPr>
        <p:txBody>
          <a:bodyPr wrap="square" rtlCol="0">
            <a:spAutoFit/>
          </a:bodyPr>
          <a:lstStyle/>
          <a:p>
            <a:r>
              <a:rPr lang="zh-CN" altLang="en-US" sz="2800" b="1" dirty="0" smtClean="0">
                <a:solidFill>
                  <a:schemeClr val="bg1"/>
                </a:solidFill>
              </a:rPr>
              <a:t>孔令体：</a:t>
            </a:r>
            <a:r>
              <a:rPr lang="en-US" altLang="zh-CN" sz="2800" b="1" dirty="0" smtClean="0">
                <a:solidFill>
                  <a:schemeClr val="bg1"/>
                </a:solidFill>
              </a:rPr>
              <a:t>34207040</a:t>
            </a:r>
          </a:p>
          <a:p>
            <a:r>
              <a:rPr lang="en-US" altLang="zh-CN" sz="2800" b="1" dirty="0" smtClean="0">
                <a:solidFill>
                  <a:schemeClr val="bg1"/>
                </a:solidFill>
              </a:rPr>
              <a:t>              konglt@sjtu.edu.cn</a:t>
            </a:r>
            <a:endParaRPr lang="zh-CN" altLang="en-US" sz="2800" b="1" dirty="0">
              <a:solidFill>
                <a:schemeClr val="bg1"/>
              </a:solidFill>
            </a:endParaRPr>
          </a:p>
        </p:txBody>
      </p:sp>
      <p:sp>
        <p:nvSpPr>
          <p:cNvPr id="22" name="TextBox 21"/>
          <p:cNvSpPr txBox="1"/>
          <p:nvPr/>
        </p:nvSpPr>
        <p:spPr>
          <a:xfrm>
            <a:off x="779253" y="3945148"/>
            <a:ext cx="4241320" cy="1384995"/>
          </a:xfrm>
          <a:prstGeom prst="rect">
            <a:avLst/>
          </a:prstGeom>
          <a:noFill/>
        </p:spPr>
        <p:txBody>
          <a:bodyPr wrap="square" rtlCol="0">
            <a:spAutoFit/>
          </a:bodyPr>
          <a:lstStyle/>
          <a:p>
            <a:r>
              <a:rPr lang="zh-CN" altLang="en-US" sz="2800" b="1" dirty="0" smtClean="0">
                <a:solidFill>
                  <a:schemeClr val="bg1"/>
                </a:solidFill>
              </a:rPr>
              <a:t>余旖旎：</a:t>
            </a:r>
            <a:r>
              <a:rPr lang="en-US" altLang="zh-CN" sz="2800" b="1" dirty="0" smtClean="0">
                <a:solidFill>
                  <a:schemeClr val="bg1"/>
                </a:solidFill>
              </a:rPr>
              <a:t>34207040</a:t>
            </a:r>
          </a:p>
          <a:p>
            <a:r>
              <a:rPr lang="en-US" altLang="zh-CN" sz="2800" b="1" dirty="0" smtClean="0">
                <a:solidFill>
                  <a:schemeClr val="bg1"/>
                </a:solidFill>
              </a:rPr>
              <a:t>              innesyu@sjtu.edu.cn</a:t>
            </a:r>
            <a:endParaRPr lang="zh-CN" altLang="en-US" sz="2800" b="1" dirty="0">
              <a:solidFill>
                <a:schemeClr val="bg1"/>
              </a:solidFill>
            </a:endParaRPr>
          </a:p>
        </p:txBody>
      </p:sp>
      <p:pic>
        <p:nvPicPr>
          <p:cNvPr id="8" name="图片 7"/>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572075" y="975502"/>
            <a:ext cx="8158799" cy="4873924"/>
          </a:xfrm>
          <a:prstGeom prst="rect">
            <a:avLst/>
          </a:prstGeom>
        </p:spPr>
      </p:pic>
      <p:sp>
        <p:nvSpPr>
          <p:cNvPr id="9" name="矩形 8"/>
          <p:cNvSpPr/>
          <p:nvPr/>
        </p:nvSpPr>
        <p:spPr>
          <a:xfrm>
            <a:off x="901357" y="1494661"/>
            <a:ext cx="7669065" cy="95410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zh-CN" altLang="en-US" sz="2800" b="1" cap="none" spc="150" dirty="0" smtClean="0">
                <a:ln w="11430"/>
                <a:solidFill>
                  <a:srgbClr val="F8F8F8"/>
                </a:solidFill>
                <a:effectLst>
                  <a:outerShdw blurRad="25400" algn="tl" rotWithShape="0">
                    <a:srgbClr val="000000">
                      <a:alpha val="43000"/>
                    </a:srgbClr>
                  </a:outerShdw>
                </a:effectLst>
              </a:rPr>
              <a:t>宣讲会</a:t>
            </a:r>
            <a:r>
              <a:rPr lang="en-US" altLang="zh-CN" sz="2800" b="1" cap="none" spc="150" dirty="0" err="1" smtClean="0">
                <a:ln w="11430"/>
                <a:solidFill>
                  <a:srgbClr val="F8F8F8"/>
                </a:solidFill>
                <a:effectLst>
                  <a:outerShdw blurRad="25400" algn="tl" rotWithShape="0">
                    <a:srgbClr val="000000">
                      <a:alpha val="43000"/>
                    </a:srgbClr>
                  </a:outerShdw>
                </a:effectLst>
              </a:rPr>
              <a:t>ppt</a:t>
            </a:r>
            <a:r>
              <a:rPr lang="zh-CN" altLang="en-US" sz="2800" b="1" cap="none" spc="150" dirty="0" smtClean="0">
                <a:ln w="11430"/>
                <a:solidFill>
                  <a:srgbClr val="F8F8F8"/>
                </a:solidFill>
                <a:effectLst>
                  <a:outerShdw blurRad="25400" algn="tl" rotWithShape="0">
                    <a:srgbClr val="000000">
                      <a:alpha val="43000"/>
                    </a:srgbClr>
                  </a:outerShdw>
                </a:effectLst>
              </a:rPr>
              <a:t>及选派手册下载网址：</a:t>
            </a:r>
            <a:endParaRPr lang="en-US" altLang="zh-CN" sz="2800" b="1" cap="none" spc="150" dirty="0" smtClean="0">
              <a:ln w="11430"/>
              <a:solidFill>
                <a:srgbClr val="F8F8F8"/>
              </a:solidFill>
              <a:effectLst>
                <a:outerShdw blurRad="25400" algn="tl" rotWithShape="0">
                  <a:srgbClr val="000000">
                    <a:alpha val="43000"/>
                  </a:srgbClr>
                </a:outerShdw>
              </a:effectLst>
            </a:endParaRPr>
          </a:p>
          <a:p>
            <a:r>
              <a:rPr lang="en-US" altLang="zh-CN" sz="2800" dirty="0">
                <a:latin typeface="Britannic Bold" panose="020B0903060703020204" pitchFamily="34" charset="0"/>
              </a:rPr>
              <a:t>http://jcube.sjtu.edu.cn/a/384ca7GJ768ZFqo1</a:t>
            </a:r>
            <a:endParaRPr lang="zh-CN" altLang="en-US" sz="2800" b="1" cap="none" spc="150" dirty="0">
              <a:ln w="11430"/>
              <a:solidFill>
                <a:srgbClr val="F8F8F8"/>
              </a:solidFill>
              <a:effectLst>
                <a:outerShdw blurRad="25400" algn="tl" rotWithShape="0">
                  <a:srgbClr val="000000">
                    <a:alpha val="43000"/>
                  </a:srgbClr>
                </a:outerShdw>
              </a:effectLst>
              <a:latin typeface="Britannic Bold" panose="020B0903060703020204" pitchFamily="34" charset="0"/>
            </a:endParaRPr>
          </a:p>
        </p:txBody>
      </p:sp>
      <p:sp>
        <p:nvSpPr>
          <p:cNvPr id="10" name="矩形 9"/>
          <p:cNvSpPr/>
          <p:nvPr/>
        </p:nvSpPr>
        <p:spPr>
          <a:xfrm>
            <a:off x="417427" y="5035787"/>
            <a:ext cx="7095487" cy="55399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CN" altLang="en-US" sz="2800" b="1" cap="none" spc="150" dirty="0" smtClean="0">
                <a:ln w="11430"/>
                <a:solidFill>
                  <a:srgbClr val="F8F8F8"/>
                </a:solidFill>
                <a:effectLst>
                  <a:outerShdw blurRad="25400" algn="tl" rotWithShape="0">
                    <a:srgbClr val="000000">
                      <a:alpha val="43000"/>
                    </a:srgbClr>
                  </a:outerShdw>
                </a:effectLst>
              </a:rPr>
              <a:t>公派项目交流</a:t>
            </a:r>
            <a:r>
              <a:rPr lang="en-US" altLang="zh-CN" sz="2800" b="1" cap="none" spc="150" dirty="0" smtClean="0">
                <a:ln w="11430"/>
                <a:solidFill>
                  <a:srgbClr val="F8F8F8"/>
                </a:solidFill>
                <a:effectLst>
                  <a:outerShdw blurRad="25400" algn="tl" rotWithShape="0">
                    <a:srgbClr val="000000">
                      <a:alpha val="43000"/>
                    </a:srgbClr>
                  </a:outerShdw>
                </a:effectLst>
              </a:rPr>
              <a:t>QQ</a:t>
            </a:r>
            <a:r>
              <a:rPr lang="zh-CN" altLang="en-US" sz="2800" b="1" cap="none" spc="150" dirty="0" smtClean="0">
                <a:ln w="11430"/>
                <a:solidFill>
                  <a:srgbClr val="F8F8F8"/>
                </a:solidFill>
                <a:effectLst>
                  <a:outerShdw blurRad="25400" algn="tl" rotWithShape="0">
                    <a:srgbClr val="000000">
                      <a:alpha val="43000"/>
                    </a:srgbClr>
                  </a:outerShdw>
                </a:effectLst>
              </a:rPr>
              <a:t>群：</a:t>
            </a:r>
            <a:r>
              <a:rPr lang="en-US" altLang="zh-CN" sz="3000" b="1" cap="none" spc="150" dirty="0" smtClean="0">
                <a:ln w="11430"/>
                <a:effectLst>
                  <a:outerShdw blurRad="25400" algn="tl" rotWithShape="0">
                    <a:srgbClr val="000000">
                      <a:alpha val="43000"/>
                    </a:srgbClr>
                  </a:outerShdw>
                </a:effectLst>
                <a:latin typeface="Britannic Bold" panose="020B0903060703020204" pitchFamily="34" charset="0"/>
              </a:rPr>
              <a:t>110484175</a:t>
            </a:r>
            <a:endParaRPr lang="zh-CN" altLang="en-US" sz="3000" b="1" cap="none" spc="150" dirty="0">
              <a:ln w="11430"/>
              <a:effectLst>
                <a:outerShdw blurRad="25400" algn="tl" rotWithShape="0">
                  <a:srgbClr val="000000">
                    <a:alpha val="43000"/>
                  </a:srgbClr>
                </a:outerShdw>
              </a:effectLst>
              <a:latin typeface="Britannic Bold" panose="020B0903060703020204" pitchFamily="34" charset="0"/>
            </a:endParaRPr>
          </a:p>
        </p:txBody>
      </p:sp>
      <p:pic>
        <p:nvPicPr>
          <p:cNvPr id="2" name="图片 1"/>
          <p:cNvPicPr>
            <a:picLocks noChangeAspect="1"/>
          </p:cNvPicPr>
          <p:nvPr/>
        </p:nvPicPr>
        <p:blipFill>
          <a:blip r:embed="rId3" cstate="print"/>
          <a:stretch>
            <a:fillRect/>
          </a:stretch>
        </p:blipFill>
        <p:spPr>
          <a:xfrm>
            <a:off x="2815086" y="2478621"/>
            <a:ext cx="2530558" cy="2609915"/>
          </a:xfrm>
          <a:prstGeom prst="rect">
            <a:avLst/>
          </a:prstGeom>
        </p:spPr>
      </p:pic>
    </p:spTree>
    <p:extLst>
      <p:ext uri="{BB962C8B-B14F-4D97-AF65-F5344CB8AC3E}">
        <p14:creationId xmlns:p14="http://schemas.microsoft.com/office/powerpoint/2010/main" xmlns="" val="2876939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框 1"/>
          <p:cNvSpPr txBox="1">
            <a:spLocks noChangeArrowheads="1"/>
          </p:cNvSpPr>
          <p:nvPr/>
        </p:nvSpPr>
        <p:spPr bwMode="auto">
          <a:xfrm>
            <a:off x="3286125" y="1295400"/>
            <a:ext cx="2419350" cy="923925"/>
          </a:xfrm>
          <a:prstGeom prst="rect">
            <a:avLst/>
          </a:prstGeom>
          <a:noFill/>
          <a:ln w="9525">
            <a:noFill/>
            <a:miter lim="800000"/>
            <a:headEnd/>
            <a:tailEnd/>
          </a:ln>
        </p:spPr>
        <p:txBody>
          <a:bodyPr wrap="none">
            <a:spAutoFit/>
          </a:bodyPr>
          <a:lstStyle/>
          <a:p>
            <a:pPr eaLnBrk="1" hangingPunct="1"/>
            <a:r>
              <a:rPr lang="zh-CN" altLang="en-US" sz="5400" b="1">
                <a:solidFill>
                  <a:schemeClr val="bg1"/>
                </a:solidFill>
                <a:latin typeface="等线" pitchFamily="2" charset="-122"/>
                <a:ea typeface="等线" pitchFamily="2" charset="-122"/>
              </a:rPr>
              <a:t>谢 谢！</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各类项目概述</a:t>
            </a:r>
            <a:endParaRPr lang="zh-CN" altLang="en-US" dirty="0"/>
          </a:p>
        </p:txBody>
      </p:sp>
      <p:sp>
        <p:nvSpPr>
          <p:cNvPr id="6" name="Rectangle 9"/>
          <p:cNvSpPr>
            <a:spLocks noChangeArrowheads="1"/>
          </p:cNvSpPr>
          <p:nvPr/>
        </p:nvSpPr>
        <p:spPr bwMode="auto">
          <a:xfrm>
            <a:off x="1393167" y="1141563"/>
            <a:ext cx="8001000" cy="4216539"/>
          </a:xfrm>
          <a:prstGeom prst="rect">
            <a:avLst/>
          </a:prstGeom>
          <a:noFill/>
          <a:ln w="9525">
            <a:noFill/>
            <a:miter lim="800000"/>
            <a:headEnd/>
            <a:tailEnd/>
          </a:ln>
        </p:spPr>
        <p:txBody>
          <a:bodyPr>
            <a:spAutoFit/>
          </a:bodyPr>
          <a:lstStyle/>
          <a:p>
            <a:pPr eaLnBrk="1" hangingPunct="1">
              <a:lnSpc>
                <a:spcPct val="150000"/>
              </a:lnSpc>
              <a:spcBef>
                <a:spcPct val="50000"/>
              </a:spcBef>
              <a:buFont typeface="Wingdings" pitchFamily="2" charset="2"/>
              <a:buNone/>
              <a:defRPr/>
            </a:pPr>
            <a:endParaRPr lang="zh-CN" altLang="en-US" sz="800" b="1" dirty="0" smtClean="0">
              <a:solidFill>
                <a:srgbClr val="000044"/>
              </a:solidFill>
              <a:effectLst>
                <a:outerShdw blurRad="38100" dist="38100" dir="2700000" algn="tl">
                  <a:srgbClr val="C0C0C0"/>
                </a:outerShdw>
              </a:effectLst>
              <a:ea typeface="黑体" pitchFamily="2" charset="-122"/>
              <a:sym typeface="Wingdings" pitchFamily="2" charset="2"/>
            </a:endParaRPr>
          </a:p>
          <a:p>
            <a:pPr eaLnBrk="1" fontAlgn="t" hangingPunct="1">
              <a:lnSpc>
                <a:spcPct val="200000"/>
              </a:lnSpc>
              <a:buClr>
                <a:srgbClr val="000044"/>
              </a:buClr>
              <a:buSzPct val="100000"/>
              <a:buFontTx/>
              <a:buBlip>
                <a:blip r:embed="rId2"/>
              </a:buBlip>
              <a:defRPr/>
            </a:pPr>
            <a:r>
              <a:rPr lang="zh-CN" altLang="en-US" sz="2800" b="1" dirty="0" smtClean="0">
                <a:solidFill>
                  <a:srgbClr val="000044"/>
                </a:solidFill>
                <a:effectLst>
                  <a:outerShdw blurRad="38100" dist="38100" dir="2700000" algn="tl">
                    <a:srgbClr val="C0C0C0"/>
                  </a:outerShdw>
                </a:effectLst>
                <a:ea typeface="黑体" pitchFamily="2" charset="-122"/>
              </a:rPr>
              <a:t> </a:t>
            </a:r>
            <a:r>
              <a:rPr lang="zh-CN" altLang="en-US" sz="2000" b="1" dirty="0" smtClean="0">
                <a:solidFill>
                  <a:srgbClr val="C00000"/>
                </a:solidFill>
                <a:effectLst>
                  <a:outerShdw blurRad="38100" dist="38100" dir="2700000" algn="tl">
                    <a:srgbClr val="C0C0C0"/>
                  </a:outerShdw>
                </a:effectLst>
                <a:ea typeface="黑体" pitchFamily="2" charset="-122"/>
              </a:rPr>
              <a:t>国家建设高水平大学公派研究生项目</a:t>
            </a:r>
            <a:endParaRPr lang="en-US" altLang="zh-CN" sz="2000" b="1" dirty="0" smtClean="0">
              <a:solidFill>
                <a:srgbClr val="C00000"/>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000" b="1" dirty="0" smtClean="0">
                <a:solidFill>
                  <a:srgbClr val="FF0000"/>
                </a:solidFill>
                <a:effectLst>
                  <a:outerShdw blurRad="38100" dist="38100" dir="2700000" algn="tl">
                    <a:srgbClr val="C0C0C0"/>
                  </a:outerShdw>
                </a:effectLst>
                <a:ea typeface="黑体" pitchFamily="2" charset="-122"/>
              </a:rPr>
              <a:t>攻读博士学位研究生项目</a:t>
            </a:r>
            <a:endParaRPr lang="en-US" altLang="zh-CN" sz="2000" b="1" dirty="0" smtClean="0">
              <a:solidFill>
                <a:srgbClr val="FF0000"/>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联合培养博士研究生项目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国家公派硕士研究生项目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 博士生导师短期出国交流项目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a:p>
            <a:pPr eaLnBrk="1" fontAlgn="t" hangingPunct="1">
              <a:lnSpc>
                <a:spcPct val="200000"/>
              </a:lnSpc>
              <a:buClr>
                <a:srgbClr val="000044"/>
              </a:buClr>
              <a:buSzPct val="100000"/>
              <a:buFontTx/>
              <a:buBlip>
                <a:blip r:embed="rId2"/>
              </a:buBlip>
              <a:defRPr/>
            </a:pPr>
            <a:r>
              <a:rPr lang="zh-CN" altLang="en-US" sz="2000" b="1" dirty="0" smtClean="0">
                <a:solidFill>
                  <a:schemeClr val="bg1">
                    <a:lumMod val="50000"/>
                  </a:schemeClr>
                </a:solidFill>
                <a:effectLst>
                  <a:outerShdw blurRad="38100" dist="38100" dir="2700000" algn="tl">
                    <a:srgbClr val="C0C0C0"/>
                  </a:outerShdw>
                </a:effectLst>
                <a:ea typeface="黑体" pitchFamily="2" charset="-122"/>
              </a:rPr>
              <a:t>其他特殊渠道项目</a:t>
            </a:r>
            <a:endParaRPr lang="en-US" altLang="zh-CN" sz="2000" b="1" dirty="0" smtClean="0">
              <a:solidFill>
                <a:schemeClr val="bg1">
                  <a:lumMod val="50000"/>
                </a:schemeClr>
              </a:solidFill>
              <a:effectLst>
                <a:outerShdw blurRad="38100" dist="38100" dir="2700000" algn="tl">
                  <a:srgbClr val="C0C0C0"/>
                </a:outerShdw>
              </a:effectLst>
              <a:ea typeface="黑体" pitchFamily="2" charset="-122"/>
            </a:endParaRPr>
          </a:p>
        </p:txBody>
      </p:sp>
      <p:sp>
        <p:nvSpPr>
          <p:cNvPr id="4" name="任意多边形 3"/>
          <p:cNvSpPr/>
          <p:nvPr/>
        </p:nvSpPr>
        <p:spPr>
          <a:xfrm rot="5400000" flipH="1" flipV="1">
            <a:off x="6806243" y="4520242"/>
            <a:ext cx="2380891" cy="2294624"/>
          </a:xfrm>
          <a:custGeom>
            <a:avLst/>
            <a:gdLst>
              <a:gd name="connsiteX0" fmla="*/ 0 w 2380891"/>
              <a:gd name="connsiteY0" fmla="*/ 2294624 h 2294624"/>
              <a:gd name="connsiteX1" fmla="*/ 0 w 2380891"/>
              <a:gd name="connsiteY1" fmla="*/ 0 h 2294624"/>
              <a:gd name="connsiteX2" fmla="*/ 2380891 w 2380891"/>
              <a:gd name="connsiteY2" fmla="*/ 2294624 h 2294624"/>
              <a:gd name="connsiteX3" fmla="*/ 0 w 2380891"/>
              <a:gd name="connsiteY3" fmla="*/ 2294624 h 2294624"/>
              <a:gd name="connsiteX0" fmla="*/ 0 w 2380891"/>
              <a:gd name="connsiteY0" fmla="*/ 2294624 h 2294624"/>
              <a:gd name="connsiteX1" fmla="*/ 0 w 2380891"/>
              <a:gd name="connsiteY1" fmla="*/ 0 h 2294624"/>
              <a:gd name="connsiteX2" fmla="*/ 724618 w 2380891"/>
              <a:gd name="connsiteY2" fmla="*/ 1544128 h 2294624"/>
              <a:gd name="connsiteX3" fmla="*/ 2380891 w 2380891"/>
              <a:gd name="connsiteY3" fmla="*/ 2294624 h 2294624"/>
              <a:gd name="connsiteX4" fmla="*/ 0 w 2380891"/>
              <a:gd name="connsiteY4" fmla="*/ 2294624 h 229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91" h="2294624">
                <a:moveTo>
                  <a:pt x="0" y="2294624"/>
                </a:moveTo>
                <a:lnTo>
                  <a:pt x="0" y="0"/>
                </a:lnTo>
                <a:lnTo>
                  <a:pt x="724618" y="1544128"/>
                </a:lnTo>
                <a:lnTo>
                  <a:pt x="2380891" y="2294624"/>
                </a:lnTo>
                <a:lnTo>
                  <a:pt x="0" y="2294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49778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85399" y="984228"/>
            <a:ext cx="8372163" cy="574183"/>
          </a:xfrm>
        </p:spPr>
        <p:txBody>
          <a:bodyPr/>
          <a:lstStyle/>
          <a:p>
            <a:r>
              <a:rPr lang="zh-CN" altLang="en-US" dirty="0" smtClean="0"/>
              <a:t>各类项目概述</a:t>
            </a:r>
            <a:endParaRPr lang="zh-CN" altLang="en-US" dirty="0"/>
          </a:p>
        </p:txBody>
      </p:sp>
      <p:sp>
        <p:nvSpPr>
          <p:cNvPr id="3" name="Rectangle 9"/>
          <p:cNvSpPr>
            <a:spLocks noChangeArrowheads="1"/>
          </p:cNvSpPr>
          <p:nvPr/>
        </p:nvSpPr>
        <p:spPr bwMode="auto">
          <a:xfrm>
            <a:off x="612475" y="1792857"/>
            <a:ext cx="8067136" cy="3970318"/>
          </a:xfrm>
          <a:prstGeom prst="rect">
            <a:avLst/>
          </a:prstGeom>
          <a:noFill/>
          <a:ln w="9525">
            <a:noFill/>
            <a:miter lim="800000"/>
            <a:headEnd/>
            <a:tailEnd/>
          </a:ln>
        </p:spPr>
        <p:txBody>
          <a:bodyPr wrap="square">
            <a:spAutoFit/>
          </a:bodyPr>
          <a:lstStyle/>
          <a:p>
            <a:pPr marL="457200" indent="-457200" eaLnBrk="1" fontAlgn="t" hangingPunct="1">
              <a:spcBef>
                <a:spcPts val="1200"/>
              </a:spcBef>
              <a:buClr>
                <a:srgbClr val="000044"/>
              </a:buClr>
              <a:buSzPct val="100000"/>
              <a:buFont typeface="Wingdings" pitchFamily="2" charset="2"/>
              <a:buChar char="Ø"/>
              <a:defRPr/>
            </a:pPr>
            <a:r>
              <a:rPr lang="zh-CN" altLang="en-US"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攻读博士学位研究生项目</a:t>
            </a:r>
            <a:endParaRPr lang="en-US" altLang="zh-CN" sz="3200" b="1"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a:p>
            <a:pPr eaLnBrk="1" fontAlgn="t" hangingPunct="1">
              <a:lnSpc>
                <a:spcPct val="150000"/>
              </a:lnSpc>
              <a:spcBef>
                <a:spcPts val="1200"/>
              </a:spcBef>
              <a:buClr>
                <a:srgbClr val="000044"/>
              </a:buClr>
              <a:buSzPct val="100000"/>
              <a:buFontTx/>
              <a:buBlip>
                <a:blip r:embed="rId2"/>
              </a:buBlip>
              <a:defRPr/>
            </a:pPr>
            <a:r>
              <a:rPr lang="en-US" altLang="zh-CN" sz="2000" b="1" dirty="0">
                <a:solidFill>
                  <a:srgbClr val="C00000"/>
                </a:solidFill>
                <a:effectLst>
                  <a:outerShdw blurRad="38100" dist="38100" dir="2700000" algn="tl">
                    <a:srgbClr val="C0C0C0"/>
                  </a:outerShdw>
                </a:effectLst>
                <a:ea typeface="黑体" pitchFamily="2" charset="-122"/>
              </a:rPr>
              <a:t> </a:t>
            </a:r>
            <a:r>
              <a:rPr lang="en-US" altLang="zh-CN" sz="2000" b="1" dirty="0" smtClean="0">
                <a:solidFill>
                  <a:srgbClr val="000044"/>
                </a:solidFill>
                <a:effectLst>
                  <a:outerShdw blurRad="38100" dist="38100" dir="2700000" algn="tl">
                    <a:srgbClr val="C0C0C0"/>
                  </a:outerShdw>
                </a:effectLst>
                <a:ea typeface="黑体" pitchFamily="2" charset="-122"/>
              </a:rPr>
              <a:t>2017</a:t>
            </a:r>
            <a:r>
              <a:rPr lang="zh-CN" altLang="en-US" sz="2000" b="1" dirty="0" smtClean="0">
                <a:solidFill>
                  <a:srgbClr val="000044"/>
                </a:solidFill>
                <a:effectLst>
                  <a:outerShdw blurRad="38100" dist="38100" dir="2700000" algn="tl">
                    <a:srgbClr val="C0C0C0"/>
                  </a:outerShdw>
                </a:effectLst>
                <a:ea typeface="黑体" pitchFamily="2" charset="-122"/>
              </a:rPr>
              <a:t>年全国选派</a:t>
            </a:r>
            <a:r>
              <a:rPr lang="en-US" altLang="zh-CN" sz="2000" b="1" dirty="0" smtClean="0">
                <a:solidFill>
                  <a:srgbClr val="FF0000"/>
                </a:solidFill>
                <a:effectLst>
                  <a:outerShdw blurRad="38100" dist="38100" dir="2700000" algn="tl">
                    <a:srgbClr val="C0C0C0"/>
                  </a:outerShdw>
                </a:effectLst>
                <a:ea typeface="黑体" pitchFamily="2" charset="-122"/>
              </a:rPr>
              <a:t>3000</a:t>
            </a:r>
            <a:r>
              <a:rPr lang="zh-CN" altLang="en-US" sz="2000" b="1" dirty="0">
                <a:solidFill>
                  <a:srgbClr val="000044"/>
                </a:solidFill>
                <a:effectLst>
                  <a:outerShdw blurRad="38100" dist="38100" dir="2700000" algn="tl">
                    <a:srgbClr val="C0C0C0"/>
                  </a:outerShdw>
                </a:effectLst>
                <a:ea typeface="黑体" pitchFamily="2" charset="-122"/>
              </a:rPr>
              <a:t>名，上海交大</a:t>
            </a:r>
            <a:r>
              <a:rPr lang="zh-CN" altLang="en-US" sz="2000" b="1" dirty="0">
                <a:solidFill>
                  <a:srgbClr val="C00000"/>
                </a:solidFill>
                <a:effectLst>
                  <a:outerShdw blurRad="38100" dist="38100" dir="2700000" algn="tl">
                    <a:srgbClr val="C0C0C0"/>
                  </a:outerShdw>
                </a:effectLst>
                <a:uFill>
                  <a:solidFill>
                    <a:srgbClr val="C00000"/>
                  </a:solidFill>
                </a:uFill>
                <a:ea typeface="黑体" pitchFamily="2" charset="-122"/>
              </a:rPr>
              <a:t>名额无限制</a:t>
            </a:r>
            <a:endParaRPr lang="en-US" altLang="zh-CN" sz="20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spcBef>
                <a:spcPts val="1200"/>
              </a:spcBef>
              <a:buClr>
                <a:srgbClr val="000044"/>
              </a:buClr>
              <a:buSzPct val="100000"/>
              <a:buFontTx/>
              <a:buBlip>
                <a:blip r:embed="rId2"/>
              </a:buBlip>
              <a:defRPr/>
            </a:pPr>
            <a:r>
              <a:rPr lang="en-US" altLang="zh-CN" sz="2000" b="1" dirty="0">
                <a:solidFill>
                  <a:srgbClr val="000044"/>
                </a:solidFill>
                <a:effectLst>
                  <a:outerShdw blurRad="38100" dist="38100" dir="2700000" algn="tl">
                    <a:srgbClr val="C0C0C0"/>
                  </a:outerShdw>
                </a:effectLst>
                <a:ea typeface="黑体" pitchFamily="2" charset="-122"/>
              </a:rPr>
              <a:t> 36</a:t>
            </a:r>
            <a:r>
              <a:rPr lang="zh-CN" altLang="en-US" sz="2000" b="1" dirty="0">
                <a:solidFill>
                  <a:srgbClr val="000044"/>
                </a:solidFill>
                <a:effectLst>
                  <a:outerShdw blurRad="38100" dist="38100" dir="2700000" algn="tl">
                    <a:srgbClr val="C0C0C0"/>
                  </a:outerShdw>
                </a:effectLst>
                <a:ea typeface="黑体" pitchFamily="2" charset="-122"/>
              </a:rPr>
              <a:t>－</a:t>
            </a:r>
            <a:r>
              <a:rPr lang="en-US" altLang="zh-CN" sz="2000" b="1" dirty="0">
                <a:solidFill>
                  <a:srgbClr val="000044"/>
                </a:solidFill>
                <a:effectLst>
                  <a:outerShdw blurRad="38100" dist="38100" dir="2700000" algn="tl">
                    <a:srgbClr val="C0C0C0"/>
                  </a:outerShdw>
                </a:effectLst>
                <a:ea typeface="黑体" pitchFamily="2" charset="-122"/>
              </a:rPr>
              <a:t>48</a:t>
            </a:r>
            <a:r>
              <a:rPr lang="zh-CN" altLang="en-US" sz="2000" b="1" dirty="0">
                <a:solidFill>
                  <a:srgbClr val="000044"/>
                </a:solidFill>
                <a:effectLst>
                  <a:outerShdw blurRad="38100" dist="38100" dir="2700000" algn="tl">
                    <a:srgbClr val="C0C0C0"/>
                  </a:outerShdw>
                </a:effectLst>
                <a:ea typeface="黑体" pitchFamily="2" charset="-122"/>
              </a:rPr>
              <a:t>个月，原则上不超过</a:t>
            </a:r>
            <a:r>
              <a:rPr lang="en-US" altLang="zh-CN" sz="2000" b="1" dirty="0">
                <a:solidFill>
                  <a:srgbClr val="000044"/>
                </a:solidFill>
                <a:effectLst>
                  <a:outerShdw blurRad="38100" dist="38100" dir="2700000" algn="tl">
                    <a:srgbClr val="C0C0C0"/>
                  </a:outerShdw>
                </a:effectLst>
                <a:ea typeface="黑体" pitchFamily="2" charset="-122"/>
              </a:rPr>
              <a:t>48</a:t>
            </a:r>
            <a:r>
              <a:rPr lang="zh-CN" altLang="en-US" sz="2000" b="1" dirty="0">
                <a:solidFill>
                  <a:srgbClr val="000044"/>
                </a:solidFill>
                <a:effectLst>
                  <a:outerShdw blurRad="38100" dist="38100" dir="2700000" algn="tl">
                    <a:srgbClr val="C0C0C0"/>
                  </a:outerShdw>
                </a:effectLst>
                <a:ea typeface="黑体" pitchFamily="2" charset="-122"/>
              </a:rPr>
              <a:t>个月。</a:t>
            </a:r>
            <a:endParaRPr lang="en-US" altLang="zh-CN" sz="20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spcBef>
                <a:spcPts val="1200"/>
              </a:spcBef>
              <a:buClr>
                <a:srgbClr val="000044"/>
              </a:buClr>
              <a:buSzPct val="100000"/>
              <a:buFontTx/>
              <a:buBlip>
                <a:blip r:embed="rId2"/>
              </a:buBlip>
              <a:defRPr/>
            </a:pPr>
            <a:r>
              <a:rPr lang="en-US" altLang="zh-CN" sz="2000" b="1" dirty="0">
                <a:solidFill>
                  <a:srgbClr val="000044"/>
                </a:solidFill>
                <a:effectLst>
                  <a:outerShdw blurRad="38100" dist="38100" dir="2700000" algn="tl">
                    <a:srgbClr val="C0C0C0"/>
                  </a:outerShdw>
                </a:effectLst>
                <a:ea typeface="黑体" pitchFamily="2" charset="-122"/>
              </a:rPr>
              <a:t> </a:t>
            </a:r>
            <a:r>
              <a:rPr lang="zh-CN" altLang="en-US" sz="2000" b="1" dirty="0">
                <a:solidFill>
                  <a:srgbClr val="000044"/>
                </a:solidFill>
                <a:effectLst>
                  <a:outerShdw blurRad="38100" dist="38100" dir="2700000" algn="tl">
                    <a:srgbClr val="C0C0C0"/>
                  </a:outerShdw>
                </a:effectLst>
                <a:ea typeface="黑体" pitchFamily="2" charset="-122"/>
              </a:rPr>
              <a:t>外语水平以所要求的</a:t>
            </a:r>
            <a:r>
              <a:rPr lang="zh-CN" altLang="en-US" sz="2000" b="1" dirty="0">
                <a:solidFill>
                  <a:srgbClr val="C00000"/>
                </a:solidFill>
                <a:effectLst>
                  <a:outerShdw blurRad="38100" dist="38100" dir="2700000" algn="tl">
                    <a:srgbClr val="C0C0C0"/>
                  </a:outerShdw>
                </a:effectLst>
                <a:uFill>
                  <a:solidFill>
                    <a:srgbClr val="C00000"/>
                  </a:solidFill>
                </a:uFill>
                <a:ea typeface="黑体" pitchFamily="2" charset="-122"/>
              </a:rPr>
              <a:t>成绩单</a:t>
            </a:r>
            <a:r>
              <a:rPr lang="zh-CN" altLang="en-US" sz="2000" b="1" dirty="0">
                <a:solidFill>
                  <a:srgbClr val="000044"/>
                </a:solidFill>
                <a:effectLst>
                  <a:outerShdw blurRad="38100" dist="38100" dir="2700000" algn="tl">
                    <a:srgbClr val="C0C0C0"/>
                  </a:outerShdw>
                </a:effectLst>
                <a:ea typeface="黑体" pitchFamily="2" charset="-122"/>
              </a:rPr>
              <a:t>或</a:t>
            </a:r>
            <a:r>
              <a:rPr lang="zh-CN" altLang="en-US" sz="2000" b="1" dirty="0">
                <a:solidFill>
                  <a:srgbClr val="C00000"/>
                </a:solidFill>
                <a:effectLst>
                  <a:outerShdw blurRad="38100" dist="38100" dir="2700000" algn="tl">
                    <a:srgbClr val="C0C0C0"/>
                  </a:outerShdw>
                </a:effectLst>
                <a:uFill>
                  <a:solidFill>
                    <a:srgbClr val="C00000"/>
                  </a:solidFill>
                </a:uFill>
                <a:ea typeface="黑体" pitchFamily="2" charset="-122"/>
              </a:rPr>
              <a:t>证书</a:t>
            </a:r>
            <a:r>
              <a:rPr lang="zh-CN" altLang="en-US" sz="2000" b="1" dirty="0">
                <a:solidFill>
                  <a:srgbClr val="000044"/>
                </a:solidFill>
                <a:effectLst>
                  <a:outerShdw blurRad="38100" dist="38100" dir="2700000" algn="tl">
                    <a:srgbClr val="C0C0C0"/>
                  </a:outerShdw>
                </a:effectLst>
                <a:ea typeface="黑体" pitchFamily="2" charset="-122"/>
              </a:rPr>
              <a:t>为优先考虑。</a:t>
            </a:r>
            <a:endParaRPr lang="en-US" altLang="zh-CN" sz="20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spcBef>
                <a:spcPts val="1200"/>
              </a:spcBef>
              <a:buClr>
                <a:srgbClr val="000044"/>
              </a:buClr>
              <a:buSzPct val="100000"/>
              <a:buFontTx/>
              <a:buBlip>
                <a:blip r:embed="rId2"/>
              </a:buBlip>
              <a:defRPr/>
            </a:pPr>
            <a:r>
              <a:rPr lang="en-US" altLang="zh-CN" sz="2000" b="1" dirty="0">
                <a:solidFill>
                  <a:srgbClr val="000044"/>
                </a:solidFill>
                <a:effectLst>
                  <a:outerShdw blurRad="38100" dist="38100" dir="2700000" algn="tl">
                    <a:srgbClr val="C0C0C0"/>
                  </a:outerShdw>
                </a:effectLst>
                <a:ea typeface="黑体" pitchFamily="2" charset="-122"/>
              </a:rPr>
              <a:t> </a:t>
            </a:r>
            <a:r>
              <a:rPr lang="zh-CN" altLang="en-US" sz="2000" b="1" dirty="0">
                <a:solidFill>
                  <a:srgbClr val="C00000"/>
                </a:solidFill>
                <a:effectLst>
                  <a:outerShdw blurRad="38100" dist="38100" dir="2700000" algn="tl">
                    <a:srgbClr val="C0C0C0"/>
                  </a:outerShdw>
                </a:effectLst>
                <a:ea typeface="黑体" pitchFamily="2" charset="-122"/>
              </a:rPr>
              <a:t>面向对象</a:t>
            </a:r>
            <a:r>
              <a:rPr lang="zh-CN" altLang="en-US" sz="2000" b="1" dirty="0">
                <a:solidFill>
                  <a:srgbClr val="000044"/>
                </a:solidFill>
                <a:effectLst>
                  <a:outerShdw blurRad="38100" dist="38100" dir="2700000" algn="tl">
                    <a:srgbClr val="C0C0C0"/>
                  </a:outerShdw>
                </a:effectLst>
                <a:ea typeface="黑体" pitchFamily="2" charset="-122"/>
              </a:rPr>
              <a:t>：在读硕士生、应届硕士毕业生、应届本科毕业生、在读博士一年级学生、已获硕士学位的在职人员。</a:t>
            </a:r>
            <a:r>
              <a:rPr lang="zh-CN" altLang="en-US" sz="2000" b="1" u="heavy" dirty="0">
                <a:solidFill>
                  <a:srgbClr val="000044"/>
                </a:solidFill>
                <a:effectLst>
                  <a:outerShdw blurRad="38100" dist="38100" dir="2700000" algn="tl">
                    <a:srgbClr val="C0C0C0"/>
                  </a:outerShdw>
                </a:effectLst>
                <a:uFill>
                  <a:solidFill>
                    <a:srgbClr val="C00000"/>
                  </a:solidFill>
                </a:uFill>
                <a:ea typeface="黑体" pitchFamily="2" charset="-122"/>
              </a:rPr>
              <a:t>在读生申报此项目必须出具导师同意放弃学籍证明</a:t>
            </a:r>
            <a:r>
              <a:rPr lang="zh-CN" altLang="en-US" sz="2000" b="1" dirty="0">
                <a:solidFill>
                  <a:srgbClr val="000044"/>
                </a:solidFill>
                <a:effectLst>
                  <a:outerShdw blurRad="38100" dist="38100" dir="2700000" algn="tl">
                    <a:srgbClr val="C0C0C0"/>
                  </a:outerShdw>
                </a:effectLst>
                <a:ea typeface="黑体" pitchFamily="2" charset="-122"/>
              </a:rPr>
              <a:t>。</a:t>
            </a:r>
          </a:p>
        </p:txBody>
      </p:sp>
    </p:spTree>
    <p:extLst>
      <p:ext uri="{BB962C8B-B14F-4D97-AF65-F5344CB8AC3E}">
        <p14:creationId xmlns:p14="http://schemas.microsoft.com/office/powerpoint/2010/main" xmlns="" val="3209248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marL="457200" indent="-457200" fontAlgn="t">
              <a:spcBef>
                <a:spcPts val="1200"/>
              </a:spcBef>
              <a:buFont typeface="Wingdings" pitchFamily="2" charset="2"/>
              <a:buChar char="Ø"/>
              <a:defRPr/>
            </a:pPr>
            <a:r>
              <a:rPr lang="zh-CN" altLang="en-US" dirty="0" smtClean="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rPr>
              <a:t>攻读博士学位研究生项目</a:t>
            </a:r>
            <a:endParaRPr lang="en-US" altLang="zh-CN" dirty="0">
              <a:ln w="1905">
                <a:solidFill>
                  <a:schemeClr val="tx2">
                    <a:lumMod val="60000"/>
                    <a:lumOff val="40000"/>
                  </a:schemeClr>
                </a:solidFill>
              </a:ln>
              <a:solidFill>
                <a:srgbClr val="FF0000"/>
              </a:solidFill>
              <a:effectLst>
                <a:innerShdw blurRad="69850" dist="43180" dir="5400000">
                  <a:srgbClr val="000000">
                    <a:alpha val="65000"/>
                  </a:srgbClr>
                </a:innerShdw>
              </a:effectLst>
              <a:ea typeface="黑体" pitchFamily="2" charset="-122"/>
            </a:endParaRPr>
          </a:p>
        </p:txBody>
      </p:sp>
      <p:sp>
        <p:nvSpPr>
          <p:cNvPr id="7" name="Rectangle 9"/>
          <p:cNvSpPr>
            <a:spLocks noChangeArrowheads="1"/>
          </p:cNvSpPr>
          <p:nvPr/>
        </p:nvSpPr>
        <p:spPr bwMode="auto">
          <a:xfrm>
            <a:off x="517585" y="1686464"/>
            <a:ext cx="8915400" cy="3877985"/>
          </a:xfrm>
          <a:prstGeom prst="rect">
            <a:avLst/>
          </a:prstGeom>
          <a:noFill/>
          <a:ln w="9525">
            <a:noFill/>
            <a:miter lim="800000"/>
            <a:headEnd/>
            <a:tailEnd/>
          </a:ln>
        </p:spPr>
        <p:txBody>
          <a:bodyPr>
            <a:spAutoFit/>
          </a:bodyPr>
          <a:lstStyle/>
          <a:p>
            <a:pPr eaLnBrk="1" fontAlgn="t" hangingPunct="1">
              <a:lnSpc>
                <a:spcPct val="200000"/>
              </a:lnSpc>
              <a:buClr>
                <a:srgbClr val="000044"/>
              </a:buClr>
              <a:buSzPct val="100000"/>
              <a:buFontTx/>
              <a:buBlip>
                <a:blip r:embed="rId2"/>
              </a:buBlip>
              <a:defRPr/>
            </a:pPr>
            <a:r>
              <a:rPr lang="en-US" altLang="zh-CN" sz="2800" b="1" dirty="0">
                <a:solidFill>
                  <a:srgbClr val="C00000"/>
                </a:solidFill>
                <a:effectLst>
                  <a:outerShdw blurRad="38100" dist="38100" dir="2700000" algn="tl">
                    <a:srgbClr val="C0C0C0"/>
                  </a:outerShdw>
                </a:effectLst>
                <a:ea typeface="黑体" pitchFamily="2" charset="-122"/>
              </a:rPr>
              <a:t> </a:t>
            </a:r>
            <a:r>
              <a:rPr lang="zh-CN" altLang="en-US" sz="2400" b="1" dirty="0">
                <a:solidFill>
                  <a:srgbClr val="C00000"/>
                </a:solidFill>
                <a:effectLst>
                  <a:outerShdw blurRad="38100" dist="38100" dir="2700000" algn="tl">
                    <a:srgbClr val="C0C0C0"/>
                  </a:outerShdw>
                </a:effectLst>
                <a:ea typeface="黑体" pitchFamily="2" charset="-122"/>
              </a:rPr>
              <a:t>先决条件</a:t>
            </a:r>
            <a:r>
              <a:rPr lang="zh-CN" altLang="en-US" sz="2400" b="1" dirty="0">
                <a:solidFill>
                  <a:srgbClr val="000044"/>
                </a:solidFill>
                <a:effectLst>
                  <a:outerShdw blurRad="38100" dist="38100" dir="2700000" algn="tl">
                    <a:srgbClr val="C0C0C0"/>
                  </a:outerShdw>
                </a:effectLst>
                <a:ea typeface="黑体" pitchFamily="2" charset="-122"/>
              </a:rPr>
              <a:t>：申请时已获拟留学单位出具的</a:t>
            </a:r>
            <a:endParaRPr lang="en-US" altLang="zh-CN" sz="2400" b="1" dirty="0">
              <a:solidFill>
                <a:srgbClr val="000044"/>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000044"/>
                </a:solidFill>
                <a:effectLst>
                  <a:outerShdw blurRad="38100" dist="38100" dir="2700000" algn="tl">
                    <a:srgbClr val="C0C0C0"/>
                  </a:outerShdw>
                </a:effectLst>
                <a:ea typeface="黑体" pitchFamily="2" charset="-122"/>
              </a:rPr>
              <a:t>攻读博士学位或硕博连读入学</a:t>
            </a:r>
            <a:r>
              <a:rPr lang="zh-CN" altLang="en-US" sz="2400" b="1" dirty="0">
                <a:solidFill>
                  <a:srgbClr val="FF0000"/>
                </a:solidFill>
                <a:effectLst>
                  <a:outerShdw blurRad="38100" dist="38100" dir="2700000" algn="tl">
                    <a:srgbClr val="C0C0C0"/>
                  </a:outerShdw>
                </a:effectLst>
                <a:ea typeface="黑体" pitchFamily="2" charset="-122"/>
              </a:rPr>
              <a:t>通知书</a:t>
            </a:r>
            <a:endParaRPr lang="en-US" altLang="zh-CN" sz="2400" b="1" dirty="0">
              <a:solidFill>
                <a:srgbClr val="FF0000"/>
              </a:solidFill>
              <a:effectLst>
                <a:outerShdw blurRad="38100" dist="38100" dir="2700000" algn="tl">
                  <a:srgbClr val="C0C0C0"/>
                </a:outerShdw>
              </a:effectLst>
              <a:ea typeface="黑体" pitchFamily="2" charset="-122"/>
            </a:endParaRPr>
          </a:p>
          <a:p>
            <a:pPr marL="914400" lvl="1" indent="-457200" eaLnBrk="1" fontAlgn="t" hangingPunct="1">
              <a:lnSpc>
                <a:spcPct val="200000"/>
              </a:lnSpc>
              <a:buClr>
                <a:srgbClr val="000044"/>
              </a:buClr>
              <a:buSzPct val="100000"/>
              <a:buFont typeface="Wingdings" panose="05000000000000000000" pitchFamily="2" charset="2"/>
              <a:buChar char="Ø"/>
              <a:defRPr/>
            </a:pPr>
            <a:r>
              <a:rPr lang="zh-CN" altLang="en-US" sz="2400" b="1" dirty="0">
                <a:solidFill>
                  <a:srgbClr val="FF0000"/>
                </a:solidFill>
                <a:effectLst>
                  <a:outerShdw blurRad="38100" dist="38100" dir="2700000" algn="tl">
                    <a:srgbClr val="C0C0C0"/>
                  </a:outerShdw>
                </a:effectLst>
                <a:ea typeface="黑体" pitchFamily="2" charset="-122"/>
              </a:rPr>
              <a:t>免学费</a:t>
            </a:r>
            <a:r>
              <a:rPr lang="zh-CN" altLang="en-US" sz="2400" b="1" dirty="0">
                <a:solidFill>
                  <a:srgbClr val="000044"/>
                </a:solidFill>
                <a:effectLst>
                  <a:outerShdw blurRad="38100" dist="38100" dir="2700000" algn="tl">
                    <a:srgbClr val="C0C0C0"/>
                  </a:outerShdw>
                </a:effectLst>
                <a:ea typeface="黑体" pitchFamily="2" charset="-122"/>
              </a:rPr>
              <a:t>或获得</a:t>
            </a:r>
            <a:r>
              <a:rPr lang="zh-CN" altLang="en-US" sz="2400" b="1" dirty="0">
                <a:solidFill>
                  <a:srgbClr val="FF0000"/>
                </a:solidFill>
                <a:effectLst>
                  <a:outerShdw blurRad="38100" dist="38100" dir="2700000" algn="tl">
                    <a:srgbClr val="C0C0C0"/>
                  </a:outerShdw>
                </a:effectLst>
                <a:ea typeface="黑体" pitchFamily="2" charset="-122"/>
              </a:rPr>
              <a:t>学费资助</a:t>
            </a:r>
            <a:r>
              <a:rPr lang="zh-CN" altLang="en-US" sz="2400" b="1" dirty="0" smtClean="0">
                <a:solidFill>
                  <a:srgbClr val="000044"/>
                </a:solidFill>
                <a:effectLst>
                  <a:outerShdw blurRad="38100" dist="38100" dir="2700000" algn="tl">
                    <a:srgbClr val="C0C0C0"/>
                  </a:outerShdw>
                </a:effectLst>
                <a:ea typeface="黑体" pitchFamily="2" charset="-122"/>
              </a:rPr>
              <a:t>证明（若不申请学费资助）</a:t>
            </a:r>
            <a:endParaRPr lang="en-US" altLang="zh-CN" sz="2400" b="1" dirty="0">
              <a:solidFill>
                <a:srgbClr val="000044"/>
              </a:solidFill>
              <a:effectLst>
                <a:outerShdw blurRad="38100" dist="38100" dir="2700000" algn="tl">
                  <a:srgbClr val="C0C0C0"/>
                </a:outerShdw>
              </a:effectLst>
              <a:ea typeface="黑体" pitchFamily="2" charset="-122"/>
            </a:endParaRPr>
          </a:p>
          <a:p>
            <a:pPr lvl="1" eaLnBrk="1" fontAlgn="t" hangingPunct="1">
              <a:lnSpc>
                <a:spcPct val="150000"/>
              </a:lnSpc>
              <a:buClr>
                <a:srgbClr val="000044"/>
              </a:buClr>
              <a:buSzPct val="100000"/>
              <a:defRPr/>
            </a:pPr>
            <a:endParaRPr lang="en-US" altLang="zh-CN" sz="2800" b="1" dirty="0">
              <a:solidFill>
                <a:srgbClr val="000044"/>
              </a:solidFill>
              <a:effectLst>
                <a:outerShdw blurRad="38100" dist="38100" dir="2700000" algn="tl">
                  <a:srgbClr val="C0C0C0"/>
                </a:outerShdw>
              </a:effectLst>
              <a:ea typeface="黑体" pitchFamily="2" charset="-122"/>
            </a:endParaRPr>
          </a:p>
          <a:p>
            <a:pPr eaLnBrk="1" fontAlgn="t" hangingPunct="1">
              <a:lnSpc>
                <a:spcPct val="150000"/>
              </a:lnSpc>
              <a:spcBef>
                <a:spcPts val="1200"/>
              </a:spcBef>
              <a:buClr>
                <a:srgbClr val="000044"/>
              </a:buClr>
              <a:buSzPct val="100000"/>
              <a:defRPr/>
            </a:pPr>
            <a:endParaRPr lang="zh-CN" altLang="en-US" sz="2800" b="1" dirty="0">
              <a:solidFill>
                <a:srgbClr val="000044"/>
              </a:solidFill>
              <a:effectLst>
                <a:outerShdw blurRad="38100" dist="38100" dir="2700000" algn="tl">
                  <a:srgbClr val="C0C0C0"/>
                </a:outerShdw>
              </a:effectLst>
              <a:ea typeface="黑体" pitchFamily="2" charset="-122"/>
            </a:endParaRPr>
          </a:p>
        </p:txBody>
      </p:sp>
      <p:sp>
        <p:nvSpPr>
          <p:cNvPr id="5" name="任意多边形 4"/>
          <p:cNvSpPr/>
          <p:nvPr/>
        </p:nvSpPr>
        <p:spPr>
          <a:xfrm>
            <a:off x="0" y="5529531"/>
            <a:ext cx="9144000" cy="681487"/>
          </a:xfrm>
          <a:custGeom>
            <a:avLst/>
            <a:gdLst>
              <a:gd name="connsiteX0" fmla="*/ 0 w 9144000"/>
              <a:gd name="connsiteY0" fmla="*/ 0 h 681487"/>
              <a:gd name="connsiteX1" fmla="*/ 9144000 w 9144000"/>
              <a:gd name="connsiteY1" fmla="*/ 0 h 681487"/>
              <a:gd name="connsiteX2" fmla="*/ 9144000 w 9144000"/>
              <a:gd name="connsiteY2" fmla="*/ 681487 h 681487"/>
              <a:gd name="connsiteX3" fmla="*/ 0 w 9144000"/>
              <a:gd name="connsiteY3" fmla="*/ 681487 h 681487"/>
              <a:gd name="connsiteX4" fmla="*/ 0 w 9144000"/>
              <a:gd name="connsiteY4" fmla="*/ 0 h 681487"/>
              <a:gd name="connsiteX0" fmla="*/ 0 w 9144000"/>
              <a:gd name="connsiteY0" fmla="*/ 0 h 681487"/>
              <a:gd name="connsiteX1" fmla="*/ 4425351 w 9144000"/>
              <a:gd name="connsiteY1" fmla="*/ 405443 h 681487"/>
              <a:gd name="connsiteX2" fmla="*/ 9144000 w 9144000"/>
              <a:gd name="connsiteY2" fmla="*/ 0 h 681487"/>
              <a:gd name="connsiteX3" fmla="*/ 9144000 w 9144000"/>
              <a:gd name="connsiteY3" fmla="*/ 681487 h 681487"/>
              <a:gd name="connsiteX4" fmla="*/ 0 w 9144000"/>
              <a:gd name="connsiteY4" fmla="*/ 681487 h 681487"/>
              <a:gd name="connsiteX5" fmla="*/ 0 w 9144000"/>
              <a:gd name="connsiteY5" fmla="*/ 0 h 6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81487">
                <a:moveTo>
                  <a:pt x="0" y="0"/>
                </a:moveTo>
                <a:lnTo>
                  <a:pt x="4425351" y="405443"/>
                </a:lnTo>
                <a:lnTo>
                  <a:pt x="9144000" y="0"/>
                </a:lnTo>
                <a:lnTo>
                  <a:pt x="9144000" y="681487"/>
                </a:lnTo>
                <a:lnTo>
                  <a:pt x="0" y="681487"/>
                </a:lnTo>
                <a:lnTo>
                  <a:pt x="0" y="0"/>
                </a:lnTo>
                <a:close/>
              </a:path>
            </a:pathLst>
          </a:cu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xmlns="" val="1926311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VI主题">
  <a:themeElements>
    <a:clrScheme name="VI统一色">
      <a:dk1>
        <a:srgbClr val="000000"/>
      </a:dk1>
      <a:lt1>
        <a:srgbClr val="FFFFFF"/>
      </a:lt1>
      <a:dk2>
        <a:srgbClr val="BD9F68"/>
      </a:dk2>
      <a:lt2>
        <a:srgbClr val="B5B5B6"/>
      </a:lt2>
      <a:accent1>
        <a:srgbClr val="C8161E"/>
      </a:accent1>
      <a:accent2>
        <a:srgbClr val="F08300"/>
      </a:accent2>
      <a:accent3>
        <a:srgbClr val="FDD000"/>
      </a:accent3>
      <a:accent4>
        <a:srgbClr val="338D27"/>
      </a:accent4>
      <a:accent5>
        <a:srgbClr val="0086D1"/>
      </a:accent5>
      <a:accent6>
        <a:srgbClr val="004098"/>
      </a:accent6>
      <a:hlink>
        <a:srgbClr val="B5B5B6"/>
      </a:hlink>
      <a:folHlink>
        <a:srgbClr val="BD9F68"/>
      </a:folHlink>
    </a:clrScheme>
    <a:fontScheme name="自定义 7">
      <a:majorFont>
        <a:latin typeface="等线"/>
        <a:ea typeface="等线"/>
        <a:cs typeface=""/>
      </a:majorFont>
      <a:minorFont>
        <a:latin typeface="等线 Light"/>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2016-VI主题" id="{5AE3302E-EAD3-4AF6-9B05-44D5CA6E31FB}" vid="{55D1CDEE-FEEF-4D3E-ACCF-BFCE645E4B0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2016-VI主题</Template>
  <TotalTime>2852</TotalTime>
  <Words>3271</Words>
  <Application>Microsoft Office PowerPoint</Application>
  <PresentationFormat>全屏显示(4:3)</PresentationFormat>
  <Paragraphs>424</Paragraphs>
  <Slides>63</Slides>
  <Notes>0</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2016-VI主题</vt:lpstr>
      <vt:lpstr>2017年国家公派研究生项目宣讲会  (医学院专场）</vt:lpstr>
      <vt:lpstr>国家留学基金委 (CSC)</vt:lpstr>
      <vt:lpstr>目录 Contents</vt:lpstr>
      <vt:lpstr>目录 Contents</vt:lpstr>
      <vt:lpstr>各类项目概述</vt:lpstr>
      <vt:lpstr>各类项目概述</vt:lpstr>
      <vt:lpstr>各类项目概述</vt:lpstr>
      <vt:lpstr>各类项目概述</vt:lpstr>
      <vt:lpstr>攻读博士学位研究生项目</vt:lpstr>
      <vt:lpstr>各类项目概述</vt:lpstr>
      <vt:lpstr>各类项目概述</vt:lpstr>
      <vt:lpstr>联合培养博士研究生项目</vt:lpstr>
      <vt:lpstr>各类项目概述</vt:lpstr>
      <vt:lpstr>各类项目概述</vt:lpstr>
      <vt:lpstr>攻读学位硕士研究生项目</vt:lpstr>
      <vt:lpstr>各类项目概述</vt:lpstr>
      <vt:lpstr>各类项目概述</vt:lpstr>
      <vt:lpstr>联合培养硕士研究生项目</vt:lpstr>
      <vt:lpstr>各类项目概述</vt:lpstr>
      <vt:lpstr>各类项目概述</vt:lpstr>
      <vt:lpstr>博士生导师短期出国交流项目</vt:lpstr>
      <vt:lpstr>各类项目概述</vt:lpstr>
      <vt:lpstr>各类项目概述</vt:lpstr>
      <vt:lpstr>公派项目检索</vt:lpstr>
      <vt:lpstr>遴选通知查询</vt:lpstr>
      <vt:lpstr>选派办法查询</vt:lpstr>
      <vt:lpstr>目录 Contents</vt:lpstr>
      <vt:lpstr>历年工作安排</vt:lpstr>
      <vt:lpstr>2017年工作安排</vt:lpstr>
      <vt:lpstr>2017年工作安排</vt:lpstr>
      <vt:lpstr>2017年工作安排</vt:lpstr>
      <vt:lpstr>2017年工作安排</vt:lpstr>
      <vt:lpstr>历年工作安排</vt:lpstr>
      <vt:lpstr>2017年工作安排</vt:lpstr>
      <vt:lpstr>2017年工作安排</vt:lpstr>
      <vt:lpstr>2017年工作安排</vt:lpstr>
      <vt:lpstr>历年工作安排</vt:lpstr>
      <vt:lpstr>2017年工作安排</vt:lpstr>
      <vt:lpstr>2017年工作安排</vt:lpstr>
      <vt:lpstr>2017年工作安排</vt:lpstr>
      <vt:lpstr>目录 Contents</vt:lpstr>
      <vt:lpstr>注意事项</vt:lpstr>
      <vt:lpstr>注意事项—申请材料（博士）</vt:lpstr>
      <vt:lpstr>注意事项—申请材料（博士）</vt:lpstr>
      <vt:lpstr>注意事项—申请材料（博士）</vt:lpstr>
      <vt:lpstr>幻灯片 46</vt:lpstr>
      <vt:lpstr>注意事项—申请材料（博士）</vt:lpstr>
      <vt:lpstr>注意事项—申请材料（博士）</vt:lpstr>
      <vt:lpstr>幻灯片 49</vt:lpstr>
      <vt:lpstr>注意事项—申请材料（博士）</vt:lpstr>
      <vt:lpstr>幻灯片 51</vt:lpstr>
      <vt:lpstr>注意事项—申请材料（博士）</vt:lpstr>
      <vt:lpstr>注意事项—申请材料（博士）</vt:lpstr>
      <vt:lpstr>注意事项—申请材料（硕士）</vt:lpstr>
      <vt:lpstr>幻灯片 55</vt:lpstr>
      <vt:lpstr>注意事项—特别提醒</vt:lpstr>
      <vt:lpstr>注意事项—特别提醒</vt:lpstr>
      <vt:lpstr>注意事项—特别提醒</vt:lpstr>
      <vt:lpstr>注意事项—特别提醒</vt:lpstr>
      <vt:lpstr>目录 Contents</vt:lpstr>
      <vt:lpstr>幻灯片 61</vt:lpstr>
      <vt:lpstr>幻灯片 62</vt:lpstr>
      <vt:lpstr>幻灯片 63</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lenovo</cp:lastModifiedBy>
  <cp:revision>503</cp:revision>
  <dcterms:created xsi:type="dcterms:W3CDTF">2016-01-21T16:32:22Z</dcterms:created>
  <dcterms:modified xsi:type="dcterms:W3CDTF">2016-12-12T01:11:19Z</dcterms:modified>
</cp:coreProperties>
</file>