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0"/>
  </p:handoutMasterIdLst>
  <p:sldIdLst>
    <p:sldId id="256" r:id="rId2"/>
    <p:sldId id="284" r:id="rId3"/>
    <p:sldId id="267" r:id="rId4"/>
    <p:sldId id="279" r:id="rId5"/>
    <p:sldId id="287" r:id="rId6"/>
    <p:sldId id="286" r:id="rId7"/>
    <p:sldId id="288" r:id="rId8"/>
    <p:sldId id="266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CC99"/>
    <a:srgbClr val="0000FF"/>
    <a:srgbClr val="FF0066"/>
    <a:srgbClr val="FF0000"/>
    <a:srgbClr val="A50021"/>
    <a:srgbClr val="0000CC"/>
    <a:srgbClr val="666699"/>
    <a:srgbClr val="FFFFCC"/>
    <a:srgbClr val="000099"/>
    <a:srgbClr val="3366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466" autoAdjust="0"/>
    <p:restoredTop sz="98793" autoAdjust="0"/>
  </p:normalViewPr>
  <p:slideViewPr>
    <p:cSldViewPr>
      <p:cViewPr varScale="1">
        <p:scale>
          <a:sx n="102" d="100"/>
          <a:sy n="102" d="100"/>
        </p:scale>
        <p:origin x="-90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03D170-8A56-4069-829D-DA4AEE25AFC2}" type="datetimeFigureOut">
              <a:rPr lang="zh-CN" altLang="en-US" smtClean="0"/>
              <a:pPr/>
              <a:t>2016-6-12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D88433-366F-4C79-8A1C-027BC09502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99847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2016-6-12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4" name="Picture 2" descr="C:\Documents and Settings\swl\桌面\160421解读高峰高原资产管理办法\OK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290"/>
            <a:ext cx="3000364" cy="500066"/>
          </a:xfrm>
          <a:prstGeom prst="rect">
            <a:avLst/>
          </a:prstGeom>
          <a:noFill/>
        </p:spPr>
      </p:pic>
      <p:pic>
        <p:nvPicPr>
          <p:cNvPr id="25" name="Picture 2" descr="I:\160226 2016年工作计划汇报\A1-01标志释义.jpg"/>
          <p:cNvPicPr>
            <a:picLocks noChangeAspect="1" noChangeArrowheads="1"/>
          </p:cNvPicPr>
          <p:nvPr userDrawn="1"/>
        </p:nvPicPr>
        <p:blipFill>
          <a:blip r:embed="rId3">
            <a:lum bright="67000" contrast="-71000"/>
          </a:blip>
          <a:srcRect/>
          <a:stretch>
            <a:fillRect/>
          </a:stretch>
        </p:blipFill>
        <p:spPr bwMode="auto">
          <a:xfrm>
            <a:off x="2214546" y="1571612"/>
            <a:ext cx="4714908" cy="4238943"/>
          </a:xfrm>
          <a:prstGeom prst="rect">
            <a:avLst/>
          </a:prstGeom>
          <a:noFill/>
        </p:spPr>
      </p:pic>
      <p:pic>
        <p:nvPicPr>
          <p:cNvPr id="26" name="内容占位符 4" descr="3.jpg"/>
          <p:cNvPicPr>
            <a:picLocks noChangeAspect="1"/>
          </p:cNvPicPr>
          <p:nvPr userDrawn="1"/>
        </p:nvPicPr>
        <p:blipFill>
          <a:blip r:embed="rId4"/>
          <a:srcRect b="15352"/>
          <a:stretch>
            <a:fillRect/>
          </a:stretch>
        </p:blipFill>
        <p:spPr bwMode="auto">
          <a:xfrm>
            <a:off x="8280402" y="142852"/>
            <a:ext cx="863598" cy="599986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</p:pic>
      <p:pic>
        <p:nvPicPr>
          <p:cNvPr id="27" name="Picture 2" descr="01-03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142852"/>
            <a:ext cx="854393" cy="571504"/>
          </a:xfrm>
          <a:prstGeom prst="rect">
            <a:avLst/>
          </a:prstGeom>
          <a:solidFill>
            <a:srgbClr val="FF6600"/>
          </a:solidFill>
          <a:ln w="28575">
            <a:noFill/>
            <a:miter lim="800000"/>
            <a:headEnd/>
            <a:tailEnd/>
          </a:ln>
          <a:effectLst/>
        </p:spPr>
      </p:pic>
      <p:pic>
        <p:nvPicPr>
          <p:cNvPr id="28" name="Picture 4" descr="01-07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3071802" y="142852"/>
            <a:ext cx="843167" cy="571504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</p:pic>
      <p:pic>
        <p:nvPicPr>
          <p:cNvPr id="29" name="Picture 3" descr="01-06"/>
          <p:cNvPicPr>
            <a:picLocks noChangeAspect="1" noChangeArrowheads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3857620" y="142852"/>
            <a:ext cx="828347" cy="571504"/>
          </a:xfrm>
          <a:prstGeom prst="rect">
            <a:avLst/>
          </a:prstGeom>
          <a:solidFill>
            <a:schemeClr val="bg1"/>
          </a:solidFill>
          <a:ln w="28575">
            <a:noFill/>
            <a:miter lim="800000"/>
            <a:headEnd/>
            <a:tailEnd/>
          </a:ln>
          <a:effectLst/>
        </p:spPr>
      </p:pic>
      <p:pic>
        <p:nvPicPr>
          <p:cNvPr id="30" name="Picture 15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00694" y="142852"/>
            <a:ext cx="938211" cy="60722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</p:pic>
      <p:pic>
        <p:nvPicPr>
          <p:cNvPr id="31" name="Picture 16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429388" y="142852"/>
            <a:ext cx="938211" cy="62304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</p:pic>
      <p:pic>
        <p:nvPicPr>
          <p:cNvPr id="32" name="Picture 3" descr="C:\Documents and Settings\swl\桌面\160421解读高峰高原资产管理办法\image002-.jpg"/>
          <p:cNvPicPr>
            <a:picLocks noChangeAspect="1" noChangeArrowheads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auto">
          <a:xfrm>
            <a:off x="7358082" y="142852"/>
            <a:ext cx="928694" cy="619129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矩形 32"/>
          <p:cNvSpPr/>
          <p:nvPr userDrawn="1"/>
        </p:nvSpPr>
        <p:spPr>
          <a:xfrm>
            <a:off x="3071802" y="714356"/>
            <a:ext cx="6072198" cy="142876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 userDrawn="1"/>
        </p:nvSpPr>
        <p:spPr>
          <a:xfrm>
            <a:off x="3214678" y="642918"/>
            <a:ext cx="492444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11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ea"/>
              </a:rPr>
              <a:t>1896</a:t>
            </a:r>
            <a:endParaRPr lang="zh-CN" altLang="en-US" sz="11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ea"/>
            </a:endParaRPr>
          </a:p>
        </p:txBody>
      </p:sp>
      <p:sp>
        <p:nvSpPr>
          <p:cNvPr id="35" name="矩形 34"/>
          <p:cNvSpPr/>
          <p:nvPr userDrawn="1"/>
        </p:nvSpPr>
        <p:spPr>
          <a:xfrm>
            <a:off x="4000496" y="642918"/>
            <a:ext cx="492444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11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ea"/>
              </a:rPr>
              <a:t>1911</a:t>
            </a:r>
            <a:endParaRPr lang="zh-CN" altLang="en-US" sz="11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ea"/>
            </a:endParaRPr>
          </a:p>
        </p:txBody>
      </p:sp>
      <p:sp>
        <p:nvSpPr>
          <p:cNvPr id="36" name="矩形 35"/>
          <p:cNvSpPr/>
          <p:nvPr userDrawn="1"/>
        </p:nvSpPr>
        <p:spPr>
          <a:xfrm>
            <a:off x="4857752" y="642918"/>
            <a:ext cx="492444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11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ea"/>
              </a:rPr>
              <a:t>1918</a:t>
            </a:r>
            <a:endParaRPr lang="zh-CN" altLang="en-US" sz="11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ea"/>
            </a:endParaRPr>
          </a:p>
        </p:txBody>
      </p:sp>
      <p:sp>
        <p:nvSpPr>
          <p:cNvPr id="37" name="矩形 36"/>
          <p:cNvSpPr/>
          <p:nvPr userDrawn="1"/>
        </p:nvSpPr>
        <p:spPr>
          <a:xfrm>
            <a:off x="5786446" y="642918"/>
            <a:ext cx="492444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11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ea"/>
              </a:rPr>
              <a:t>1952</a:t>
            </a:r>
            <a:endParaRPr lang="zh-CN" altLang="en-US" sz="11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ea"/>
            </a:endParaRPr>
          </a:p>
        </p:txBody>
      </p:sp>
      <p:sp>
        <p:nvSpPr>
          <p:cNvPr id="38" name="矩形 37"/>
          <p:cNvSpPr/>
          <p:nvPr userDrawn="1"/>
        </p:nvSpPr>
        <p:spPr>
          <a:xfrm>
            <a:off x="6643702" y="642918"/>
            <a:ext cx="492444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11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ea"/>
              </a:rPr>
              <a:t>1985</a:t>
            </a:r>
            <a:endParaRPr lang="zh-CN" altLang="en-US" sz="11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ea"/>
            </a:endParaRPr>
          </a:p>
        </p:txBody>
      </p:sp>
      <p:sp>
        <p:nvSpPr>
          <p:cNvPr id="39" name="矩形 38"/>
          <p:cNvSpPr/>
          <p:nvPr userDrawn="1"/>
        </p:nvSpPr>
        <p:spPr>
          <a:xfrm>
            <a:off x="7572396" y="642918"/>
            <a:ext cx="492444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11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ea"/>
              </a:rPr>
              <a:t>2000</a:t>
            </a:r>
            <a:endParaRPr lang="zh-CN" altLang="en-US" sz="11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ea"/>
            </a:endParaRPr>
          </a:p>
        </p:txBody>
      </p:sp>
      <p:sp>
        <p:nvSpPr>
          <p:cNvPr id="40" name="矩形 39"/>
          <p:cNvSpPr/>
          <p:nvPr userDrawn="1"/>
        </p:nvSpPr>
        <p:spPr>
          <a:xfrm>
            <a:off x="8501090" y="642918"/>
            <a:ext cx="492444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11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ea"/>
              </a:rPr>
              <a:t>2015</a:t>
            </a:r>
            <a:endParaRPr lang="zh-CN" altLang="en-US" sz="11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ea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2016-6-12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2016-6-12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2016-6-12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2" descr="I:\2015以前\备份141213\500\学校logo\acaaa75878f55814adddf90dbe27927b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714380" cy="723423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2016-6-12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2016-6-12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2016-6-12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2016-6-12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2016-6-12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2016-6-12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2016-6-12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2016-6-12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mailto:&#37038;&#33267;shewl@shsmu.edu.cn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85720" y="2357430"/>
            <a:ext cx="871543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en-US" altLang="zh-CN" sz="4400" b="1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2017</a:t>
            </a:r>
            <a:r>
              <a:rPr lang="zh-CN" altLang="en-US" sz="4400" b="1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年度预算编报要求</a:t>
            </a:r>
            <a:endParaRPr lang="en-US" altLang="zh-CN" sz="4400" b="1" dirty="0" smtClean="0">
              <a:ln w="11430"/>
              <a:solidFill>
                <a:srgbClr val="A5002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400" b="1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设备家具新购及维保项目</a:t>
            </a:r>
            <a:endParaRPr lang="en-US" altLang="zh-CN" sz="4400" b="1" dirty="0" smtClean="0">
              <a:ln w="11430"/>
              <a:solidFill>
                <a:srgbClr val="A5002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071802" y="6000768"/>
            <a:ext cx="31432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3200" b="1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2016</a:t>
            </a:r>
            <a:r>
              <a:rPr lang="zh-CN" altLang="en-US" sz="3200" b="1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年</a:t>
            </a:r>
            <a:r>
              <a:rPr lang="en-US" altLang="zh-CN" sz="3200" b="1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6</a:t>
            </a:r>
            <a:r>
              <a:rPr lang="zh-CN" altLang="en-US" sz="3200" b="1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月</a:t>
            </a:r>
            <a:r>
              <a:rPr lang="en-US" altLang="zh-CN" sz="3200" b="1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12</a:t>
            </a:r>
            <a:r>
              <a:rPr lang="zh-CN" altLang="en-US" sz="3200" b="1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日</a:t>
            </a:r>
            <a:endParaRPr lang="zh-CN" altLang="en-US" sz="3200" b="1" cap="none" spc="0" dirty="0">
              <a:ln w="11430"/>
              <a:solidFill>
                <a:srgbClr val="A5002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00430" y="5357826"/>
            <a:ext cx="223651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200" b="1" cap="none" spc="0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资产管理处</a:t>
            </a:r>
            <a:endParaRPr lang="zh-CN" altLang="en-US" sz="3200" b="1" cap="none" spc="0" dirty="0">
              <a:ln w="11430"/>
              <a:solidFill>
                <a:srgbClr val="A5002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00100" y="214290"/>
            <a:ext cx="7143800" cy="652934"/>
          </a:xfrm>
          <a:solidFill>
            <a:srgbClr val="C00000"/>
          </a:solidFill>
        </p:spPr>
        <p:txBody>
          <a:bodyPr>
            <a:noAutofit/>
          </a:bodyPr>
          <a:lstStyle/>
          <a:p>
            <a:r>
              <a:rPr lang="zh-CN" altLang="en-US" sz="32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itchFamily="2" charset="-122"/>
                <a:ea typeface="黑体" pitchFamily="2" charset="-122"/>
                <a:sym typeface="Wingdings"/>
              </a:rPr>
              <a:t>编报预算的有关规定</a:t>
            </a:r>
            <a:endParaRPr lang="zh-CN" altLang="en-US" sz="3200" b="1" u="dotDashHeavy" dirty="0">
              <a:solidFill>
                <a:schemeClr val="bg1"/>
              </a:solidFill>
              <a:uFill>
                <a:solidFill>
                  <a:schemeClr val="bg1"/>
                </a:solidFill>
              </a:u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4282" y="1214422"/>
            <a:ext cx="8715436" cy="1200329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</a:t>
            </a:r>
            <a:r>
              <a:rPr lang="en-US" altLang="zh-CN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上海市市级行政单位通用办公设备家具配置标准（试行）</a:t>
            </a:r>
            <a:r>
              <a:rPr lang="en-US" altLang="zh-CN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     （上海市财政局，沪财行</a:t>
            </a:r>
            <a:r>
              <a:rPr lang="en-US" altLang="zh-CN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[2014]39</a:t>
            </a:r>
            <a:r>
              <a:rPr lang="zh-CN" altLang="en-US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号，</a:t>
            </a:r>
            <a:r>
              <a:rPr lang="en-US" altLang="zh-CN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2014</a:t>
            </a:r>
            <a:r>
              <a:rPr lang="zh-CN" altLang="en-US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年</a:t>
            </a:r>
            <a:r>
              <a:rPr lang="en-US" altLang="zh-CN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08</a:t>
            </a:r>
            <a:r>
              <a:rPr lang="zh-CN" altLang="en-US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月</a:t>
            </a:r>
            <a:r>
              <a:rPr lang="en-US" altLang="zh-CN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15</a:t>
            </a:r>
            <a:r>
              <a:rPr lang="zh-CN" altLang="en-US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日）</a:t>
            </a:r>
            <a:endParaRPr lang="zh-CN" altLang="en-US" sz="2400" dirty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4282" y="2786058"/>
            <a:ext cx="8715436" cy="1200329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/>
              <a:buChar char="ü"/>
            </a:pPr>
            <a:r>
              <a:rPr lang="en-US" altLang="zh-CN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上海交通大学医学院固定资产管理实施细则</a:t>
            </a:r>
            <a:r>
              <a:rPr lang="en-US" altLang="zh-CN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                 </a:t>
            </a:r>
            <a:r>
              <a:rPr lang="zh-CN" altLang="en-US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（沪交医资</a:t>
            </a:r>
            <a:r>
              <a:rPr lang="en-US" altLang="zh-CN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[2011]13</a:t>
            </a:r>
            <a:r>
              <a:rPr lang="zh-CN" altLang="en-US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号，</a:t>
            </a:r>
            <a:r>
              <a:rPr lang="en-US" altLang="zh-CN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2011</a:t>
            </a:r>
            <a:r>
              <a:rPr lang="zh-CN" altLang="en-US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年</a:t>
            </a:r>
            <a:r>
              <a:rPr lang="en-US" altLang="zh-CN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10</a:t>
            </a:r>
            <a:r>
              <a:rPr lang="zh-CN" altLang="en-US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月</a:t>
            </a:r>
            <a:r>
              <a:rPr lang="en-US" altLang="zh-CN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19</a:t>
            </a:r>
            <a:r>
              <a:rPr lang="zh-CN" altLang="en-US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日）</a:t>
            </a:r>
            <a:endParaRPr lang="zh-CN" altLang="en-US" sz="2400" dirty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4282" y="4357694"/>
            <a:ext cx="8715436" cy="175432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/>
              <a:buChar char="ü"/>
            </a:pPr>
            <a:r>
              <a:rPr lang="en-US" altLang="zh-CN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上海交通大学医学院仪器设备和家具新购及维修</a:t>
            </a:r>
            <a:r>
              <a:rPr lang="en-US" altLang="zh-CN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(</a:t>
            </a:r>
            <a:r>
              <a:rPr lang="zh-CN" altLang="en-US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保</a:t>
            </a:r>
            <a:r>
              <a:rPr lang="en-US" altLang="zh-CN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)</a:t>
            </a:r>
            <a:r>
              <a:rPr lang="zh-CN" altLang="en-US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项目申</a:t>
            </a:r>
            <a:endParaRPr lang="en-US" altLang="zh-CN" sz="2400" dirty="0" smtClean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  </a:t>
            </a:r>
            <a:r>
              <a:rPr lang="zh-CN" altLang="en-US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报与审核的管理办法</a:t>
            </a:r>
            <a:r>
              <a:rPr lang="en-US" altLang="zh-CN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                   </a:t>
            </a:r>
            <a:r>
              <a:rPr lang="zh-CN" altLang="en-US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（沪交医资</a:t>
            </a:r>
            <a:r>
              <a:rPr lang="en-US" altLang="zh-CN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[2015]8</a:t>
            </a:r>
            <a:r>
              <a:rPr lang="zh-CN" altLang="en-US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号，</a:t>
            </a:r>
            <a:r>
              <a:rPr lang="en-US" altLang="zh-CN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2015</a:t>
            </a:r>
            <a:r>
              <a:rPr lang="zh-CN" altLang="en-US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年</a:t>
            </a:r>
            <a:r>
              <a:rPr lang="en-US" altLang="zh-CN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05</a:t>
            </a:r>
            <a:r>
              <a:rPr lang="zh-CN" altLang="en-US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月</a:t>
            </a:r>
            <a:r>
              <a:rPr lang="en-US" altLang="zh-CN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13</a:t>
            </a:r>
            <a:r>
              <a:rPr lang="zh-CN" altLang="en-US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日）</a:t>
            </a:r>
            <a:endParaRPr lang="zh-CN" altLang="en-US" sz="2400" dirty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7224" y="214290"/>
            <a:ext cx="7858180" cy="652934"/>
          </a:xfrm>
          <a:solidFill>
            <a:srgbClr val="0000FF"/>
          </a:solidFill>
        </p:spPr>
        <p:txBody>
          <a:bodyPr>
            <a:noAutofit/>
          </a:bodyPr>
          <a:lstStyle/>
          <a:p>
            <a:r>
              <a:rPr lang="zh-CN" altLang="en-US" sz="32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itchFamily="2" charset="-122"/>
                <a:ea typeface="黑体" pitchFamily="2" charset="-122"/>
                <a:sym typeface="Wingdings"/>
              </a:rPr>
              <a:t>新购设备家具预算编报</a:t>
            </a:r>
            <a:endParaRPr lang="zh-CN" altLang="en-US" sz="3200" b="1" u="dotDashHeavy" dirty="0">
              <a:solidFill>
                <a:schemeClr val="bg1"/>
              </a:solidFill>
              <a:uFill>
                <a:solidFill>
                  <a:schemeClr val="bg1"/>
                </a:solidFill>
              </a:u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1027" name="Picture 3" descr="H:\160601 2017年预算设备家具一上申报\未命名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1928802"/>
            <a:ext cx="9144001" cy="4338651"/>
          </a:xfrm>
          <a:prstGeom prst="rect">
            <a:avLst/>
          </a:prstGeom>
          <a:noFill/>
        </p:spPr>
      </p:pic>
      <p:sp>
        <p:nvSpPr>
          <p:cNvPr id="7" name="标题 1"/>
          <p:cNvSpPr txBox="1">
            <a:spLocks/>
          </p:cNvSpPr>
          <p:nvPr/>
        </p:nvSpPr>
        <p:spPr>
          <a:xfrm>
            <a:off x="142844" y="1071546"/>
            <a:ext cx="2857520" cy="500066"/>
          </a:xfrm>
          <a:prstGeom prst="rect">
            <a:avLst/>
          </a:prstGeom>
          <a:solidFill>
            <a:srgbClr val="FF0066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j-cs"/>
                <a:sym typeface="Wingdings"/>
              </a:rPr>
              <a:t>一、填表样稿</a:t>
            </a:r>
            <a:endParaRPr kumimoji="0" lang="zh-CN" altLang="en-US" sz="2400" b="1" i="0" u="dotDashHeavy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>
                <a:solidFill>
                  <a:schemeClr val="bg1"/>
                </a:solidFill>
              </a:uFill>
              <a:latin typeface="黑体" pitchFamily="2" charset="-122"/>
              <a:ea typeface="黑体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3583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14282" y="1714488"/>
            <a:ext cx="87154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ln w="11430"/>
                <a:solidFill>
                  <a:srgbClr val="FF0000"/>
                </a:solidFill>
                <a:latin typeface="黑体" pitchFamily="2" charset="-122"/>
                <a:ea typeface="黑体" pitchFamily="2" charset="-122"/>
                <a:sym typeface="Wingdings"/>
              </a:rPr>
              <a:t>◆ 适用范围</a:t>
            </a:r>
            <a:r>
              <a:rPr lang="zh-CN" altLang="en-US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：</a:t>
            </a:r>
            <a:endParaRPr lang="en-US" altLang="zh-CN" sz="2000" b="1" dirty="0" smtClean="0">
              <a:ln w="11430"/>
              <a:solidFill>
                <a:srgbClr val="0000FF"/>
              </a:solidFill>
              <a:latin typeface="黑体" pitchFamily="2" charset="-122"/>
              <a:ea typeface="黑体" pitchFamily="2" charset="-122"/>
              <a:sym typeface="Wingdings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     ① 办公通用设备、教学设备及公共服务设备设施</a:t>
            </a:r>
            <a:endParaRPr lang="en-US" altLang="zh-CN" sz="2000" b="1" dirty="0" smtClean="0">
              <a:ln w="11430"/>
              <a:solidFill>
                <a:srgbClr val="0000FF"/>
              </a:solidFill>
              <a:latin typeface="黑体" pitchFamily="2" charset="-122"/>
              <a:ea typeface="黑体" pitchFamily="2" charset="-122"/>
              <a:sym typeface="Wingdings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     ② </a:t>
            </a:r>
            <a:r>
              <a:rPr lang="zh-CN" altLang="en-US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办公家具、教室桌椅家具及学生宿舍家具</a:t>
            </a:r>
            <a:r>
              <a:rPr lang="zh-CN" altLang="en-US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等</a:t>
            </a:r>
            <a:endParaRPr lang="en-US" altLang="zh-CN" sz="2000" b="1" dirty="0" smtClean="0">
              <a:ln w="11430"/>
              <a:solidFill>
                <a:srgbClr val="0000FF"/>
              </a:solidFill>
              <a:latin typeface="黑体" pitchFamily="2" charset="-122"/>
              <a:ea typeface="黑体" pitchFamily="2" charset="-122"/>
              <a:sym typeface="Wingdings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 </a:t>
            </a:r>
            <a:r>
              <a:rPr lang="en-US" altLang="zh-CN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    </a:t>
            </a:r>
            <a:r>
              <a:rPr lang="en-US" altLang="zh-CN" sz="2000" b="1" dirty="0" smtClean="0">
                <a:ln w="11430"/>
                <a:solidFill>
                  <a:srgbClr val="0000FF"/>
                </a:solidFill>
                <a:latin typeface="黑体"/>
                <a:ea typeface="黑体"/>
                <a:sym typeface="Wingdings"/>
              </a:rPr>
              <a:t>③ </a:t>
            </a:r>
            <a:r>
              <a:rPr lang="zh-CN" altLang="en-US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科研</a:t>
            </a:r>
            <a:r>
              <a:rPr lang="zh-CN" altLang="en-US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设备</a:t>
            </a:r>
            <a:r>
              <a:rPr lang="zh-CN" altLang="en-US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不在</a:t>
            </a:r>
            <a:r>
              <a:rPr lang="zh-CN" altLang="en-US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预算</a:t>
            </a:r>
            <a:r>
              <a:rPr lang="zh-CN" altLang="en-US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申报</a:t>
            </a:r>
            <a:r>
              <a:rPr lang="zh-CN" altLang="en-US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范围</a:t>
            </a:r>
            <a:r>
              <a:rPr lang="zh-CN" altLang="en-US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内</a:t>
            </a:r>
            <a:endParaRPr lang="en-US" altLang="zh-CN" sz="2000" b="1" dirty="0" smtClean="0">
              <a:ln w="11430"/>
              <a:solidFill>
                <a:srgbClr val="0000FF"/>
              </a:solidFill>
              <a:latin typeface="黑体" pitchFamily="2" charset="-122"/>
              <a:ea typeface="黑体" pitchFamily="2" charset="-122"/>
              <a:sym typeface="Wingdings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 </a:t>
            </a:r>
            <a:r>
              <a:rPr lang="en-US" altLang="zh-CN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     </a:t>
            </a:r>
            <a:endParaRPr lang="en-US" altLang="zh-CN" sz="2000" b="1" dirty="0" smtClean="0">
              <a:ln w="11430"/>
              <a:solidFill>
                <a:srgbClr val="0000FF"/>
              </a:solidFill>
              <a:latin typeface="黑体" pitchFamily="2" charset="-122"/>
              <a:ea typeface="黑体" pitchFamily="2" charset="-122"/>
              <a:sym typeface="Wingdings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 </a:t>
            </a:r>
            <a:r>
              <a:rPr lang="en-US" altLang="zh-CN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    </a:t>
            </a:r>
            <a:r>
              <a:rPr lang="en-US" altLang="zh-CN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      </a:t>
            </a:r>
            <a:endParaRPr lang="en-US" altLang="zh-CN" sz="2000" b="1" dirty="0" smtClean="0">
              <a:solidFill>
                <a:srgbClr val="0000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857224" y="214290"/>
            <a:ext cx="7858180" cy="652934"/>
          </a:xfrm>
          <a:solidFill>
            <a:srgbClr val="0000FF"/>
          </a:solidFill>
        </p:spPr>
        <p:txBody>
          <a:bodyPr>
            <a:noAutofit/>
          </a:bodyPr>
          <a:lstStyle/>
          <a:p>
            <a:r>
              <a:rPr lang="zh-CN" altLang="en-US" sz="3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sym typeface="Wingdings"/>
              </a:rPr>
              <a:t>新购设备家具预算编报</a:t>
            </a:r>
            <a:endParaRPr lang="zh-CN" altLang="en-US" sz="3600" b="1" u="dotDashHeavy" dirty="0">
              <a:solidFill>
                <a:schemeClr val="bg1"/>
              </a:solidFill>
              <a:uFill>
                <a:solidFill>
                  <a:schemeClr val="bg1"/>
                </a:solidFill>
              </a:u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142844" y="1071546"/>
            <a:ext cx="2857520" cy="500066"/>
          </a:xfrm>
          <a:prstGeom prst="rect">
            <a:avLst/>
          </a:prstGeom>
          <a:solidFill>
            <a:srgbClr val="FF0066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j-cs"/>
                <a:sym typeface="Wingdings"/>
              </a:rPr>
              <a:t>二、编报要求</a:t>
            </a:r>
            <a:endParaRPr kumimoji="0" lang="zh-CN" altLang="en-US" sz="2400" b="1" i="0" u="dotDashHeavy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>
                <a:solidFill>
                  <a:schemeClr val="bg1"/>
                </a:solidFill>
              </a:uFill>
              <a:latin typeface="黑体" pitchFamily="2" charset="-122"/>
              <a:ea typeface="黑体" pitchFamily="2" charset="-122"/>
              <a:cs typeface="+mj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4282" y="3643314"/>
            <a:ext cx="87154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itchFamily="2" charset="-122"/>
                <a:ea typeface="黑体" pitchFamily="2" charset="-122"/>
                <a:sym typeface="Wingdings"/>
              </a:rPr>
              <a:t>◆ 配置标准</a:t>
            </a:r>
            <a:r>
              <a:rPr lang="zh-CN" altLang="en-US" sz="2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itchFamily="2" charset="-122"/>
                <a:ea typeface="黑体" pitchFamily="2" charset="-122"/>
                <a:sym typeface="Wingdings"/>
              </a:rPr>
              <a:t>：</a:t>
            </a:r>
            <a:endParaRPr lang="en-US" altLang="zh-CN" sz="2000" b="1" dirty="0" smtClean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黑体" pitchFamily="2" charset="-122"/>
              <a:ea typeface="黑体" pitchFamily="2" charset="-122"/>
              <a:sym typeface="Wingdings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    ① 通用办公设备家具配置，以“存量定增量”为原则，</a:t>
            </a:r>
            <a:endParaRPr lang="en-US" altLang="zh-CN" sz="2000" b="1" dirty="0" smtClean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       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一般以“更新”为主；属于更新的，须列出原设备家具资产编号</a:t>
            </a:r>
            <a:endParaRPr lang="en-US" altLang="zh-CN" sz="2000" b="1" dirty="0" smtClean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    ② 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确因需要新增的，须详细说明原因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。</a:t>
            </a:r>
            <a:endParaRPr lang="en-US" altLang="zh-CN" sz="2000" b="1" dirty="0" smtClean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    ③ 通用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办公设备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家具已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达到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规定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最低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使用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年限，但尚可继续使用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的，</a:t>
            </a:r>
            <a:endParaRPr lang="en-US" altLang="zh-CN" sz="2000" b="1" dirty="0" smtClean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</a:t>
            </a:r>
            <a:r>
              <a:rPr lang="en-US" altLang="zh-CN" sz="20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      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应当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继续使用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；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办公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家具为长期使用资产，一般不允许新增或更新</a:t>
            </a:r>
            <a:r>
              <a:rPr lang="en-US" altLang="zh-CN" sz="20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         </a:t>
            </a:r>
            <a:endParaRPr lang="en-US" altLang="zh-CN" sz="2000" b="1" dirty="0" smtClean="0">
              <a:solidFill>
                <a:srgbClr val="0000FF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42844" y="1071546"/>
            <a:ext cx="2857520" cy="500066"/>
          </a:xfrm>
          <a:prstGeom prst="rect">
            <a:avLst/>
          </a:prstGeom>
          <a:solidFill>
            <a:srgbClr val="FF0066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j-cs"/>
                <a:sym typeface="Wingdings"/>
              </a:rPr>
              <a:t>一、填表样稿</a:t>
            </a:r>
            <a:endParaRPr kumimoji="0" lang="zh-CN" altLang="en-US" sz="2400" b="1" i="0" u="dotDashHeavy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>
                <a:solidFill>
                  <a:schemeClr val="bg1"/>
                </a:solidFill>
              </a:uFill>
              <a:latin typeface="黑体" pitchFamily="2" charset="-122"/>
              <a:ea typeface="黑体" pitchFamily="2" charset="-122"/>
              <a:cs typeface="+mj-cs"/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57224" y="214290"/>
            <a:ext cx="7858180" cy="652934"/>
          </a:xfrm>
          <a:solidFill>
            <a:srgbClr val="00CC99"/>
          </a:solidFill>
        </p:spPr>
        <p:txBody>
          <a:bodyPr>
            <a:noAutofit/>
          </a:bodyPr>
          <a:lstStyle/>
          <a:p>
            <a:r>
              <a:rPr lang="zh-CN" altLang="en-US" sz="32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itchFamily="2" charset="-122"/>
                <a:ea typeface="黑体" pitchFamily="2" charset="-122"/>
                <a:sym typeface="Wingdings"/>
              </a:rPr>
              <a:t>维保项目预算编报</a:t>
            </a:r>
            <a:endParaRPr lang="zh-CN" altLang="en-US" sz="3200" b="1" u="dotDashHeavy" dirty="0">
              <a:solidFill>
                <a:schemeClr val="bg1"/>
              </a:solidFill>
              <a:uFill>
                <a:solidFill>
                  <a:schemeClr val="bg1"/>
                </a:solidFill>
              </a:u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2050" name="Picture 2" descr="H:\160601 2017年预算设备家具一上申报\未命名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85992"/>
            <a:ext cx="9144000" cy="27336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 txBox="1">
            <a:spLocks/>
          </p:cNvSpPr>
          <p:nvPr/>
        </p:nvSpPr>
        <p:spPr>
          <a:xfrm>
            <a:off x="857224" y="214290"/>
            <a:ext cx="7858180" cy="652934"/>
          </a:xfrm>
          <a:prstGeom prst="rect">
            <a:avLst/>
          </a:prstGeom>
          <a:solidFill>
            <a:srgbClr val="00CC99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j-cs"/>
                <a:sym typeface="Wingdings"/>
              </a:rPr>
              <a:t>维保项目预算编报</a:t>
            </a:r>
            <a:endParaRPr kumimoji="0" lang="zh-CN" altLang="en-US" sz="3200" b="1" i="0" u="dotDashHeavy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>
                <a:solidFill>
                  <a:schemeClr val="bg1"/>
                </a:solidFill>
              </a:uFill>
              <a:latin typeface="黑体" pitchFamily="2" charset="-122"/>
              <a:ea typeface="黑体" pitchFamily="2" charset="-122"/>
              <a:cs typeface="+mj-cs"/>
            </a:endParaRP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142844" y="1071546"/>
            <a:ext cx="2857520" cy="500066"/>
          </a:xfrm>
          <a:prstGeom prst="rect">
            <a:avLst/>
          </a:prstGeom>
          <a:solidFill>
            <a:srgbClr val="FF0066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j-cs"/>
                <a:sym typeface="Wingdings"/>
              </a:rPr>
              <a:t>二、编报要求</a:t>
            </a:r>
            <a:endParaRPr kumimoji="0" lang="zh-CN" altLang="en-US" sz="2400" b="1" i="0" u="dotDashHeavy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>
                <a:solidFill>
                  <a:schemeClr val="bg1"/>
                </a:solidFill>
              </a:uFill>
              <a:latin typeface="黑体" pitchFamily="2" charset="-122"/>
              <a:ea typeface="黑体" pitchFamily="2" charset="-122"/>
              <a:cs typeface="+mj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4282" y="3786190"/>
            <a:ext cx="87154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ln w="11430"/>
                <a:solidFill>
                  <a:srgbClr val="FF0000"/>
                </a:solidFill>
                <a:latin typeface="黑体" pitchFamily="2" charset="-122"/>
                <a:ea typeface="黑体" pitchFamily="2" charset="-122"/>
                <a:sym typeface="Wingdings"/>
              </a:rPr>
              <a:t>◆ 具体要求</a:t>
            </a:r>
            <a:r>
              <a:rPr lang="zh-CN" altLang="en-US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：</a:t>
            </a:r>
            <a:endParaRPr lang="en-US" altLang="zh-CN" sz="2000" b="1" dirty="0" smtClean="0">
              <a:ln w="11430"/>
              <a:solidFill>
                <a:srgbClr val="0000FF"/>
              </a:solidFill>
              <a:latin typeface="黑体" pitchFamily="2" charset="-122"/>
              <a:ea typeface="黑体" pitchFamily="2" charset="-122"/>
              <a:sym typeface="Wingdings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     ① 维保项目须作详细说明、资料内容较多的，请附页说明。</a:t>
            </a:r>
            <a:endParaRPr lang="en-US" altLang="zh-CN" sz="2000" b="1" dirty="0" smtClean="0">
              <a:ln w="11430"/>
              <a:solidFill>
                <a:srgbClr val="0000FF"/>
              </a:solidFill>
              <a:latin typeface="黑体" pitchFamily="2" charset="-122"/>
              <a:ea typeface="黑体" pitchFamily="2" charset="-122"/>
              <a:sym typeface="Wingdings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     ② 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维保项目经费，由学院统一组织论证。</a:t>
            </a:r>
            <a:endParaRPr lang="en-US" altLang="zh-CN" sz="2000" b="1" dirty="0" smtClean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    ③ 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经常性维保项目费用应以近三年实际发生的平均金额为依据。</a:t>
            </a:r>
            <a:endParaRPr lang="en-US" altLang="zh-CN" sz="2000" b="1" dirty="0" smtClean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     </a:t>
            </a:r>
          </a:p>
          <a:p>
            <a:pPr>
              <a:lnSpc>
                <a:spcPct val="150000"/>
              </a:lnSpc>
            </a:pPr>
            <a:endParaRPr lang="zh-CN" altLang="en-US" sz="2000" b="1" dirty="0" smtClean="0">
              <a:ln w="11430"/>
              <a:solidFill>
                <a:srgbClr val="0000FF"/>
              </a:solidFill>
              <a:latin typeface="黑体" pitchFamily="2" charset="-122"/>
              <a:ea typeface="黑体" pitchFamily="2" charset="-122"/>
              <a:sym typeface="Wingding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4282" y="1714488"/>
            <a:ext cx="87154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ln w="11430"/>
                <a:solidFill>
                  <a:srgbClr val="FF0000"/>
                </a:solidFill>
                <a:latin typeface="黑体" pitchFamily="2" charset="-122"/>
                <a:ea typeface="黑体" pitchFamily="2" charset="-122"/>
                <a:sym typeface="Wingdings"/>
              </a:rPr>
              <a:t>◆ 适用范围</a:t>
            </a:r>
            <a:r>
              <a:rPr lang="zh-CN" altLang="en-US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：</a:t>
            </a:r>
            <a:endParaRPr lang="en-US" altLang="zh-CN" sz="2000" b="1" dirty="0" smtClean="0">
              <a:ln w="11430"/>
              <a:solidFill>
                <a:srgbClr val="0000FF"/>
              </a:solidFill>
              <a:latin typeface="黑体" pitchFamily="2" charset="-122"/>
              <a:ea typeface="黑体" pitchFamily="2" charset="-122"/>
              <a:sym typeface="Wingdings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     ① 仅为教学设备及公共服务设备设施等大型维保项目</a:t>
            </a:r>
            <a:endParaRPr lang="en-US" altLang="zh-CN" sz="2000" b="1" dirty="0" smtClean="0">
              <a:ln w="11430"/>
              <a:solidFill>
                <a:srgbClr val="0000FF"/>
              </a:solidFill>
              <a:latin typeface="黑体" pitchFamily="2" charset="-122"/>
              <a:ea typeface="黑体" pitchFamily="2" charset="-122"/>
              <a:sym typeface="Wingdings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     ② </a:t>
            </a:r>
            <a:r>
              <a:rPr lang="zh-CN" altLang="en-US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不包括各部门通用办公设备零星维保等</a:t>
            </a:r>
            <a:endParaRPr lang="en-US" altLang="zh-CN" sz="2000" b="1" dirty="0" smtClean="0">
              <a:ln w="11430"/>
              <a:solidFill>
                <a:srgbClr val="0000FF"/>
              </a:solidFill>
              <a:latin typeface="黑体" pitchFamily="2" charset="-122"/>
              <a:ea typeface="黑体" pitchFamily="2" charset="-122"/>
              <a:sym typeface="Wingdings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       </a:t>
            </a:r>
            <a:r>
              <a:rPr lang="zh-CN" altLang="en-US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（即：部门通用办公设备零星维保仍列入部门预算中）</a:t>
            </a:r>
            <a:r>
              <a:rPr lang="en-US" altLang="zh-CN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      </a:t>
            </a:r>
            <a:endParaRPr lang="en-US" altLang="zh-CN" sz="2000" b="1" dirty="0" smtClean="0">
              <a:solidFill>
                <a:srgbClr val="0000FF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857224" y="214290"/>
            <a:ext cx="7858180" cy="65293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j-cs"/>
                <a:sym typeface="Wingdings"/>
              </a:rPr>
              <a:t>预算</a:t>
            </a:r>
            <a:r>
              <a:rPr kumimoji="0" lang="zh-CN" altLang="en-US" sz="3200" b="1" i="0" u="none" strike="noStrike" kern="1200" cap="none" spc="0" normalizeH="0" baseline="0" noProof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j-cs"/>
                <a:sym typeface="Wingdings"/>
              </a:rPr>
              <a:t>编报递交</a:t>
            </a:r>
            <a:endParaRPr kumimoji="0" lang="zh-CN" altLang="en-US" sz="3200" b="1" i="0" u="dotDashHeavy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>
                <a:solidFill>
                  <a:schemeClr val="bg1"/>
                </a:solidFill>
              </a:uFill>
              <a:latin typeface="黑体" pitchFamily="2" charset="-122"/>
              <a:ea typeface="黑体" pitchFamily="2" charset="-122"/>
              <a:cs typeface="+mj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4282" y="1214422"/>
            <a:ext cx="871543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ln w="11430"/>
                <a:solidFill>
                  <a:srgbClr val="FF0000"/>
                </a:solidFill>
                <a:latin typeface="黑体" pitchFamily="2" charset="-122"/>
                <a:ea typeface="黑体" pitchFamily="2" charset="-122"/>
                <a:sym typeface="Wingdings"/>
              </a:rPr>
              <a:t>◆ 设备家具及维保预算项目编报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“一上”阶段安排：</a:t>
            </a:r>
            <a:endParaRPr lang="en-US" altLang="zh-CN" sz="2000" b="1" dirty="0" smtClean="0">
              <a:ln w="11430"/>
              <a:solidFill>
                <a:srgbClr val="FF0000"/>
              </a:solidFill>
              <a:latin typeface="黑体" pitchFamily="2" charset="-122"/>
              <a:ea typeface="黑体" pitchFamily="2" charset="-122"/>
              <a:sym typeface="Wingdings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     ① 预算编报力求做到依据充分，数字准确；并体现出“轻重缓急”。</a:t>
            </a:r>
            <a:endParaRPr lang="en-US" altLang="zh-CN" sz="2000" b="1" dirty="0" smtClean="0">
              <a:ln w="11430"/>
              <a:solidFill>
                <a:srgbClr val="0000FF"/>
              </a:solidFill>
              <a:latin typeface="黑体" pitchFamily="2" charset="-122"/>
              <a:ea typeface="黑体" pitchFamily="2" charset="-122"/>
              <a:sym typeface="Wingdings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     ② </a:t>
            </a:r>
            <a:r>
              <a:rPr lang="zh-CN" altLang="en-US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预算编报表格可到资产管理处网站文档下载栏目下载。</a:t>
            </a:r>
            <a:endParaRPr lang="en-US" altLang="zh-CN" sz="2000" b="1" dirty="0" smtClean="0">
              <a:ln w="11430"/>
              <a:solidFill>
                <a:srgbClr val="0000FF"/>
              </a:solidFill>
              <a:latin typeface="黑体" pitchFamily="2" charset="-122"/>
              <a:ea typeface="黑体" pitchFamily="2" charset="-122"/>
              <a:sym typeface="Wingdings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     ③ </a:t>
            </a:r>
            <a:r>
              <a:rPr lang="zh-CN" altLang="en-US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各部门预算编报项目须递交纸质版和电子版；</a:t>
            </a:r>
            <a:endParaRPr lang="en-US" altLang="zh-CN" sz="2000" b="1" dirty="0" smtClean="0">
              <a:ln w="11430"/>
              <a:solidFill>
                <a:srgbClr val="0000FF"/>
              </a:solidFill>
              <a:latin typeface="黑体" pitchFamily="2" charset="-122"/>
              <a:ea typeface="黑体" pitchFamily="2" charset="-122"/>
              <a:sym typeface="Wingdings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        </a:t>
            </a:r>
            <a:r>
              <a:rPr lang="zh-CN" altLang="en-US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电子版，请</a:t>
            </a:r>
            <a:r>
              <a:rPr lang="zh-CN" altLang="en-US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  <a:hlinkClick r:id="rId2"/>
              </a:rPr>
              <a:t>邮至</a:t>
            </a:r>
            <a:r>
              <a:rPr lang="en-US" altLang="zh-CN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  <a:hlinkClick r:id="rId2"/>
              </a:rPr>
              <a:t>shewl@shsmu.edu.cn</a:t>
            </a:r>
            <a:endParaRPr lang="en-US" altLang="zh-CN" sz="2000" b="1" dirty="0" smtClean="0">
              <a:ln w="11430"/>
              <a:solidFill>
                <a:srgbClr val="0000FF"/>
              </a:solidFill>
              <a:latin typeface="黑体" pitchFamily="2" charset="-122"/>
              <a:ea typeface="黑体" pitchFamily="2" charset="-122"/>
              <a:sym typeface="Wingdings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        </a:t>
            </a:r>
            <a:r>
              <a:rPr lang="zh-CN" altLang="en-US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纸质版，请递交至资产管理处行政管理科（科教楼</a:t>
            </a:r>
            <a:r>
              <a:rPr lang="en-US" altLang="zh-CN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719</a:t>
            </a:r>
            <a:r>
              <a:rPr lang="zh-CN" altLang="en-US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室）</a:t>
            </a:r>
            <a:endParaRPr lang="en-US" altLang="zh-CN" sz="2000" b="1" dirty="0" smtClean="0">
              <a:ln w="11430"/>
              <a:solidFill>
                <a:srgbClr val="0000FF"/>
              </a:solidFill>
              <a:latin typeface="黑体" pitchFamily="2" charset="-122"/>
              <a:ea typeface="黑体" pitchFamily="2" charset="-122"/>
              <a:sym typeface="Wingdings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     ④ </a:t>
            </a:r>
            <a:r>
              <a:rPr lang="zh-CN" altLang="en-US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预算申报截止时间：</a:t>
            </a:r>
            <a:r>
              <a:rPr lang="en-US" altLang="zh-CN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2016</a:t>
            </a:r>
            <a:r>
              <a:rPr lang="zh-CN" altLang="en-US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年</a:t>
            </a:r>
            <a:r>
              <a:rPr lang="en-US" altLang="zh-CN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6</a:t>
            </a:r>
            <a:r>
              <a:rPr lang="zh-CN" altLang="en-US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月</a:t>
            </a:r>
            <a:r>
              <a:rPr lang="en-US" altLang="zh-CN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24</a:t>
            </a:r>
            <a:r>
              <a:rPr lang="zh-CN" altLang="en-US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日前递交资产处。</a:t>
            </a:r>
            <a:endParaRPr lang="en-US" altLang="zh-CN" sz="2000" b="1" dirty="0" smtClean="0">
              <a:ln w="11430"/>
              <a:solidFill>
                <a:srgbClr val="0000FF"/>
              </a:solidFill>
              <a:latin typeface="黑体" pitchFamily="2" charset="-122"/>
              <a:ea typeface="黑体" pitchFamily="2" charset="-122"/>
              <a:sym typeface="Wingdings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        联系人：佘伟亮；联系电话：</a:t>
            </a:r>
            <a:r>
              <a:rPr lang="en-US" altLang="zh-CN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776258</a:t>
            </a:r>
            <a:r>
              <a:rPr lang="zh-CN" altLang="en-US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。</a:t>
            </a:r>
            <a:endParaRPr lang="en-US" altLang="zh-CN" sz="2000" b="1" dirty="0" smtClean="0">
              <a:ln w="11430"/>
              <a:solidFill>
                <a:srgbClr val="0000FF"/>
              </a:solidFill>
              <a:latin typeface="黑体" pitchFamily="2" charset="-122"/>
              <a:ea typeface="黑体" pitchFamily="2" charset="-122"/>
              <a:sym typeface="Wingdings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     ⑤ </a:t>
            </a:r>
            <a:r>
              <a:rPr lang="zh-CN" altLang="en-US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在预算申报过程中，若财务处使用“海天财务”软件，实施无纸化</a:t>
            </a:r>
            <a:endParaRPr lang="en-US" altLang="zh-CN" sz="2000" b="1" dirty="0" smtClean="0">
              <a:ln w="11430"/>
              <a:solidFill>
                <a:srgbClr val="0000FF"/>
              </a:solidFill>
              <a:latin typeface="黑体" pitchFamily="2" charset="-122"/>
              <a:ea typeface="黑体" pitchFamily="2" charset="-122"/>
              <a:sym typeface="Wingdings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        </a:t>
            </a:r>
            <a:r>
              <a:rPr lang="zh-CN" altLang="en-US" sz="2000" b="1" dirty="0" smtClean="0">
                <a:ln w="11430"/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Wingdings"/>
              </a:rPr>
              <a:t>申报预算方式，则按财务处规定要求执行。</a:t>
            </a:r>
            <a:endParaRPr lang="en-US" altLang="zh-CN" sz="2000" b="1" dirty="0" smtClean="0">
              <a:ln w="11430"/>
              <a:solidFill>
                <a:srgbClr val="0000FF"/>
              </a:solidFill>
              <a:latin typeface="黑体" pitchFamily="2" charset="-122"/>
              <a:ea typeface="黑体" pitchFamily="2" charset="-122"/>
              <a:sym typeface="Wingdings"/>
            </a:endParaRPr>
          </a:p>
          <a:p>
            <a:pPr>
              <a:lnSpc>
                <a:spcPct val="150000"/>
              </a:lnSpc>
            </a:pPr>
            <a:endParaRPr lang="en-US" altLang="zh-CN" sz="2000" b="1" dirty="0" smtClean="0">
              <a:solidFill>
                <a:srgbClr val="0000FF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28794" y="2357430"/>
            <a:ext cx="528641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谢  谢</a:t>
            </a:r>
            <a:endParaRPr lang="zh-CN" altLang="en-US" sz="8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2645</TotalTime>
  <Words>523</Words>
  <Application>Microsoft Office PowerPoint</Application>
  <PresentationFormat>全屏显示(4:3)</PresentationFormat>
  <Paragraphs>53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编报预算的有关规定</vt:lpstr>
      <vt:lpstr>新购设备家具预算编报</vt:lpstr>
      <vt:lpstr>新购设备家具预算编报</vt:lpstr>
      <vt:lpstr>维保项目预算编报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jacky qian</dc:creator>
  <cp:lastModifiedBy>佘伟亮</cp:lastModifiedBy>
  <cp:revision>376</cp:revision>
  <cp:lastPrinted>2016-04-22T10:38:12Z</cp:lastPrinted>
  <dcterms:modified xsi:type="dcterms:W3CDTF">2016-06-12T00:32:44Z</dcterms:modified>
</cp:coreProperties>
</file>