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0" r:id="rId2"/>
  </p:sldMasterIdLst>
  <p:notesMasterIdLst>
    <p:notesMasterId r:id="rId14"/>
  </p:notesMasterIdLst>
  <p:sldIdLst>
    <p:sldId id="261" r:id="rId3"/>
    <p:sldId id="258" r:id="rId4"/>
    <p:sldId id="259" r:id="rId5"/>
    <p:sldId id="286" r:id="rId6"/>
    <p:sldId id="296" r:id="rId7"/>
    <p:sldId id="297" r:id="rId8"/>
    <p:sldId id="303" r:id="rId9"/>
    <p:sldId id="299" r:id="rId10"/>
    <p:sldId id="300" r:id="rId11"/>
    <p:sldId id="301" r:id="rId12"/>
    <p:sldId id="302" r:id="rId1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3453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1412" userDrawn="1">
          <p15:clr>
            <a:srgbClr val="A4A3A4"/>
          </p15:clr>
        </p15:guide>
        <p15:guide id="4" orient="horz" pos="1911" userDrawn="1">
          <p15:clr>
            <a:srgbClr val="A4A3A4"/>
          </p15:clr>
        </p15:guide>
        <p15:guide id="5" pos="597" userDrawn="1">
          <p15:clr>
            <a:srgbClr val="A4A3A4"/>
          </p15:clr>
        </p15:guide>
        <p15:guide id="6" pos="7151" userDrawn="1">
          <p15:clr>
            <a:srgbClr val="A4A3A4"/>
          </p15:clr>
        </p15:guide>
        <p15:guide id="7" pos="4158" userDrawn="1">
          <p15:clr>
            <a:srgbClr val="A4A3A4"/>
          </p15:clr>
        </p15:guide>
        <p15:guide id="8" pos="3522" userDrawn="1">
          <p15:clr>
            <a:srgbClr val="A4A3A4"/>
          </p15:clr>
        </p15:guide>
        <p15:guide id="9" pos="497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05AD6"/>
    <a:srgbClr val="4384F1"/>
    <a:srgbClr val="FFFFFF"/>
    <a:srgbClr val="FBFBFC"/>
    <a:srgbClr val="ECECEC"/>
    <a:srgbClr val="D4D0CD"/>
    <a:srgbClr val="FDEAE9"/>
    <a:srgbClr val="E3EDFD"/>
    <a:srgbClr val="F0F0F0"/>
    <a:srgbClr val="F1F1F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621" autoAdjust="0"/>
    <p:restoredTop sz="96310" autoAdjust="0"/>
  </p:normalViewPr>
  <p:slideViewPr>
    <p:cSldViewPr snapToGrid="0">
      <p:cViewPr>
        <p:scale>
          <a:sx n="80" d="100"/>
          <a:sy n="80" d="100"/>
        </p:scale>
        <p:origin x="-2106" y="-1170"/>
      </p:cViewPr>
      <p:guideLst>
        <p:guide orient="horz" pos="3453"/>
        <p:guide orient="horz" pos="1412"/>
        <p:guide orient="horz" pos="1911"/>
        <p:guide pos="3840"/>
        <p:guide pos="597"/>
        <p:guide pos="7151"/>
        <p:guide pos="4158"/>
        <p:guide pos="3522"/>
        <p:guide pos="497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239521E-A5B0-444D-9DE3-B7CD4F131D4F}" type="datetimeFigureOut">
              <a:rPr lang="zh-CN" altLang="en-US" smtClean="0"/>
              <a:pPr/>
              <a:t>2016/6/12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C51777-794C-4462-B62F-B99E17685C1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14396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5BAB9D-3D46-4E6E-9D89-D2283CC185C7}" type="datetimeFigureOut">
              <a:rPr lang="zh-CN" altLang="en-US" smtClean="0"/>
              <a:pPr/>
              <a:t>2016/6/12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5BECC4-E29D-4910-90B5-23663BA8CBA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28523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5BAB9D-3D46-4E6E-9D89-D2283CC185C7}" type="datetimeFigureOut">
              <a:rPr lang="zh-CN" altLang="en-US" smtClean="0"/>
              <a:pPr/>
              <a:t>2016/6/12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5BECC4-E29D-4910-90B5-23663BA8CBA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30936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5BAB9D-3D46-4E6E-9D89-D2283CC185C7}" type="datetimeFigureOut">
              <a:rPr lang="zh-CN" altLang="en-US" smtClean="0"/>
              <a:pPr/>
              <a:t>2016/6/12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5BECC4-E29D-4910-90B5-23663BA8CBA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393105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5BAB9D-3D46-4E6E-9D89-D2283CC185C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2016/6/12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5BECC4-E29D-4910-90B5-23663BA8CBA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220172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5BAB9D-3D46-4E6E-9D89-D2283CC185C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2016/6/12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5BECC4-E29D-4910-90B5-23663BA8CBA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851006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5BAB9D-3D46-4E6E-9D89-D2283CC185C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2016/6/12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5BECC4-E29D-4910-90B5-23663BA8CBA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186839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5BAB9D-3D46-4E6E-9D89-D2283CC185C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2016/6/12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5BECC4-E29D-4910-90B5-23663BA8CBA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34521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5BAB9D-3D46-4E6E-9D89-D2283CC185C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2016/6/12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5BECC4-E29D-4910-90B5-23663BA8CBA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751022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5BAB9D-3D46-4E6E-9D89-D2283CC185C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2016/6/12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5BECC4-E29D-4910-90B5-23663BA8CBA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972654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5BAB9D-3D46-4E6E-9D89-D2283CC185C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2016/6/12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5BECC4-E29D-4910-90B5-23663BA8CBA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460819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5BAB9D-3D46-4E6E-9D89-D2283CC185C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2016/6/12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5BECC4-E29D-4910-90B5-23663BA8CBA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92851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5BAB9D-3D46-4E6E-9D89-D2283CC185C7}" type="datetimeFigureOut">
              <a:rPr lang="zh-CN" altLang="en-US" smtClean="0"/>
              <a:pPr/>
              <a:t>2016/6/12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5BECC4-E29D-4910-90B5-23663BA8CBA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791453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5BAB9D-3D46-4E6E-9D89-D2283CC185C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2016/6/12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5BECC4-E29D-4910-90B5-23663BA8CBA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596956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5BAB9D-3D46-4E6E-9D89-D2283CC185C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2016/6/12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5BECC4-E29D-4910-90B5-23663BA8CBA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923457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5BAB9D-3D46-4E6E-9D89-D2283CC185C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2016/6/12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5BECC4-E29D-4910-90B5-23663BA8CBA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184060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47005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51199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89747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5BAB9D-3D46-4E6E-9D89-D2283CC185C7}" type="datetimeFigureOut">
              <a:rPr lang="zh-CN" altLang="en-US" smtClean="0"/>
              <a:pPr/>
              <a:t>2016/6/12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5BECC4-E29D-4910-90B5-23663BA8CBA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37304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5BAB9D-3D46-4E6E-9D89-D2283CC185C7}" type="datetimeFigureOut">
              <a:rPr lang="zh-CN" altLang="en-US" smtClean="0"/>
              <a:pPr/>
              <a:t>2016/6/12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5BECC4-E29D-4910-90B5-23663BA8CBA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38228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5BAB9D-3D46-4E6E-9D89-D2283CC185C7}" type="datetimeFigureOut">
              <a:rPr lang="zh-CN" altLang="en-US" smtClean="0"/>
              <a:pPr/>
              <a:t>2016/6/12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5BECC4-E29D-4910-90B5-23663BA8CBA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09403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5BAB9D-3D46-4E6E-9D89-D2283CC185C7}" type="datetimeFigureOut">
              <a:rPr lang="zh-CN" altLang="en-US" smtClean="0"/>
              <a:pPr/>
              <a:t>2016/6/12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5BECC4-E29D-4910-90B5-23663BA8CBA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72285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5BAB9D-3D46-4E6E-9D89-D2283CC185C7}" type="datetimeFigureOut">
              <a:rPr lang="zh-CN" altLang="en-US" smtClean="0"/>
              <a:pPr/>
              <a:t>2016/6/12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5BECC4-E29D-4910-90B5-23663BA8CBA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83005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5BAB9D-3D46-4E6E-9D89-D2283CC185C7}" type="datetimeFigureOut">
              <a:rPr lang="zh-CN" altLang="en-US" smtClean="0"/>
              <a:pPr/>
              <a:t>2016/6/12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5BECC4-E29D-4910-90B5-23663BA8CBA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76475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5BAB9D-3D46-4E6E-9D89-D2283CC185C7}" type="datetimeFigureOut">
              <a:rPr lang="zh-CN" altLang="en-US" smtClean="0"/>
              <a:pPr/>
              <a:t>2016/6/12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5BECC4-E29D-4910-90B5-23663BA8CBA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70992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5BAB9D-3D46-4E6E-9D89-D2283CC185C7}" type="datetimeFigureOut">
              <a:rPr lang="zh-CN" altLang="en-US" smtClean="0"/>
              <a:pPr/>
              <a:t>2016/6/12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5BECC4-E29D-4910-90B5-23663BA8CBA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01330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5BAB9D-3D46-4E6E-9D89-D2283CC185C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2016/6/12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5BECC4-E29D-4910-90B5-23663BA8CBA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19610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3749351" y="1082351"/>
            <a:ext cx="4693298" cy="4693298"/>
          </a:xfrm>
          <a:prstGeom prst="ellipse">
            <a:avLst/>
          </a:prstGeom>
          <a:gradFill>
            <a:gsLst>
              <a:gs pos="0">
                <a:schemeClr val="bg1"/>
              </a:gs>
              <a:gs pos="36000">
                <a:schemeClr val="bg1"/>
              </a:gs>
              <a:gs pos="100000">
                <a:srgbClr val="ECECEC"/>
              </a:gs>
            </a:gsLst>
            <a:lin ang="13500000" scaled="1"/>
          </a:gradFill>
          <a:ln w="22225">
            <a:solidFill>
              <a:schemeClr val="bg1"/>
            </a:solidFill>
          </a:ln>
          <a:effectLst>
            <a:outerShdw blurRad="558800" dist="533400" dir="2700000" sx="95000" sy="95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>
            <a:off x="3849566" y="1182566"/>
            <a:ext cx="4492868" cy="4492868"/>
          </a:xfrm>
          <a:prstGeom prst="ellipse">
            <a:avLst/>
          </a:prstGeom>
          <a:noFill/>
          <a:ln w="12700">
            <a:solidFill>
              <a:schemeClr val="bg1">
                <a:lumMod val="65000"/>
              </a:schemeClr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 rot="-1800000">
            <a:off x="2799325" y="2984994"/>
            <a:ext cx="353990" cy="13237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 rot="-1800000">
            <a:off x="9390632" y="1825049"/>
            <a:ext cx="238031" cy="8748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 rot="-1800000">
            <a:off x="2747127" y="5581969"/>
            <a:ext cx="525978" cy="21172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 rot="-1800000">
            <a:off x="4156231" y="4907931"/>
            <a:ext cx="361832" cy="200374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 rot="-1800000">
            <a:off x="7927050" y="1219412"/>
            <a:ext cx="386690" cy="21414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 rot="-1800000">
            <a:off x="8606281" y="2651214"/>
            <a:ext cx="262728" cy="179309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 rot="-1800000">
            <a:off x="9428302" y="601651"/>
            <a:ext cx="214951" cy="8671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" name="直接连接符 9"/>
          <p:cNvCxnSpPr/>
          <p:nvPr/>
        </p:nvCxnSpPr>
        <p:spPr>
          <a:xfrm flipV="1">
            <a:off x="8247793" y="1744783"/>
            <a:ext cx="554561" cy="320176"/>
          </a:xfrm>
          <a:prstGeom prst="line">
            <a:avLst/>
          </a:prstGeom>
          <a:ln w="12700" cap="rnd">
            <a:solidFill>
              <a:schemeClr val="accent3">
                <a:alpha val="67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V="1">
            <a:off x="8564591" y="685378"/>
            <a:ext cx="2308695" cy="1332926"/>
          </a:xfrm>
          <a:prstGeom prst="line">
            <a:avLst/>
          </a:prstGeom>
          <a:ln w="12700" cap="rnd">
            <a:solidFill>
              <a:schemeClr val="accent4">
                <a:alpha val="67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V="1">
            <a:off x="2099388" y="4710265"/>
            <a:ext cx="1671721" cy="965169"/>
          </a:xfrm>
          <a:prstGeom prst="line">
            <a:avLst/>
          </a:prstGeom>
          <a:ln w="12700" cap="rnd">
            <a:solidFill>
              <a:schemeClr val="accent2">
                <a:alpha val="67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V="1">
            <a:off x="877078" y="5408825"/>
            <a:ext cx="1383438" cy="798730"/>
          </a:xfrm>
          <a:prstGeom prst="line">
            <a:avLst/>
          </a:prstGeom>
          <a:ln w="12700" cap="rnd">
            <a:solidFill>
              <a:schemeClr val="accent1">
                <a:alpha val="67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/>
          <p:cNvSpPr txBox="1"/>
          <p:nvPr/>
        </p:nvSpPr>
        <p:spPr>
          <a:xfrm>
            <a:off x="4393164" y="1894114"/>
            <a:ext cx="342433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0" dirty="0" smtClean="0">
                <a:gradFill flip="none" rotWithShape="1">
                  <a:gsLst>
                    <a:gs pos="0">
                      <a:schemeClr val="accent1"/>
                    </a:gs>
                    <a:gs pos="66000">
                      <a:schemeClr val="accent3"/>
                    </a:gs>
                    <a:gs pos="33000">
                      <a:schemeClr val="accent2"/>
                    </a:gs>
                    <a:gs pos="100000">
                      <a:schemeClr val="accent4"/>
                    </a:gs>
                  </a:gsLst>
                  <a:lin ang="0" scaled="1"/>
                  <a:tileRect/>
                </a:gradFill>
                <a:latin typeface="+mj-lt"/>
              </a:rPr>
              <a:t>2017</a:t>
            </a:r>
            <a:endParaRPr lang="zh-CN" altLang="en-US" sz="8000" dirty="0">
              <a:gradFill flip="none" rotWithShape="1">
                <a:gsLst>
                  <a:gs pos="0">
                    <a:schemeClr val="accent1"/>
                  </a:gs>
                  <a:gs pos="66000">
                    <a:schemeClr val="accent3"/>
                  </a:gs>
                  <a:gs pos="33000">
                    <a:schemeClr val="accent2"/>
                  </a:gs>
                  <a:gs pos="100000">
                    <a:schemeClr val="accent4"/>
                  </a:gs>
                </a:gsLst>
                <a:lin ang="0" scaled="1"/>
                <a:tileRect/>
              </a:gradFill>
              <a:latin typeface="+mj-lt"/>
            </a:endParaRPr>
          </a:p>
        </p:txBody>
      </p:sp>
      <p:sp>
        <p:nvSpPr>
          <p:cNvPr id="17" name="圆角矩形 16"/>
          <p:cNvSpPr>
            <a:spLocks noChangeAspect="1"/>
          </p:cNvSpPr>
          <p:nvPr/>
        </p:nvSpPr>
        <p:spPr>
          <a:xfrm>
            <a:off x="5408910" y="4613036"/>
            <a:ext cx="1366393" cy="405509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  <a:alpha val="4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>
            <a:spLocks noChangeAspect="1"/>
          </p:cNvSpPr>
          <p:nvPr/>
        </p:nvSpPr>
        <p:spPr>
          <a:xfrm>
            <a:off x="5396125" y="4615735"/>
            <a:ext cx="136589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财务处</a:t>
            </a:r>
          </a:p>
        </p:txBody>
      </p:sp>
      <p:grpSp>
        <p:nvGrpSpPr>
          <p:cNvPr id="19" name="组合 18"/>
          <p:cNvGrpSpPr/>
          <p:nvPr/>
        </p:nvGrpSpPr>
        <p:grpSpPr>
          <a:xfrm>
            <a:off x="6008588" y="1051793"/>
            <a:ext cx="1188221" cy="501517"/>
            <a:chOff x="6008588" y="1051793"/>
            <a:chExt cx="1188221" cy="501517"/>
          </a:xfrm>
        </p:grpSpPr>
        <p:sp>
          <p:nvSpPr>
            <p:cNvPr id="36" name="任意多边形 35"/>
            <p:cNvSpPr/>
            <p:nvPr/>
          </p:nvSpPr>
          <p:spPr>
            <a:xfrm>
              <a:off x="6542404" y="1180011"/>
              <a:ext cx="465674" cy="282986"/>
            </a:xfrm>
            <a:custGeom>
              <a:avLst/>
              <a:gdLst>
                <a:gd name="connsiteX0" fmla="*/ 220922 w 465674"/>
                <a:gd name="connsiteY0" fmla="*/ 0 h 282986"/>
                <a:gd name="connsiteX1" fmla="*/ 251418 w 465674"/>
                <a:gd name="connsiteY1" fmla="*/ 7841 h 282986"/>
                <a:gd name="connsiteX2" fmla="*/ 465674 w 465674"/>
                <a:gd name="connsiteY2" fmla="*/ 86260 h 282986"/>
                <a:gd name="connsiteX3" fmla="*/ 147826 w 465674"/>
                <a:gd name="connsiteY3" fmla="*/ 269768 h 282986"/>
                <a:gd name="connsiteX4" fmla="*/ 39103 w 465674"/>
                <a:gd name="connsiteY4" fmla="*/ 263046 h 282986"/>
                <a:gd name="connsiteX5" fmla="*/ 13219 w 465674"/>
                <a:gd name="connsiteY5" fmla="*/ 233701 h 282986"/>
                <a:gd name="connsiteX6" fmla="*/ 747 w 465674"/>
                <a:gd name="connsiteY6" fmla="*/ 196612 h 282986"/>
                <a:gd name="connsiteX7" fmla="*/ 49287 w 465674"/>
                <a:gd name="connsiteY7" fmla="*/ 99093 h 2829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65674" h="282986">
                  <a:moveTo>
                    <a:pt x="220922" y="0"/>
                  </a:moveTo>
                  <a:lnTo>
                    <a:pt x="251418" y="7841"/>
                  </a:lnTo>
                  <a:lnTo>
                    <a:pt x="465674" y="86260"/>
                  </a:lnTo>
                  <a:lnTo>
                    <a:pt x="147826" y="269768"/>
                  </a:lnTo>
                  <a:cubicBezTo>
                    <a:pt x="112478" y="290177"/>
                    <a:pt x="69741" y="286195"/>
                    <a:pt x="39103" y="263046"/>
                  </a:cubicBezTo>
                  <a:lnTo>
                    <a:pt x="13219" y="233701"/>
                  </a:lnTo>
                  <a:lnTo>
                    <a:pt x="747" y="196612"/>
                  </a:lnTo>
                  <a:cubicBezTo>
                    <a:pt x="-3982" y="158503"/>
                    <a:pt x="13939" y="119501"/>
                    <a:pt x="49287" y="99093"/>
                  </a:cubicBezTo>
                  <a:close/>
                </a:path>
              </a:pathLst>
            </a:custGeom>
            <a:solidFill>
              <a:schemeClr val="accent3"/>
            </a:solidFill>
            <a:ln w="222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2" name="任意多边形 31"/>
            <p:cNvSpPr/>
            <p:nvPr/>
          </p:nvSpPr>
          <p:spPr>
            <a:xfrm>
              <a:off x="6008588" y="1118388"/>
              <a:ext cx="766341" cy="434922"/>
            </a:xfrm>
            <a:custGeom>
              <a:avLst/>
              <a:gdLst>
                <a:gd name="connsiteX0" fmla="*/ 484082 w 766341"/>
                <a:gd name="connsiteY0" fmla="*/ 0 h 434922"/>
                <a:gd name="connsiteX1" fmla="*/ 560345 w 766341"/>
                <a:gd name="connsiteY1" fmla="*/ 11639 h 434922"/>
                <a:gd name="connsiteX2" fmla="*/ 766341 w 766341"/>
                <a:gd name="connsiteY2" fmla="*/ 64606 h 434922"/>
                <a:gd name="connsiteX3" fmla="*/ 147826 w 766341"/>
                <a:gd name="connsiteY3" fmla="*/ 421704 h 434922"/>
                <a:gd name="connsiteX4" fmla="*/ 39102 w 766341"/>
                <a:gd name="connsiteY4" fmla="*/ 414982 h 434922"/>
                <a:gd name="connsiteX5" fmla="*/ 13218 w 766341"/>
                <a:gd name="connsiteY5" fmla="*/ 385637 h 434922"/>
                <a:gd name="connsiteX6" fmla="*/ 747 w 766341"/>
                <a:gd name="connsiteY6" fmla="*/ 348548 h 434922"/>
                <a:gd name="connsiteX7" fmla="*/ 49286 w 766341"/>
                <a:gd name="connsiteY7" fmla="*/ 251029 h 4349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66341" h="434922">
                  <a:moveTo>
                    <a:pt x="484082" y="0"/>
                  </a:moveTo>
                  <a:lnTo>
                    <a:pt x="560345" y="11639"/>
                  </a:lnTo>
                  <a:lnTo>
                    <a:pt x="766341" y="64606"/>
                  </a:lnTo>
                  <a:lnTo>
                    <a:pt x="147826" y="421704"/>
                  </a:lnTo>
                  <a:cubicBezTo>
                    <a:pt x="112477" y="442113"/>
                    <a:pt x="69741" y="438132"/>
                    <a:pt x="39102" y="414982"/>
                  </a:cubicBezTo>
                  <a:lnTo>
                    <a:pt x="13218" y="385637"/>
                  </a:lnTo>
                  <a:lnTo>
                    <a:pt x="747" y="348548"/>
                  </a:lnTo>
                  <a:cubicBezTo>
                    <a:pt x="-3982" y="310439"/>
                    <a:pt x="13938" y="271438"/>
                    <a:pt x="49286" y="251029"/>
                  </a:cubicBezTo>
                  <a:close/>
                </a:path>
              </a:pathLst>
            </a:custGeom>
            <a:solidFill>
              <a:schemeClr val="accent2"/>
            </a:solidFill>
            <a:ln w="222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6" name="任意多边形 25"/>
            <p:cNvSpPr/>
            <p:nvPr/>
          </p:nvSpPr>
          <p:spPr>
            <a:xfrm rot="19800000">
              <a:off x="6018505" y="1051793"/>
              <a:ext cx="464154" cy="197080"/>
            </a:xfrm>
            <a:custGeom>
              <a:avLst/>
              <a:gdLst>
                <a:gd name="connsiteX0" fmla="*/ 0 w 464154"/>
                <a:gd name="connsiteY0" fmla="*/ 98539 h 197080"/>
                <a:gd name="connsiteX1" fmla="*/ 0 w 464154"/>
                <a:gd name="connsiteY1" fmla="*/ 98540 h 197080"/>
                <a:gd name="connsiteX2" fmla="*/ 0 w 464154"/>
                <a:gd name="connsiteY2" fmla="*/ 98540 h 197080"/>
                <a:gd name="connsiteX3" fmla="*/ 190379 w 464154"/>
                <a:gd name="connsiteY3" fmla="*/ 0 h 197080"/>
                <a:gd name="connsiteX4" fmla="*/ 333925 w 464154"/>
                <a:gd name="connsiteY4" fmla="*/ 92831 h 197080"/>
                <a:gd name="connsiteX5" fmla="*/ 464154 w 464154"/>
                <a:gd name="connsiteY5" fmla="*/ 197080 h 197080"/>
                <a:gd name="connsiteX6" fmla="*/ 98540 w 464154"/>
                <a:gd name="connsiteY6" fmla="*/ 197079 h 197080"/>
                <a:gd name="connsiteX7" fmla="*/ 7744 w 464154"/>
                <a:gd name="connsiteY7" fmla="*/ 136895 h 197080"/>
                <a:gd name="connsiteX8" fmla="*/ 0 w 464154"/>
                <a:gd name="connsiteY8" fmla="*/ 98540 h 197080"/>
                <a:gd name="connsiteX9" fmla="*/ 7744 w 464154"/>
                <a:gd name="connsiteY9" fmla="*/ 60184 h 197080"/>
                <a:gd name="connsiteX10" fmla="*/ 98540 w 464154"/>
                <a:gd name="connsiteY10" fmla="*/ 0 h 197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64154" h="197080">
                  <a:moveTo>
                    <a:pt x="0" y="98539"/>
                  </a:moveTo>
                  <a:lnTo>
                    <a:pt x="0" y="98540"/>
                  </a:lnTo>
                  <a:lnTo>
                    <a:pt x="0" y="98540"/>
                  </a:lnTo>
                  <a:close/>
                  <a:moveTo>
                    <a:pt x="190379" y="0"/>
                  </a:moveTo>
                  <a:lnTo>
                    <a:pt x="333925" y="92831"/>
                  </a:lnTo>
                  <a:lnTo>
                    <a:pt x="464154" y="197080"/>
                  </a:lnTo>
                  <a:lnTo>
                    <a:pt x="98540" y="197079"/>
                  </a:lnTo>
                  <a:cubicBezTo>
                    <a:pt x="57723" y="197079"/>
                    <a:pt x="22703" y="172263"/>
                    <a:pt x="7744" y="136895"/>
                  </a:cubicBezTo>
                  <a:lnTo>
                    <a:pt x="0" y="98540"/>
                  </a:lnTo>
                  <a:lnTo>
                    <a:pt x="7744" y="60184"/>
                  </a:lnTo>
                  <a:cubicBezTo>
                    <a:pt x="22703" y="24817"/>
                    <a:pt x="57724" y="0"/>
                    <a:pt x="98540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4" name="任意多边形 33"/>
            <p:cNvSpPr/>
            <p:nvPr/>
          </p:nvSpPr>
          <p:spPr>
            <a:xfrm rot="19800000">
              <a:off x="6861422" y="1271053"/>
              <a:ext cx="335387" cy="197079"/>
            </a:xfrm>
            <a:custGeom>
              <a:avLst/>
              <a:gdLst>
                <a:gd name="connsiteX0" fmla="*/ 202299 w 335387"/>
                <a:gd name="connsiteY0" fmla="*/ 0 h 197079"/>
                <a:gd name="connsiteX1" fmla="*/ 330293 w 335387"/>
                <a:gd name="connsiteY1" fmla="*/ 187783 h 197079"/>
                <a:gd name="connsiteX2" fmla="*/ 335387 w 335387"/>
                <a:gd name="connsiteY2" fmla="*/ 197079 h 197079"/>
                <a:gd name="connsiteX3" fmla="*/ 98540 w 335387"/>
                <a:gd name="connsiteY3" fmla="*/ 197079 h 197079"/>
                <a:gd name="connsiteX4" fmla="*/ 7744 w 335387"/>
                <a:gd name="connsiteY4" fmla="*/ 136895 h 197079"/>
                <a:gd name="connsiteX5" fmla="*/ 0 w 335387"/>
                <a:gd name="connsiteY5" fmla="*/ 98540 h 197079"/>
                <a:gd name="connsiteX6" fmla="*/ 7744 w 335387"/>
                <a:gd name="connsiteY6" fmla="*/ 60184 h 197079"/>
                <a:gd name="connsiteX7" fmla="*/ 98540 w 335387"/>
                <a:gd name="connsiteY7" fmla="*/ 0 h 1970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5387" h="197079">
                  <a:moveTo>
                    <a:pt x="202299" y="0"/>
                  </a:moveTo>
                  <a:lnTo>
                    <a:pt x="330293" y="187783"/>
                  </a:lnTo>
                  <a:lnTo>
                    <a:pt x="335387" y="197079"/>
                  </a:lnTo>
                  <a:lnTo>
                    <a:pt x="98540" y="197079"/>
                  </a:lnTo>
                  <a:cubicBezTo>
                    <a:pt x="57723" y="197079"/>
                    <a:pt x="22703" y="172263"/>
                    <a:pt x="7744" y="136895"/>
                  </a:cubicBezTo>
                  <a:lnTo>
                    <a:pt x="0" y="98540"/>
                  </a:lnTo>
                  <a:lnTo>
                    <a:pt x="7744" y="60184"/>
                  </a:lnTo>
                  <a:cubicBezTo>
                    <a:pt x="22703" y="24816"/>
                    <a:pt x="57723" y="0"/>
                    <a:pt x="9854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4946488" y="5306672"/>
            <a:ext cx="1188000" cy="501517"/>
            <a:chOff x="4946488" y="5306672"/>
            <a:chExt cx="1188000" cy="501517"/>
          </a:xfrm>
        </p:grpSpPr>
        <p:sp>
          <p:nvSpPr>
            <p:cNvPr id="39" name="任意多边形 38"/>
            <p:cNvSpPr/>
            <p:nvPr/>
          </p:nvSpPr>
          <p:spPr>
            <a:xfrm flipH="1" flipV="1">
              <a:off x="5135184" y="5396985"/>
              <a:ext cx="465587" cy="282986"/>
            </a:xfrm>
            <a:custGeom>
              <a:avLst/>
              <a:gdLst>
                <a:gd name="connsiteX0" fmla="*/ 220922 w 465674"/>
                <a:gd name="connsiteY0" fmla="*/ 0 h 282986"/>
                <a:gd name="connsiteX1" fmla="*/ 251418 w 465674"/>
                <a:gd name="connsiteY1" fmla="*/ 7841 h 282986"/>
                <a:gd name="connsiteX2" fmla="*/ 465674 w 465674"/>
                <a:gd name="connsiteY2" fmla="*/ 86260 h 282986"/>
                <a:gd name="connsiteX3" fmla="*/ 147826 w 465674"/>
                <a:gd name="connsiteY3" fmla="*/ 269768 h 282986"/>
                <a:gd name="connsiteX4" fmla="*/ 39103 w 465674"/>
                <a:gd name="connsiteY4" fmla="*/ 263046 h 282986"/>
                <a:gd name="connsiteX5" fmla="*/ 13219 w 465674"/>
                <a:gd name="connsiteY5" fmla="*/ 233701 h 282986"/>
                <a:gd name="connsiteX6" fmla="*/ 747 w 465674"/>
                <a:gd name="connsiteY6" fmla="*/ 196612 h 282986"/>
                <a:gd name="connsiteX7" fmla="*/ 49287 w 465674"/>
                <a:gd name="connsiteY7" fmla="*/ 99093 h 2829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65674" h="282986">
                  <a:moveTo>
                    <a:pt x="220922" y="0"/>
                  </a:moveTo>
                  <a:lnTo>
                    <a:pt x="251418" y="7841"/>
                  </a:lnTo>
                  <a:lnTo>
                    <a:pt x="465674" y="86260"/>
                  </a:lnTo>
                  <a:lnTo>
                    <a:pt x="147826" y="269768"/>
                  </a:lnTo>
                  <a:cubicBezTo>
                    <a:pt x="112478" y="290177"/>
                    <a:pt x="69741" y="286195"/>
                    <a:pt x="39103" y="263046"/>
                  </a:cubicBezTo>
                  <a:lnTo>
                    <a:pt x="13219" y="233701"/>
                  </a:lnTo>
                  <a:lnTo>
                    <a:pt x="747" y="196612"/>
                  </a:lnTo>
                  <a:cubicBezTo>
                    <a:pt x="-3982" y="158503"/>
                    <a:pt x="13939" y="119501"/>
                    <a:pt x="49287" y="99093"/>
                  </a:cubicBezTo>
                  <a:close/>
                </a:path>
              </a:pathLst>
            </a:custGeom>
            <a:solidFill>
              <a:schemeClr val="accent3"/>
            </a:solidFill>
            <a:ln w="222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0" name="任意多边形 39"/>
            <p:cNvSpPr/>
            <p:nvPr/>
          </p:nvSpPr>
          <p:spPr>
            <a:xfrm flipH="1" flipV="1">
              <a:off x="5368290" y="5306672"/>
              <a:ext cx="766198" cy="434922"/>
            </a:xfrm>
            <a:custGeom>
              <a:avLst/>
              <a:gdLst>
                <a:gd name="connsiteX0" fmla="*/ 484082 w 766341"/>
                <a:gd name="connsiteY0" fmla="*/ 0 h 434922"/>
                <a:gd name="connsiteX1" fmla="*/ 560345 w 766341"/>
                <a:gd name="connsiteY1" fmla="*/ 11639 h 434922"/>
                <a:gd name="connsiteX2" fmla="*/ 766341 w 766341"/>
                <a:gd name="connsiteY2" fmla="*/ 64606 h 434922"/>
                <a:gd name="connsiteX3" fmla="*/ 147826 w 766341"/>
                <a:gd name="connsiteY3" fmla="*/ 421704 h 434922"/>
                <a:gd name="connsiteX4" fmla="*/ 39102 w 766341"/>
                <a:gd name="connsiteY4" fmla="*/ 414982 h 434922"/>
                <a:gd name="connsiteX5" fmla="*/ 13218 w 766341"/>
                <a:gd name="connsiteY5" fmla="*/ 385637 h 434922"/>
                <a:gd name="connsiteX6" fmla="*/ 747 w 766341"/>
                <a:gd name="connsiteY6" fmla="*/ 348548 h 434922"/>
                <a:gd name="connsiteX7" fmla="*/ 49286 w 766341"/>
                <a:gd name="connsiteY7" fmla="*/ 251029 h 4349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66341" h="434922">
                  <a:moveTo>
                    <a:pt x="484082" y="0"/>
                  </a:moveTo>
                  <a:lnTo>
                    <a:pt x="560345" y="11639"/>
                  </a:lnTo>
                  <a:lnTo>
                    <a:pt x="766341" y="64606"/>
                  </a:lnTo>
                  <a:lnTo>
                    <a:pt x="147826" y="421704"/>
                  </a:lnTo>
                  <a:cubicBezTo>
                    <a:pt x="112477" y="442113"/>
                    <a:pt x="69741" y="438132"/>
                    <a:pt x="39102" y="414982"/>
                  </a:cubicBezTo>
                  <a:lnTo>
                    <a:pt x="13218" y="385637"/>
                  </a:lnTo>
                  <a:lnTo>
                    <a:pt x="747" y="348548"/>
                  </a:lnTo>
                  <a:cubicBezTo>
                    <a:pt x="-3982" y="310439"/>
                    <a:pt x="13938" y="271438"/>
                    <a:pt x="49286" y="251029"/>
                  </a:cubicBezTo>
                  <a:close/>
                </a:path>
              </a:pathLst>
            </a:custGeom>
            <a:solidFill>
              <a:schemeClr val="accent2"/>
            </a:solidFill>
            <a:ln w="222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1" name="任意多边形 40"/>
            <p:cNvSpPr/>
            <p:nvPr/>
          </p:nvSpPr>
          <p:spPr>
            <a:xfrm rot="19800000" flipH="1" flipV="1">
              <a:off x="5660505" y="5611109"/>
              <a:ext cx="464068" cy="197080"/>
            </a:xfrm>
            <a:custGeom>
              <a:avLst/>
              <a:gdLst>
                <a:gd name="connsiteX0" fmla="*/ 0 w 464154"/>
                <a:gd name="connsiteY0" fmla="*/ 98539 h 197080"/>
                <a:gd name="connsiteX1" fmla="*/ 0 w 464154"/>
                <a:gd name="connsiteY1" fmla="*/ 98540 h 197080"/>
                <a:gd name="connsiteX2" fmla="*/ 0 w 464154"/>
                <a:gd name="connsiteY2" fmla="*/ 98540 h 197080"/>
                <a:gd name="connsiteX3" fmla="*/ 190379 w 464154"/>
                <a:gd name="connsiteY3" fmla="*/ 0 h 197080"/>
                <a:gd name="connsiteX4" fmla="*/ 333925 w 464154"/>
                <a:gd name="connsiteY4" fmla="*/ 92831 h 197080"/>
                <a:gd name="connsiteX5" fmla="*/ 464154 w 464154"/>
                <a:gd name="connsiteY5" fmla="*/ 197080 h 197080"/>
                <a:gd name="connsiteX6" fmla="*/ 98540 w 464154"/>
                <a:gd name="connsiteY6" fmla="*/ 197079 h 197080"/>
                <a:gd name="connsiteX7" fmla="*/ 7744 w 464154"/>
                <a:gd name="connsiteY7" fmla="*/ 136895 h 197080"/>
                <a:gd name="connsiteX8" fmla="*/ 0 w 464154"/>
                <a:gd name="connsiteY8" fmla="*/ 98540 h 197080"/>
                <a:gd name="connsiteX9" fmla="*/ 7744 w 464154"/>
                <a:gd name="connsiteY9" fmla="*/ 60184 h 197080"/>
                <a:gd name="connsiteX10" fmla="*/ 98540 w 464154"/>
                <a:gd name="connsiteY10" fmla="*/ 0 h 197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64154" h="197080">
                  <a:moveTo>
                    <a:pt x="0" y="98539"/>
                  </a:moveTo>
                  <a:lnTo>
                    <a:pt x="0" y="98540"/>
                  </a:lnTo>
                  <a:lnTo>
                    <a:pt x="0" y="98540"/>
                  </a:lnTo>
                  <a:close/>
                  <a:moveTo>
                    <a:pt x="190379" y="0"/>
                  </a:moveTo>
                  <a:lnTo>
                    <a:pt x="333925" y="92831"/>
                  </a:lnTo>
                  <a:lnTo>
                    <a:pt x="464154" y="197080"/>
                  </a:lnTo>
                  <a:lnTo>
                    <a:pt x="98540" y="197079"/>
                  </a:lnTo>
                  <a:cubicBezTo>
                    <a:pt x="57723" y="197079"/>
                    <a:pt x="22703" y="172263"/>
                    <a:pt x="7744" y="136895"/>
                  </a:cubicBezTo>
                  <a:lnTo>
                    <a:pt x="0" y="98540"/>
                  </a:lnTo>
                  <a:lnTo>
                    <a:pt x="7744" y="60184"/>
                  </a:lnTo>
                  <a:cubicBezTo>
                    <a:pt x="22703" y="24817"/>
                    <a:pt x="57724" y="0"/>
                    <a:pt x="98540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2" name="任意多边形 41"/>
            <p:cNvSpPr/>
            <p:nvPr/>
          </p:nvSpPr>
          <p:spPr>
            <a:xfrm rot="19800000" flipH="1" flipV="1">
              <a:off x="4946488" y="5391850"/>
              <a:ext cx="335325" cy="197079"/>
            </a:xfrm>
            <a:custGeom>
              <a:avLst/>
              <a:gdLst>
                <a:gd name="connsiteX0" fmla="*/ 202299 w 335387"/>
                <a:gd name="connsiteY0" fmla="*/ 0 h 197079"/>
                <a:gd name="connsiteX1" fmla="*/ 330293 w 335387"/>
                <a:gd name="connsiteY1" fmla="*/ 187783 h 197079"/>
                <a:gd name="connsiteX2" fmla="*/ 335387 w 335387"/>
                <a:gd name="connsiteY2" fmla="*/ 197079 h 197079"/>
                <a:gd name="connsiteX3" fmla="*/ 98540 w 335387"/>
                <a:gd name="connsiteY3" fmla="*/ 197079 h 197079"/>
                <a:gd name="connsiteX4" fmla="*/ 7744 w 335387"/>
                <a:gd name="connsiteY4" fmla="*/ 136895 h 197079"/>
                <a:gd name="connsiteX5" fmla="*/ 0 w 335387"/>
                <a:gd name="connsiteY5" fmla="*/ 98540 h 197079"/>
                <a:gd name="connsiteX6" fmla="*/ 7744 w 335387"/>
                <a:gd name="connsiteY6" fmla="*/ 60184 h 197079"/>
                <a:gd name="connsiteX7" fmla="*/ 98540 w 335387"/>
                <a:gd name="connsiteY7" fmla="*/ 0 h 1970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5387" h="197079">
                  <a:moveTo>
                    <a:pt x="202299" y="0"/>
                  </a:moveTo>
                  <a:lnTo>
                    <a:pt x="330293" y="187783"/>
                  </a:lnTo>
                  <a:lnTo>
                    <a:pt x="335387" y="197079"/>
                  </a:lnTo>
                  <a:lnTo>
                    <a:pt x="98540" y="197079"/>
                  </a:lnTo>
                  <a:cubicBezTo>
                    <a:pt x="57723" y="197079"/>
                    <a:pt x="22703" y="172263"/>
                    <a:pt x="7744" y="136895"/>
                  </a:cubicBezTo>
                  <a:lnTo>
                    <a:pt x="0" y="98540"/>
                  </a:lnTo>
                  <a:lnTo>
                    <a:pt x="7744" y="60184"/>
                  </a:lnTo>
                  <a:cubicBezTo>
                    <a:pt x="22703" y="24816"/>
                    <a:pt x="57723" y="0"/>
                    <a:pt x="9854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30" name="圆角矩形 29"/>
          <p:cNvSpPr/>
          <p:nvPr/>
        </p:nvSpPr>
        <p:spPr>
          <a:xfrm>
            <a:off x="2849195" y="3456019"/>
            <a:ext cx="6563060" cy="1021156"/>
          </a:xfrm>
          <a:prstGeom prst="roundRect">
            <a:avLst/>
          </a:prstGeom>
          <a:gradFill>
            <a:gsLst>
              <a:gs pos="0">
                <a:srgbClr val="E4E4E4"/>
              </a:gs>
              <a:gs pos="100000">
                <a:sysClr val="window" lastClr="FFFFFF"/>
              </a:gs>
            </a:gsLst>
            <a:lin ang="2700000" scaled="0"/>
          </a:gradFill>
          <a:ln w="19050" cap="flat" cmpd="sng" algn="ctr">
            <a:gradFill>
              <a:gsLst>
                <a:gs pos="0">
                  <a:sysClr val="window" lastClr="FFFFFF">
                    <a:lumMod val="65000"/>
                  </a:sysClr>
                </a:gs>
                <a:gs pos="100000">
                  <a:sysClr val="window" lastClr="FFFFFF"/>
                </a:gs>
              </a:gsLst>
              <a:lin ang="13500000" scaled="0"/>
            </a:gradFill>
            <a:prstDash val="solid"/>
            <a:miter lim="800000"/>
          </a:ln>
          <a:effectLst>
            <a:outerShdw blurRad="177800" dist="114300" dir="2700000" sx="101000" sy="101000" algn="tl" rotWithShape="0">
              <a:prstClr val="black">
                <a:alpha val="22000"/>
              </a:prstClr>
            </a:outerShdw>
          </a:effectLst>
        </p:spPr>
        <p:txBody>
          <a:bodyPr rtlCol="0" anchor="ctr"/>
          <a:lstStyle/>
          <a:p>
            <a:pPr algn="ctr"/>
            <a:r>
              <a:rPr lang="zh-CN" altLang="en-US" sz="4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“一上”预算布置</a:t>
            </a:r>
            <a:r>
              <a:rPr lang="zh-CN" altLang="en-US" sz="4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会</a:t>
            </a:r>
            <a:endParaRPr kumimoji="0" lang="zh-CN" altLang="en-US" sz="4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5427022" y="5070764"/>
            <a:ext cx="12587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i="1" dirty="0" smtClean="0"/>
              <a:t>  6.12</a:t>
            </a:r>
            <a:endParaRPr lang="zh-CN" altLang="en-US" sz="2400" i="1" dirty="0"/>
          </a:p>
        </p:txBody>
      </p:sp>
    </p:spTree>
    <p:extLst>
      <p:ext uri="{BB962C8B-B14F-4D97-AF65-F5344CB8AC3E}">
        <p14:creationId xmlns:p14="http://schemas.microsoft.com/office/powerpoint/2010/main" val="611116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5" presetClass="path" presetSubtype="0" decel="4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073 1.11111E-6 L -0.15924 1.11111E-6 " pathEditMode="relative" rAng="0" ptsTypes="AA">
                                      <p:cBhvr>
                                        <p:cTn id="9" dur="1000" spd="-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505" y="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35" presetClass="path" presetSubtype="0" accel="40000" decel="4000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.03073 7.40741E-7 L -6.25E-7 7.40741E-7 " pathEditMode="relative" rAng="0" ptsTypes="AA">
                                      <p:cBhvr>
                                        <p:cTn id="11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36" y="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5" presetClass="path" presetSubtype="0" decel="4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073 1.11111E-6 L -0.15924 1.11111E-6 " pathEditMode="relative" rAng="0" ptsTypes="AA">
                                      <p:cBhvr>
                                        <p:cTn id="16" dur="1000" spd="-100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505" y="0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35" presetClass="path" presetSubtype="0" accel="40000" decel="4000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.03073 7.40741E-7 L -6.25E-7 7.40741E-7 " pathEditMode="relative" rAng="0" ptsTypes="AA">
                                      <p:cBhvr>
                                        <p:cTn id="18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36" y="0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5" presetClass="path" presetSubtype="0" accel="40000" decel="4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.03073 7.40741E-7 L -6.25E-7 7.40741E-7 " pathEditMode="relative" rAng="0" ptsTypes="AA">
                                      <p:cBhvr>
                                        <p:cTn id="23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36" y="0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5" presetClass="path" presetSubtype="0" accel="40000" decel="4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.03073 7.40741E-7 L -6.25E-7 7.40741E-7 " pathEditMode="relative" rAng="0" ptsTypes="AA">
                                      <p:cBhvr>
                                        <p:cTn id="28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36" y="0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42" presetClass="path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4.16667E-7 2.59259E-6 L -0.04401 0.04537 " pathEditMode="relative" rAng="0" ptsTypes="AA">
                                      <p:cBhvr>
                                        <p:cTn id="45" dur="750" spd="-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01" y="2269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42" presetClass="path" presetSubtype="0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-4.16667E-7 2.59259E-6 L -0.04401 0.04537 " pathEditMode="relative" rAng="0" ptsTypes="AA">
                                      <p:cBhvr>
                                        <p:cTn id="50" dur="750" spd="-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01" y="2269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42" presetClass="path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4.16667E-7 2.59259E-6 L -0.04401 0.04537 " pathEditMode="relative" rAng="0" ptsTypes="AA">
                                      <p:cBhvr>
                                        <p:cTn id="55" dur="75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01" y="2269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42" presetClass="path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4.375E-6 2.96296E-6 L 0.05 -0.05162 " pathEditMode="relative" rAng="0" ptsTypes="AA">
                                      <p:cBhvr>
                                        <p:cTn id="60" dur="750" spd="-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00" y="-2593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42" presetClass="path" presetSubtype="0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4.375E-6 2.96296E-6 L 0.05 -0.05162 " pathEditMode="relative" rAng="0" ptsTypes="AA">
                                      <p:cBhvr>
                                        <p:cTn id="65" dur="750" spd="-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00" y="-2593"/>
                                    </p:animMotion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42" presetClass="path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4.375E-6 2.96296E-6 L 0.05 -0.05162 " pathEditMode="relative" rAng="0" ptsTypes="AA">
                                      <p:cBhvr>
                                        <p:cTn id="70" dur="750" spd="-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00" y="-2593"/>
                                    </p:animMotion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42" presetClass="path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4.375E-6 2.96296E-6 L 0.05 -0.05162 " pathEditMode="relative" rAng="0" ptsTypes="AA">
                                      <p:cBhvr>
                                        <p:cTn id="75" dur="750" spd="-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00" y="-2593"/>
                                    </p:animMotion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63" presetClass="path" presetSubtype="0" decel="5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0.01524 4.81481E-6 L -0.06029 4.81481E-6 " pathEditMode="relative" rAng="0" ptsTypes="AA">
                                      <p:cBhvr>
                                        <p:cTn id="80" dur="750" spd="-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776" y="0"/>
                                    </p:animMotion>
                                  </p:childTnLst>
                                </p:cTn>
                              </p:par>
                              <p:par>
                                <p:cTn id="81" presetID="35" presetClass="path" presetSubtype="0" accel="50000" decel="50000" fill="hold" grpId="2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0.01601 -3.7037E-6 L 8.33333E-7 -3.7037E-6 " pathEditMode="relative" rAng="0" ptsTypes="AA">
                                      <p:cBhvr>
                                        <p:cTn id="82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07" y="0"/>
                                    </p:animMotion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63" presetClass="path" presetSubtype="0" decel="50000" fill="hold" grpId="1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-0.01562 -7.40741E-7 L 0.07188 -7.40741E-7 " pathEditMode="relative" rAng="0" ptsTypes="AA">
                                      <p:cBhvr>
                                        <p:cTn id="87" dur="750" spd="-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75" y="0"/>
                                    </p:animMotion>
                                  </p:childTnLst>
                                </p:cTn>
                              </p:par>
                              <p:par>
                                <p:cTn id="88" presetID="35" presetClass="path" presetSubtype="0" accel="50000" decel="5000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0.01562 -7.40741E-7 L -4.58333E-6 -7.40741E-7 " pathEditMode="relative" rAng="0" ptsTypes="AA">
                                      <p:cBhvr>
                                        <p:cTn id="89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1" y="0"/>
                                    </p:animMotion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42" presetClass="path" presetSubtype="0" decel="54667" fill="hold" grpId="1" nodeType="withEffect">
                                  <p:stCondLst>
                                    <p:cond delay="2750"/>
                                  </p:stCondLst>
                                  <p:childTnLst>
                                    <p:animMotion origin="layout" path="M -1.25E-6 1.48148E-6 L -1.25E-6 0.03055 " pathEditMode="relative" rAng="0" ptsTypes="AA">
                                      <p:cBhvr>
                                        <p:cTn id="94" dur="750" spd="-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528"/>
                                    </p:animMotion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42" presetClass="path" presetSubtype="0" decel="54667" fill="hold" grpId="1" nodeType="withEffect">
                                  <p:stCondLst>
                                    <p:cond delay="2750"/>
                                  </p:stCondLst>
                                  <p:childTnLst>
                                    <p:animMotion origin="layout" path="M 0 1.48148E-6 L 0 0.03055 " pathEditMode="relative" rAng="0" ptsTypes="AA">
                                      <p:cBhvr>
                                        <p:cTn id="99" dur="750" spd="-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52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20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2" grpId="2" animBg="1"/>
      <p:bldP spid="43" grpId="0" animBg="1"/>
      <p:bldP spid="43" grpId="1" animBg="1"/>
      <p:bldP spid="43" grpId="2" animBg="1"/>
      <p:bldP spid="3" grpId="0" animBg="1"/>
      <p:bldP spid="3" grpId="1" animBg="1"/>
      <p:bldP spid="4" grpId="0" animBg="1"/>
      <p:bldP spid="4" grpId="1" animBg="1"/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4" grpId="0"/>
      <p:bldP spid="14" grpId="1"/>
      <p:bldP spid="14" grpId="2"/>
      <p:bldP spid="17" grpId="0" animBg="1"/>
      <p:bldP spid="17" grpId="1" animBg="1"/>
      <p:bldP spid="18" grpId="0"/>
      <p:bldP spid="18" grpId="1"/>
      <p:bldP spid="30" grpId="0" animBg="1"/>
      <p:bldP spid="30" grpId="1" animBg="1"/>
      <p:bldP spid="30" grpId="2" animBg="1"/>
      <p:bldP spid="29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8" name="组合 38"/>
          <p:cNvGrpSpPr/>
          <p:nvPr/>
        </p:nvGrpSpPr>
        <p:grpSpPr>
          <a:xfrm>
            <a:off x="1307582" y="1821701"/>
            <a:ext cx="1383220" cy="1682653"/>
            <a:chOff x="1406369" y="1517746"/>
            <a:chExt cx="1383220" cy="1682653"/>
          </a:xfrm>
        </p:grpSpPr>
        <p:cxnSp>
          <p:nvCxnSpPr>
            <p:cNvPr id="99" name="直接连接符 39"/>
            <p:cNvCxnSpPr/>
            <p:nvPr/>
          </p:nvCxnSpPr>
          <p:spPr>
            <a:xfrm>
              <a:off x="2095446" y="2870946"/>
              <a:ext cx="0" cy="329453"/>
            </a:xfrm>
            <a:prstGeom prst="line">
              <a:avLst/>
            </a:prstGeom>
            <a:ln>
              <a:solidFill>
                <a:srgbClr val="FD1616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0" name="椭圆 99"/>
            <p:cNvSpPr/>
            <p:nvPr/>
          </p:nvSpPr>
          <p:spPr>
            <a:xfrm>
              <a:off x="1406369" y="1517746"/>
              <a:ext cx="1383220" cy="1353200"/>
            </a:xfrm>
            <a:prstGeom prst="ellipse">
              <a:avLst/>
            </a:prstGeom>
            <a:noFill/>
            <a:ln>
              <a:solidFill>
                <a:srgbClr val="FA1515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45" name="矩形 44"/>
          <p:cNvSpPr/>
          <p:nvPr/>
        </p:nvSpPr>
        <p:spPr>
          <a:xfrm flipV="1">
            <a:off x="754545" y="763151"/>
            <a:ext cx="11437455" cy="55008"/>
          </a:xfrm>
          <a:prstGeom prst="rect">
            <a:avLst/>
          </a:prstGeom>
          <a:gradFill>
            <a:gsLst>
              <a:gs pos="0">
                <a:srgbClr val="1B2C45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9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5" name="椭圆 74"/>
          <p:cNvSpPr/>
          <p:nvPr/>
        </p:nvSpPr>
        <p:spPr>
          <a:xfrm>
            <a:off x="-1267281" y="-1248474"/>
            <a:ext cx="2451680" cy="2451680"/>
          </a:xfrm>
          <a:prstGeom prst="ellipse">
            <a:avLst/>
          </a:prstGeom>
          <a:gradFill>
            <a:gsLst>
              <a:gs pos="0">
                <a:schemeClr val="bg1"/>
              </a:gs>
              <a:gs pos="36000">
                <a:schemeClr val="bg1"/>
              </a:gs>
              <a:gs pos="100000">
                <a:srgbClr val="ECECEC"/>
              </a:gs>
            </a:gsLst>
            <a:lin ang="13500000" scaled="1"/>
          </a:gradFill>
          <a:ln w="19050">
            <a:solidFill>
              <a:schemeClr val="bg1"/>
            </a:solidFill>
          </a:ln>
          <a:effectLst>
            <a:outerShdw blurRad="558800" dist="533400" dir="2700000" sx="95000" sy="95000" algn="tl" rotWithShape="0">
              <a:schemeClr val="bg1">
                <a:lumMod val="6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-1191536" y="-1248244"/>
            <a:ext cx="2300190" cy="2453492"/>
            <a:chOff x="-1191536" y="-1248244"/>
            <a:chExt cx="2300190" cy="2453492"/>
          </a:xfrm>
        </p:grpSpPr>
        <p:sp>
          <p:nvSpPr>
            <p:cNvPr id="76" name="椭圆 75"/>
            <p:cNvSpPr/>
            <p:nvPr/>
          </p:nvSpPr>
          <p:spPr>
            <a:xfrm>
              <a:off x="-1191536" y="-1171585"/>
              <a:ext cx="2300190" cy="2300174"/>
            </a:xfrm>
            <a:prstGeom prst="ellipse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78" name="组合 77"/>
            <p:cNvGrpSpPr/>
            <p:nvPr/>
          </p:nvGrpSpPr>
          <p:grpSpPr>
            <a:xfrm>
              <a:off x="-649744" y="-1248244"/>
              <a:ext cx="1160784" cy="2453492"/>
              <a:chOff x="4946488" y="1051793"/>
              <a:chExt cx="2250321" cy="4756396"/>
            </a:xfrm>
          </p:grpSpPr>
          <p:grpSp>
            <p:nvGrpSpPr>
              <p:cNvPr id="79" name="组合 78"/>
              <p:cNvGrpSpPr/>
              <p:nvPr/>
            </p:nvGrpSpPr>
            <p:grpSpPr>
              <a:xfrm>
                <a:off x="6008588" y="1051793"/>
                <a:ext cx="1188221" cy="501517"/>
                <a:chOff x="6008588" y="1051793"/>
                <a:chExt cx="1188221" cy="501517"/>
              </a:xfrm>
            </p:grpSpPr>
            <p:sp>
              <p:nvSpPr>
                <p:cNvPr id="86" name="任意多边形 85"/>
                <p:cNvSpPr/>
                <p:nvPr/>
              </p:nvSpPr>
              <p:spPr>
                <a:xfrm>
                  <a:off x="6542404" y="1180011"/>
                  <a:ext cx="465674" cy="282986"/>
                </a:xfrm>
                <a:custGeom>
                  <a:avLst/>
                  <a:gdLst>
                    <a:gd name="connsiteX0" fmla="*/ 220922 w 465674"/>
                    <a:gd name="connsiteY0" fmla="*/ 0 h 282986"/>
                    <a:gd name="connsiteX1" fmla="*/ 251418 w 465674"/>
                    <a:gd name="connsiteY1" fmla="*/ 7841 h 282986"/>
                    <a:gd name="connsiteX2" fmla="*/ 465674 w 465674"/>
                    <a:gd name="connsiteY2" fmla="*/ 86260 h 282986"/>
                    <a:gd name="connsiteX3" fmla="*/ 147826 w 465674"/>
                    <a:gd name="connsiteY3" fmla="*/ 269768 h 282986"/>
                    <a:gd name="connsiteX4" fmla="*/ 39103 w 465674"/>
                    <a:gd name="connsiteY4" fmla="*/ 263046 h 282986"/>
                    <a:gd name="connsiteX5" fmla="*/ 13219 w 465674"/>
                    <a:gd name="connsiteY5" fmla="*/ 233701 h 282986"/>
                    <a:gd name="connsiteX6" fmla="*/ 747 w 465674"/>
                    <a:gd name="connsiteY6" fmla="*/ 196612 h 282986"/>
                    <a:gd name="connsiteX7" fmla="*/ 49287 w 465674"/>
                    <a:gd name="connsiteY7" fmla="*/ 99093 h 2829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65674" h="282986">
                      <a:moveTo>
                        <a:pt x="220922" y="0"/>
                      </a:moveTo>
                      <a:lnTo>
                        <a:pt x="251418" y="7841"/>
                      </a:lnTo>
                      <a:lnTo>
                        <a:pt x="465674" y="86260"/>
                      </a:lnTo>
                      <a:lnTo>
                        <a:pt x="147826" y="269768"/>
                      </a:lnTo>
                      <a:cubicBezTo>
                        <a:pt x="112478" y="290177"/>
                        <a:pt x="69741" y="286195"/>
                        <a:pt x="39103" y="263046"/>
                      </a:cubicBezTo>
                      <a:lnTo>
                        <a:pt x="13219" y="233701"/>
                      </a:lnTo>
                      <a:lnTo>
                        <a:pt x="747" y="196612"/>
                      </a:lnTo>
                      <a:cubicBezTo>
                        <a:pt x="-3982" y="158503"/>
                        <a:pt x="13939" y="119501"/>
                        <a:pt x="49287" y="99093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 w="22225"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87" name="任意多边形 86"/>
                <p:cNvSpPr/>
                <p:nvPr/>
              </p:nvSpPr>
              <p:spPr>
                <a:xfrm>
                  <a:off x="6008588" y="1118388"/>
                  <a:ext cx="766341" cy="434922"/>
                </a:xfrm>
                <a:custGeom>
                  <a:avLst/>
                  <a:gdLst>
                    <a:gd name="connsiteX0" fmla="*/ 484082 w 766341"/>
                    <a:gd name="connsiteY0" fmla="*/ 0 h 434922"/>
                    <a:gd name="connsiteX1" fmla="*/ 560345 w 766341"/>
                    <a:gd name="connsiteY1" fmla="*/ 11639 h 434922"/>
                    <a:gd name="connsiteX2" fmla="*/ 766341 w 766341"/>
                    <a:gd name="connsiteY2" fmla="*/ 64606 h 434922"/>
                    <a:gd name="connsiteX3" fmla="*/ 147826 w 766341"/>
                    <a:gd name="connsiteY3" fmla="*/ 421704 h 434922"/>
                    <a:gd name="connsiteX4" fmla="*/ 39102 w 766341"/>
                    <a:gd name="connsiteY4" fmla="*/ 414982 h 434922"/>
                    <a:gd name="connsiteX5" fmla="*/ 13218 w 766341"/>
                    <a:gd name="connsiteY5" fmla="*/ 385637 h 434922"/>
                    <a:gd name="connsiteX6" fmla="*/ 747 w 766341"/>
                    <a:gd name="connsiteY6" fmla="*/ 348548 h 434922"/>
                    <a:gd name="connsiteX7" fmla="*/ 49286 w 766341"/>
                    <a:gd name="connsiteY7" fmla="*/ 251029 h 4349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766341" h="434922">
                      <a:moveTo>
                        <a:pt x="484082" y="0"/>
                      </a:moveTo>
                      <a:lnTo>
                        <a:pt x="560345" y="11639"/>
                      </a:lnTo>
                      <a:lnTo>
                        <a:pt x="766341" y="64606"/>
                      </a:lnTo>
                      <a:lnTo>
                        <a:pt x="147826" y="421704"/>
                      </a:lnTo>
                      <a:cubicBezTo>
                        <a:pt x="112477" y="442113"/>
                        <a:pt x="69741" y="438132"/>
                        <a:pt x="39102" y="414982"/>
                      </a:cubicBezTo>
                      <a:lnTo>
                        <a:pt x="13218" y="385637"/>
                      </a:lnTo>
                      <a:lnTo>
                        <a:pt x="747" y="348548"/>
                      </a:lnTo>
                      <a:cubicBezTo>
                        <a:pt x="-3982" y="310439"/>
                        <a:pt x="13938" y="271438"/>
                        <a:pt x="49286" y="251029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 w="22225"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88" name="任意多边形 87"/>
                <p:cNvSpPr/>
                <p:nvPr/>
              </p:nvSpPr>
              <p:spPr>
                <a:xfrm rot="-1800000">
                  <a:off x="6018505" y="1051793"/>
                  <a:ext cx="464154" cy="197080"/>
                </a:xfrm>
                <a:custGeom>
                  <a:avLst/>
                  <a:gdLst>
                    <a:gd name="connsiteX0" fmla="*/ 0 w 464154"/>
                    <a:gd name="connsiteY0" fmla="*/ 98539 h 197080"/>
                    <a:gd name="connsiteX1" fmla="*/ 0 w 464154"/>
                    <a:gd name="connsiteY1" fmla="*/ 98540 h 197080"/>
                    <a:gd name="connsiteX2" fmla="*/ 0 w 464154"/>
                    <a:gd name="connsiteY2" fmla="*/ 98540 h 197080"/>
                    <a:gd name="connsiteX3" fmla="*/ 190379 w 464154"/>
                    <a:gd name="connsiteY3" fmla="*/ 0 h 197080"/>
                    <a:gd name="connsiteX4" fmla="*/ 333925 w 464154"/>
                    <a:gd name="connsiteY4" fmla="*/ 92831 h 197080"/>
                    <a:gd name="connsiteX5" fmla="*/ 464154 w 464154"/>
                    <a:gd name="connsiteY5" fmla="*/ 197080 h 197080"/>
                    <a:gd name="connsiteX6" fmla="*/ 98540 w 464154"/>
                    <a:gd name="connsiteY6" fmla="*/ 197079 h 197080"/>
                    <a:gd name="connsiteX7" fmla="*/ 7744 w 464154"/>
                    <a:gd name="connsiteY7" fmla="*/ 136895 h 197080"/>
                    <a:gd name="connsiteX8" fmla="*/ 0 w 464154"/>
                    <a:gd name="connsiteY8" fmla="*/ 98540 h 197080"/>
                    <a:gd name="connsiteX9" fmla="*/ 7744 w 464154"/>
                    <a:gd name="connsiteY9" fmla="*/ 60184 h 197080"/>
                    <a:gd name="connsiteX10" fmla="*/ 98540 w 464154"/>
                    <a:gd name="connsiteY10" fmla="*/ 0 h 1970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464154" h="197080">
                      <a:moveTo>
                        <a:pt x="0" y="98539"/>
                      </a:moveTo>
                      <a:lnTo>
                        <a:pt x="0" y="98540"/>
                      </a:lnTo>
                      <a:lnTo>
                        <a:pt x="0" y="98540"/>
                      </a:lnTo>
                      <a:close/>
                      <a:moveTo>
                        <a:pt x="190379" y="0"/>
                      </a:moveTo>
                      <a:lnTo>
                        <a:pt x="333925" y="92831"/>
                      </a:lnTo>
                      <a:lnTo>
                        <a:pt x="464154" y="197080"/>
                      </a:lnTo>
                      <a:lnTo>
                        <a:pt x="98540" y="197079"/>
                      </a:lnTo>
                      <a:cubicBezTo>
                        <a:pt x="57723" y="197079"/>
                        <a:pt x="22703" y="172263"/>
                        <a:pt x="7744" y="136895"/>
                      </a:cubicBezTo>
                      <a:lnTo>
                        <a:pt x="0" y="98540"/>
                      </a:lnTo>
                      <a:lnTo>
                        <a:pt x="7744" y="60184"/>
                      </a:lnTo>
                      <a:cubicBezTo>
                        <a:pt x="22703" y="24817"/>
                        <a:pt x="57724" y="0"/>
                        <a:pt x="98540" y="0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89" name="任意多边形 88"/>
                <p:cNvSpPr/>
                <p:nvPr/>
              </p:nvSpPr>
              <p:spPr>
                <a:xfrm rot="-1800000">
                  <a:off x="6861422" y="1271053"/>
                  <a:ext cx="335387" cy="197079"/>
                </a:xfrm>
                <a:custGeom>
                  <a:avLst/>
                  <a:gdLst>
                    <a:gd name="connsiteX0" fmla="*/ 202299 w 335387"/>
                    <a:gd name="connsiteY0" fmla="*/ 0 h 197079"/>
                    <a:gd name="connsiteX1" fmla="*/ 330293 w 335387"/>
                    <a:gd name="connsiteY1" fmla="*/ 187783 h 197079"/>
                    <a:gd name="connsiteX2" fmla="*/ 335387 w 335387"/>
                    <a:gd name="connsiteY2" fmla="*/ 197079 h 197079"/>
                    <a:gd name="connsiteX3" fmla="*/ 98540 w 335387"/>
                    <a:gd name="connsiteY3" fmla="*/ 197079 h 197079"/>
                    <a:gd name="connsiteX4" fmla="*/ 7744 w 335387"/>
                    <a:gd name="connsiteY4" fmla="*/ 136895 h 197079"/>
                    <a:gd name="connsiteX5" fmla="*/ 0 w 335387"/>
                    <a:gd name="connsiteY5" fmla="*/ 98540 h 197079"/>
                    <a:gd name="connsiteX6" fmla="*/ 7744 w 335387"/>
                    <a:gd name="connsiteY6" fmla="*/ 60184 h 197079"/>
                    <a:gd name="connsiteX7" fmla="*/ 98540 w 335387"/>
                    <a:gd name="connsiteY7" fmla="*/ 0 h 1970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35387" h="197079">
                      <a:moveTo>
                        <a:pt x="202299" y="0"/>
                      </a:moveTo>
                      <a:lnTo>
                        <a:pt x="330293" y="187783"/>
                      </a:lnTo>
                      <a:lnTo>
                        <a:pt x="335387" y="197079"/>
                      </a:lnTo>
                      <a:lnTo>
                        <a:pt x="98540" y="197079"/>
                      </a:lnTo>
                      <a:cubicBezTo>
                        <a:pt x="57723" y="197079"/>
                        <a:pt x="22703" y="172263"/>
                        <a:pt x="7744" y="136895"/>
                      </a:cubicBezTo>
                      <a:lnTo>
                        <a:pt x="0" y="98540"/>
                      </a:lnTo>
                      <a:lnTo>
                        <a:pt x="7744" y="60184"/>
                      </a:lnTo>
                      <a:cubicBezTo>
                        <a:pt x="22703" y="24816"/>
                        <a:pt x="57723" y="0"/>
                        <a:pt x="98540" y="0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80" name="组合 79"/>
              <p:cNvGrpSpPr/>
              <p:nvPr/>
            </p:nvGrpSpPr>
            <p:grpSpPr>
              <a:xfrm flipH="1" flipV="1">
                <a:off x="4946488" y="5306672"/>
                <a:ext cx="1188000" cy="501517"/>
                <a:chOff x="6008588" y="1051793"/>
                <a:chExt cx="1188221" cy="501517"/>
              </a:xfrm>
            </p:grpSpPr>
            <p:sp>
              <p:nvSpPr>
                <p:cNvPr id="82" name="任意多边形 81"/>
                <p:cNvSpPr/>
                <p:nvPr/>
              </p:nvSpPr>
              <p:spPr>
                <a:xfrm>
                  <a:off x="6542404" y="1180011"/>
                  <a:ext cx="465674" cy="282986"/>
                </a:xfrm>
                <a:custGeom>
                  <a:avLst/>
                  <a:gdLst>
                    <a:gd name="connsiteX0" fmla="*/ 220922 w 465674"/>
                    <a:gd name="connsiteY0" fmla="*/ 0 h 282986"/>
                    <a:gd name="connsiteX1" fmla="*/ 251418 w 465674"/>
                    <a:gd name="connsiteY1" fmla="*/ 7841 h 282986"/>
                    <a:gd name="connsiteX2" fmla="*/ 465674 w 465674"/>
                    <a:gd name="connsiteY2" fmla="*/ 86260 h 282986"/>
                    <a:gd name="connsiteX3" fmla="*/ 147826 w 465674"/>
                    <a:gd name="connsiteY3" fmla="*/ 269768 h 282986"/>
                    <a:gd name="connsiteX4" fmla="*/ 39103 w 465674"/>
                    <a:gd name="connsiteY4" fmla="*/ 263046 h 282986"/>
                    <a:gd name="connsiteX5" fmla="*/ 13219 w 465674"/>
                    <a:gd name="connsiteY5" fmla="*/ 233701 h 282986"/>
                    <a:gd name="connsiteX6" fmla="*/ 747 w 465674"/>
                    <a:gd name="connsiteY6" fmla="*/ 196612 h 282986"/>
                    <a:gd name="connsiteX7" fmla="*/ 49287 w 465674"/>
                    <a:gd name="connsiteY7" fmla="*/ 99093 h 2829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65674" h="282986">
                      <a:moveTo>
                        <a:pt x="220922" y="0"/>
                      </a:moveTo>
                      <a:lnTo>
                        <a:pt x="251418" y="7841"/>
                      </a:lnTo>
                      <a:lnTo>
                        <a:pt x="465674" y="86260"/>
                      </a:lnTo>
                      <a:lnTo>
                        <a:pt x="147826" y="269768"/>
                      </a:lnTo>
                      <a:cubicBezTo>
                        <a:pt x="112478" y="290177"/>
                        <a:pt x="69741" y="286195"/>
                        <a:pt x="39103" y="263046"/>
                      </a:cubicBezTo>
                      <a:lnTo>
                        <a:pt x="13219" y="233701"/>
                      </a:lnTo>
                      <a:lnTo>
                        <a:pt x="747" y="196612"/>
                      </a:lnTo>
                      <a:cubicBezTo>
                        <a:pt x="-3982" y="158503"/>
                        <a:pt x="13939" y="119501"/>
                        <a:pt x="49287" y="99093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 w="22225"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83" name="任意多边形 82"/>
                <p:cNvSpPr/>
                <p:nvPr/>
              </p:nvSpPr>
              <p:spPr>
                <a:xfrm>
                  <a:off x="6008588" y="1118388"/>
                  <a:ext cx="766341" cy="434922"/>
                </a:xfrm>
                <a:custGeom>
                  <a:avLst/>
                  <a:gdLst>
                    <a:gd name="connsiteX0" fmla="*/ 484082 w 766341"/>
                    <a:gd name="connsiteY0" fmla="*/ 0 h 434922"/>
                    <a:gd name="connsiteX1" fmla="*/ 560345 w 766341"/>
                    <a:gd name="connsiteY1" fmla="*/ 11639 h 434922"/>
                    <a:gd name="connsiteX2" fmla="*/ 766341 w 766341"/>
                    <a:gd name="connsiteY2" fmla="*/ 64606 h 434922"/>
                    <a:gd name="connsiteX3" fmla="*/ 147826 w 766341"/>
                    <a:gd name="connsiteY3" fmla="*/ 421704 h 434922"/>
                    <a:gd name="connsiteX4" fmla="*/ 39102 w 766341"/>
                    <a:gd name="connsiteY4" fmla="*/ 414982 h 434922"/>
                    <a:gd name="connsiteX5" fmla="*/ 13218 w 766341"/>
                    <a:gd name="connsiteY5" fmla="*/ 385637 h 434922"/>
                    <a:gd name="connsiteX6" fmla="*/ 747 w 766341"/>
                    <a:gd name="connsiteY6" fmla="*/ 348548 h 434922"/>
                    <a:gd name="connsiteX7" fmla="*/ 49286 w 766341"/>
                    <a:gd name="connsiteY7" fmla="*/ 251029 h 4349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766341" h="434922">
                      <a:moveTo>
                        <a:pt x="484082" y="0"/>
                      </a:moveTo>
                      <a:lnTo>
                        <a:pt x="560345" y="11639"/>
                      </a:lnTo>
                      <a:lnTo>
                        <a:pt x="766341" y="64606"/>
                      </a:lnTo>
                      <a:lnTo>
                        <a:pt x="147826" y="421704"/>
                      </a:lnTo>
                      <a:cubicBezTo>
                        <a:pt x="112477" y="442113"/>
                        <a:pt x="69741" y="438132"/>
                        <a:pt x="39102" y="414982"/>
                      </a:cubicBezTo>
                      <a:lnTo>
                        <a:pt x="13218" y="385637"/>
                      </a:lnTo>
                      <a:lnTo>
                        <a:pt x="747" y="348548"/>
                      </a:lnTo>
                      <a:cubicBezTo>
                        <a:pt x="-3982" y="310439"/>
                        <a:pt x="13938" y="271438"/>
                        <a:pt x="49286" y="251029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 w="22225"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84" name="任意多边形 83"/>
                <p:cNvSpPr/>
                <p:nvPr/>
              </p:nvSpPr>
              <p:spPr>
                <a:xfrm rot="-1800000">
                  <a:off x="6018505" y="1051793"/>
                  <a:ext cx="464154" cy="197080"/>
                </a:xfrm>
                <a:custGeom>
                  <a:avLst/>
                  <a:gdLst>
                    <a:gd name="connsiteX0" fmla="*/ 0 w 464154"/>
                    <a:gd name="connsiteY0" fmla="*/ 98539 h 197080"/>
                    <a:gd name="connsiteX1" fmla="*/ 0 w 464154"/>
                    <a:gd name="connsiteY1" fmla="*/ 98540 h 197080"/>
                    <a:gd name="connsiteX2" fmla="*/ 0 w 464154"/>
                    <a:gd name="connsiteY2" fmla="*/ 98540 h 197080"/>
                    <a:gd name="connsiteX3" fmla="*/ 190379 w 464154"/>
                    <a:gd name="connsiteY3" fmla="*/ 0 h 197080"/>
                    <a:gd name="connsiteX4" fmla="*/ 333925 w 464154"/>
                    <a:gd name="connsiteY4" fmla="*/ 92831 h 197080"/>
                    <a:gd name="connsiteX5" fmla="*/ 464154 w 464154"/>
                    <a:gd name="connsiteY5" fmla="*/ 197080 h 197080"/>
                    <a:gd name="connsiteX6" fmla="*/ 98540 w 464154"/>
                    <a:gd name="connsiteY6" fmla="*/ 197079 h 197080"/>
                    <a:gd name="connsiteX7" fmla="*/ 7744 w 464154"/>
                    <a:gd name="connsiteY7" fmla="*/ 136895 h 197080"/>
                    <a:gd name="connsiteX8" fmla="*/ 0 w 464154"/>
                    <a:gd name="connsiteY8" fmla="*/ 98540 h 197080"/>
                    <a:gd name="connsiteX9" fmla="*/ 7744 w 464154"/>
                    <a:gd name="connsiteY9" fmla="*/ 60184 h 197080"/>
                    <a:gd name="connsiteX10" fmla="*/ 98540 w 464154"/>
                    <a:gd name="connsiteY10" fmla="*/ 0 h 1970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464154" h="197080">
                      <a:moveTo>
                        <a:pt x="0" y="98539"/>
                      </a:moveTo>
                      <a:lnTo>
                        <a:pt x="0" y="98540"/>
                      </a:lnTo>
                      <a:lnTo>
                        <a:pt x="0" y="98540"/>
                      </a:lnTo>
                      <a:close/>
                      <a:moveTo>
                        <a:pt x="190379" y="0"/>
                      </a:moveTo>
                      <a:lnTo>
                        <a:pt x="333925" y="92831"/>
                      </a:lnTo>
                      <a:lnTo>
                        <a:pt x="464154" y="197080"/>
                      </a:lnTo>
                      <a:lnTo>
                        <a:pt x="98540" y="197079"/>
                      </a:lnTo>
                      <a:cubicBezTo>
                        <a:pt x="57723" y="197079"/>
                        <a:pt x="22703" y="172263"/>
                        <a:pt x="7744" y="136895"/>
                      </a:cubicBezTo>
                      <a:lnTo>
                        <a:pt x="0" y="98540"/>
                      </a:lnTo>
                      <a:lnTo>
                        <a:pt x="7744" y="60184"/>
                      </a:lnTo>
                      <a:cubicBezTo>
                        <a:pt x="22703" y="24817"/>
                        <a:pt x="57724" y="0"/>
                        <a:pt x="98540" y="0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85" name="任意多边形 84"/>
                <p:cNvSpPr/>
                <p:nvPr/>
              </p:nvSpPr>
              <p:spPr>
                <a:xfrm rot="-1800000">
                  <a:off x="6861422" y="1271053"/>
                  <a:ext cx="335387" cy="197079"/>
                </a:xfrm>
                <a:custGeom>
                  <a:avLst/>
                  <a:gdLst>
                    <a:gd name="connsiteX0" fmla="*/ 202299 w 335387"/>
                    <a:gd name="connsiteY0" fmla="*/ 0 h 197079"/>
                    <a:gd name="connsiteX1" fmla="*/ 330293 w 335387"/>
                    <a:gd name="connsiteY1" fmla="*/ 187783 h 197079"/>
                    <a:gd name="connsiteX2" fmla="*/ 335387 w 335387"/>
                    <a:gd name="connsiteY2" fmla="*/ 197079 h 197079"/>
                    <a:gd name="connsiteX3" fmla="*/ 98540 w 335387"/>
                    <a:gd name="connsiteY3" fmla="*/ 197079 h 197079"/>
                    <a:gd name="connsiteX4" fmla="*/ 7744 w 335387"/>
                    <a:gd name="connsiteY4" fmla="*/ 136895 h 197079"/>
                    <a:gd name="connsiteX5" fmla="*/ 0 w 335387"/>
                    <a:gd name="connsiteY5" fmla="*/ 98540 h 197079"/>
                    <a:gd name="connsiteX6" fmla="*/ 7744 w 335387"/>
                    <a:gd name="connsiteY6" fmla="*/ 60184 h 197079"/>
                    <a:gd name="connsiteX7" fmla="*/ 98540 w 335387"/>
                    <a:gd name="connsiteY7" fmla="*/ 0 h 1970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35387" h="197079">
                      <a:moveTo>
                        <a:pt x="202299" y="0"/>
                      </a:moveTo>
                      <a:lnTo>
                        <a:pt x="330293" y="187783"/>
                      </a:lnTo>
                      <a:lnTo>
                        <a:pt x="335387" y="197079"/>
                      </a:lnTo>
                      <a:lnTo>
                        <a:pt x="98540" y="197079"/>
                      </a:lnTo>
                      <a:cubicBezTo>
                        <a:pt x="57723" y="197079"/>
                        <a:pt x="22703" y="172263"/>
                        <a:pt x="7744" y="136895"/>
                      </a:cubicBezTo>
                      <a:lnTo>
                        <a:pt x="0" y="98540"/>
                      </a:lnTo>
                      <a:lnTo>
                        <a:pt x="7744" y="60184"/>
                      </a:lnTo>
                      <a:cubicBezTo>
                        <a:pt x="22703" y="24816"/>
                        <a:pt x="57723" y="0"/>
                        <a:pt x="98540" y="0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</p:grpSp>
      </p:grpSp>
      <p:sp>
        <p:nvSpPr>
          <p:cNvPr id="18" name="矩形 17"/>
          <p:cNvSpPr/>
          <p:nvPr/>
        </p:nvSpPr>
        <p:spPr>
          <a:xfrm>
            <a:off x="114626" y="213359"/>
            <a:ext cx="6399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07</a:t>
            </a:r>
            <a:endParaRPr lang="zh-CN" altLang="en-US" sz="3200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342723" y="178376"/>
            <a:ext cx="79106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编报时间节点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8461584" y="105928"/>
            <a:ext cx="4225424" cy="564888"/>
            <a:chOff x="8461584" y="105928"/>
            <a:chExt cx="4225424" cy="564888"/>
          </a:xfrm>
        </p:grpSpPr>
        <p:sp>
          <p:nvSpPr>
            <p:cNvPr id="46" name="矩形 2"/>
            <p:cNvSpPr>
              <a:spLocks noChangeAspect="1" noChangeArrowheads="1"/>
            </p:cNvSpPr>
            <p:nvPr/>
          </p:nvSpPr>
          <p:spPr bwMode="auto">
            <a:xfrm>
              <a:off x="8976599" y="178376"/>
              <a:ext cx="3710409" cy="4924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6" tIns="45719" rIns="91436" bIns="45719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defTabSz="914332" eaLnBrk="1" hangingPunct="1"/>
              <a:r>
                <a:rPr lang="zh-CN" altLang="en-US" sz="2600" dirty="0">
                  <a:solidFill>
                    <a:srgbClr val="C00000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上海交通大学医学院</a:t>
              </a:r>
              <a:endParaRPr lang="en-US" altLang="zh-CN" sz="2600" dirty="0">
                <a:solidFill>
                  <a:srgbClr val="C00000"/>
                </a:solidFill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pic>
          <p:nvPicPr>
            <p:cNvPr id="47" name="图片 46"/>
            <p:cNvPicPr>
              <a:picLocks noChangeAspect="1"/>
            </p:cNvPicPr>
            <p:nvPr/>
          </p:nvPicPr>
          <p:blipFill>
            <a:blip r:embed="rId2" cstate="print">
              <a:duotone>
                <a:prstClr val="black"/>
                <a:schemeClr val="accent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461584" y="105928"/>
              <a:ext cx="561891" cy="558527"/>
            </a:xfrm>
            <a:prstGeom prst="rect">
              <a:avLst/>
            </a:prstGeom>
          </p:spPr>
        </p:pic>
      </p:grpSp>
      <p:sp>
        <p:nvSpPr>
          <p:cNvPr id="34" name="Freeform 17"/>
          <p:cNvSpPr>
            <a:spLocks/>
          </p:cNvSpPr>
          <p:nvPr/>
        </p:nvSpPr>
        <p:spPr bwMode="auto">
          <a:xfrm rot="5400000">
            <a:off x="9604569" y="3974600"/>
            <a:ext cx="1038026" cy="668780"/>
          </a:xfrm>
          <a:custGeom>
            <a:avLst/>
            <a:gdLst>
              <a:gd name="T0" fmla="*/ 0 w 953"/>
              <a:gd name="T1" fmla="*/ 273 h 614"/>
              <a:gd name="T2" fmla="*/ 2 w 953"/>
              <a:gd name="T3" fmla="*/ 0 h 614"/>
              <a:gd name="T4" fmla="*/ 953 w 953"/>
              <a:gd name="T5" fmla="*/ 353 h 614"/>
              <a:gd name="T6" fmla="*/ 893 w 953"/>
              <a:gd name="T7" fmla="*/ 467 h 614"/>
              <a:gd name="T8" fmla="*/ 948 w 953"/>
              <a:gd name="T9" fmla="*/ 614 h 614"/>
              <a:gd name="T10" fmla="*/ 0 w 953"/>
              <a:gd name="T11" fmla="*/ 273 h 6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53" h="614">
                <a:moveTo>
                  <a:pt x="0" y="273"/>
                </a:moveTo>
                <a:lnTo>
                  <a:pt x="2" y="0"/>
                </a:lnTo>
                <a:lnTo>
                  <a:pt x="953" y="353"/>
                </a:lnTo>
                <a:lnTo>
                  <a:pt x="893" y="467"/>
                </a:lnTo>
                <a:lnTo>
                  <a:pt x="948" y="614"/>
                </a:lnTo>
                <a:lnTo>
                  <a:pt x="0" y="273"/>
                </a:lnTo>
                <a:close/>
              </a:path>
            </a:pathLst>
          </a:custGeom>
          <a:gradFill flip="none" rotWithShape="1">
            <a:gsLst>
              <a:gs pos="0">
                <a:srgbClr val="CB2323">
                  <a:shade val="30000"/>
                  <a:satMod val="115000"/>
                </a:srgbClr>
              </a:gs>
              <a:gs pos="50000">
                <a:srgbClr val="CB2323">
                  <a:shade val="67500"/>
                  <a:satMod val="115000"/>
                </a:srgbClr>
              </a:gs>
              <a:gs pos="100000">
                <a:srgbClr val="CB2323">
                  <a:shade val="100000"/>
                  <a:satMod val="115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127000" dist="101600" dir="2700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37" name="Freeform 18"/>
          <p:cNvSpPr>
            <a:spLocks/>
          </p:cNvSpPr>
          <p:nvPr/>
        </p:nvSpPr>
        <p:spPr bwMode="auto">
          <a:xfrm rot="5400000">
            <a:off x="10674689" y="3841503"/>
            <a:ext cx="1024955" cy="666602"/>
          </a:xfrm>
          <a:custGeom>
            <a:avLst/>
            <a:gdLst>
              <a:gd name="T0" fmla="*/ 941 w 941"/>
              <a:gd name="T1" fmla="*/ 334 h 612"/>
              <a:gd name="T2" fmla="*/ 938 w 941"/>
              <a:gd name="T3" fmla="*/ 612 h 612"/>
              <a:gd name="T4" fmla="*/ 0 w 941"/>
              <a:gd name="T5" fmla="*/ 260 h 612"/>
              <a:gd name="T6" fmla="*/ 59 w 941"/>
              <a:gd name="T7" fmla="*/ 147 h 612"/>
              <a:gd name="T8" fmla="*/ 4 w 941"/>
              <a:gd name="T9" fmla="*/ 0 h 612"/>
              <a:gd name="T10" fmla="*/ 941 w 941"/>
              <a:gd name="T11" fmla="*/ 334 h 6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41" h="612">
                <a:moveTo>
                  <a:pt x="941" y="334"/>
                </a:moveTo>
                <a:lnTo>
                  <a:pt x="938" y="612"/>
                </a:lnTo>
                <a:lnTo>
                  <a:pt x="0" y="260"/>
                </a:lnTo>
                <a:lnTo>
                  <a:pt x="59" y="147"/>
                </a:lnTo>
                <a:lnTo>
                  <a:pt x="4" y="0"/>
                </a:lnTo>
                <a:lnTo>
                  <a:pt x="941" y="334"/>
                </a:lnTo>
                <a:close/>
              </a:path>
            </a:pathLst>
          </a:custGeom>
          <a:gradFill flip="none" rotWithShape="1">
            <a:gsLst>
              <a:gs pos="0">
                <a:srgbClr val="CB2323">
                  <a:shade val="30000"/>
                  <a:satMod val="115000"/>
                </a:srgbClr>
              </a:gs>
              <a:gs pos="50000">
                <a:srgbClr val="CB2323">
                  <a:shade val="67500"/>
                  <a:satMod val="115000"/>
                </a:srgbClr>
              </a:gs>
              <a:gs pos="100000">
                <a:srgbClr val="CB2323">
                  <a:shade val="100000"/>
                  <a:satMod val="11500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outerShdw blurRad="127000" dist="101600" dir="2700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48" name="Freeform 16"/>
          <p:cNvSpPr>
            <a:spLocks/>
          </p:cNvSpPr>
          <p:nvPr/>
        </p:nvSpPr>
        <p:spPr bwMode="auto">
          <a:xfrm rot="5400000">
            <a:off x="10005365" y="3641631"/>
            <a:ext cx="1323401" cy="767899"/>
          </a:xfrm>
          <a:custGeom>
            <a:avLst/>
            <a:gdLst>
              <a:gd name="T0" fmla="*/ 0 w 1215"/>
              <a:gd name="T1" fmla="*/ 271 h 705"/>
              <a:gd name="T2" fmla="*/ 3 w 1215"/>
              <a:gd name="T3" fmla="*/ 0 h 705"/>
              <a:gd name="T4" fmla="*/ 1215 w 1215"/>
              <a:gd name="T5" fmla="*/ 439 h 705"/>
              <a:gd name="T6" fmla="*/ 1203 w 1215"/>
              <a:gd name="T7" fmla="*/ 705 h 705"/>
              <a:gd name="T8" fmla="*/ 0 w 1215"/>
              <a:gd name="T9" fmla="*/ 271 h 7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15" h="705">
                <a:moveTo>
                  <a:pt x="0" y="271"/>
                </a:moveTo>
                <a:lnTo>
                  <a:pt x="3" y="0"/>
                </a:lnTo>
                <a:lnTo>
                  <a:pt x="1215" y="439"/>
                </a:lnTo>
                <a:lnTo>
                  <a:pt x="1203" y="705"/>
                </a:lnTo>
                <a:lnTo>
                  <a:pt x="0" y="271"/>
                </a:lnTo>
                <a:close/>
              </a:path>
            </a:pathLst>
          </a:custGeom>
          <a:gradFill flip="none" rotWithShape="1">
            <a:gsLst>
              <a:gs pos="0">
                <a:srgbClr val="CB2323">
                  <a:shade val="30000"/>
                  <a:satMod val="115000"/>
                </a:srgbClr>
              </a:gs>
              <a:gs pos="50000">
                <a:srgbClr val="CB2323">
                  <a:shade val="67500"/>
                  <a:satMod val="115000"/>
                </a:srgbClr>
              </a:gs>
              <a:gs pos="100000">
                <a:srgbClr val="CB2323">
                  <a:shade val="100000"/>
                  <a:satMod val="115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49" name="Freeform 17"/>
          <p:cNvSpPr>
            <a:spLocks/>
          </p:cNvSpPr>
          <p:nvPr/>
        </p:nvSpPr>
        <p:spPr bwMode="auto">
          <a:xfrm rot="5400000">
            <a:off x="9618147" y="3546324"/>
            <a:ext cx="1038026" cy="668780"/>
          </a:xfrm>
          <a:custGeom>
            <a:avLst/>
            <a:gdLst>
              <a:gd name="T0" fmla="*/ 0 w 953"/>
              <a:gd name="T1" fmla="*/ 273 h 614"/>
              <a:gd name="T2" fmla="*/ 2 w 953"/>
              <a:gd name="T3" fmla="*/ 0 h 614"/>
              <a:gd name="T4" fmla="*/ 953 w 953"/>
              <a:gd name="T5" fmla="*/ 353 h 614"/>
              <a:gd name="T6" fmla="*/ 893 w 953"/>
              <a:gd name="T7" fmla="*/ 467 h 614"/>
              <a:gd name="T8" fmla="*/ 948 w 953"/>
              <a:gd name="T9" fmla="*/ 614 h 614"/>
              <a:gd name="T10" fmla="*/ 0 w 953"/>
              <a:gd name="T11" fmla="*/ 273 h 6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53" h="614">
                <a:moveTo>
                  <a:pt x="0" y="273"/>
                </a:moveTo>
                <a:lnTo>
                  <a:pt x="2" y="0"/>
                </a:lnTo>
                <a:lnTo>
                  <a:pt x="953" y="353"/>
                </a:lnTo>
                <a:lnTo>
                  <a:pt x="893" y="467"/>
                </a:lnTo>
                <a:lnTo>
                  <a:pt x="948" y="614"/>
                </a:lnTo>
                <a:lnTo>
                  <a:pt x="0" y="273"/>
                </a:lnTo>
                <a:close/>
              </a:path>
            </a:pathLst>
          </a:custGeom>
          <a:gradFill flip="none" rotWithShape="1">
            <a:gsLst>
              <a:gs pos="0">
                <a:srgbClr val="CB2323">
                  <a:shade val="30000"/>
                  <a:satMod val="115000"/>
                </a:srgbClr>
              </a:gs>
              <a:gs pos="50000">
                <a:srgbClr val="CB2323">
                  <a:shade val="67500"/>
                  <a:satMod val="115000"/>
                </a:srgbClr>
              </a:gs>
              <a:gs pos="100000">
                <a:srgbClr val="CB2323">
                  <a:shade val="100000"/>
                  <a:satMod val="115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50" name="圆角矩形 49"/>
          <p:cNvSpPr/>
          <p:nvPr/>
        </p:nvSpPr>
        <p:spPr>
          <a:xfrm>
            <a:off x="1397068" y="3507868"/>
            <a:ext cx="9788760" cy="1089213"/>
          </a:xfrm>
          <a:prstGeom prst="roundRect">
            <a:avLst/>
          </a:prstGeom>
          <a:gradFill flip="none" rotWithShape="1">
            <a:gsLst>
              <a:gs pos="0">
                <a:srgbClr val="E4E4E4"/>
              </a:gs>
              <a:gs pos="100000">
                <a:sysClr val="window" lastClr="FFFFFF"/>
              </a:gs>
            </a:gsLst>
            <a:lin ang="13500000" scaled="1"/>
            <a:tileRect/>
          </a:gradFill>
          <a:ln w="19050" cap="flat" cmpd="sng" algn="ctr">
            <a:gradFill>
              <a:gsLst>
                <a:gs pos="0">
                  <a:sysClr val="window" lastClr="FFFFFF">
                    <a:lumMod val="65000"/>
                  </a:sysClr>
                </a:gs>
                <a:gs pos="100000">
                  <a:sysClr val="window" lastClr="FFFFFF"/>
                </a:gs>
              </a:gsLst>
              <a:lin ang="13500000" scaled="0"/>
            </a:gradFill>
            <a:prstDash val="solid"/>
            <a:miter lim="800000"/>
          </a:ln>
          <a:effectLst>
            <a:outerShdw blurRad="177800" dist="114300" dir="2700000" sx="101000" sy="101000" algn="tl" rotWithShape="0">
              <a:prstClr val="black">
                <a:alpha val="22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" name="文本框 50"/>
          <p:cNvSpPr txBox="1"/>
          <p:nvPr/>
        </p:nvSpPr>
        <p:spPr>
          <a:xfrm flipH="1">
            <a:off x="1495476" y="4161718"/>
            <a:ext cx="100743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rgbClr val="FD161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1600" dirty="0" smtClean="0">
                <a:solidFill>
                  <a:srgbClr val="FD161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月份</a:t>
            </a:r>
            <a:endParaRPr lang="zh-CN" altLang="en-US" sz="1600" dirty="0">
              <a:solidFill>
                <a:srgbClr val="FD161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5" name="组合 43"/>
          <p:cNvGrpSpPr/>
          <p:nvPr/>
        </p:nvGrpSpPr>
        <p:grpSpPr>
          <a:xfrm>
            <a:off x="2001486" y="3795967"/>
            <a:ext cx="7454153" cy="349624"/>
            <a:chOff x="2097740" y="3488498"/>
            <a:chExt cx="7454153" cy="349624"/>
          </a:xfrm>
        </p:grpSpPr>
        <p:grpSp>
          <p:nvGrpSpPr>
            <p:cNvPr id="56" name="组合 44"/>
            <p:cNvGrpSpPr/>
            <p:nvPr/>
          </p:nvGrpSpPr>
          <p:grpSpPr>
            <a:xfrm>
              <a:off x="2097740" y="3488498"/>
              <a:ext cx="1995395" cy="349624"/>
              <a:chOff x="2191869" y="3468594"/>
              <a:chExt cx="1995395" cy="349624"/>
            </a:xfrm>
          </p:grpSpPr>
          <p:cxnSp>
            <p:nvCxnSpPr>
              <p:cNvPr id="72" name="直接连接符 83"/>
              <p:cNvCxnSpPr/>
              <p:nvPr/>
            </p:nvCxnSpPr>
            <p:spPr>
              <a:xfrm>
                <a:off x="2191869" y="3468594"/>
                <a:ext cx="0" cy="349624"/>
              </a:xfrm>
              <a:prstGeom prst="line">
                <a:avLst/>
              </a:prstGeom>
              <a:noFill/>
              <a:ln w="38100" cap="flat" cmpd="sng" algn="ctr">
                <a:solidFill>
                  <a:srgbClr val="FD1616"/>
                </a:solidFill>
                <a:prstDash val="solid"/>
                <a:miter lim="800000"/>
              </a:ln>
              <a:effectLst/>
            </p:spPr>
          </p:cxnSp>
          <p:grpSp>
            <p:nvGrpSpPr>
              <p:cNvPr id="73" name="组合 84"/>
              <p:cNvGrpSpPr/>
              <p:nvPr/>
            </p:nvGrpSpPr>
            <p:grpSpPr>
              <a:xfrm>
                <a:off x="2666998" y="3638178"/>
                <a:ext cx="1520266" cy="180040"/>
                <a:chOff x="2505634" y="3632200"/>
                <a:chExt cx="1520266" cy="180040"/>
              </a:xfrm>
            </p:grpSpPr>
            <p:cxnSp>
              <p:nvCxnSpPr>
                <p:cNvPr id="74" name="直接连接符 85"/>
                <p:cNvCxnSpPr/>
                <p:nvPr/>
              </p:nvCxnSpPr>
              <p:spPr>
                <a:xfrm>
                  <a:off x="2505634" y="3637428"/>
                  <a:ext cx="0" cy="174812"/>
                </a:xfrm>
                <a:prstGeom prst="line">
                  <a:avLst/>
                </a:prstGeom>
                <a:noFill/>
                <a:ln w="6350" cap="flat" cmpd="sng" algn="ctr">
                  <a:solidFill>
                    <a:srgbClr val="FD1616"/>
                  </a:solidFill>
                  <a:prstDash val="solid"/>
                  <a:miter lim="800000"/>
                </a:ln>
                <a:effectLst/>
              </p:spPr>
            </p:cxnSp>
            <p:cxnSp>
              <p:nvCxnSpPr>
                <p:cNvPr id="77" name="直接连接符 86"/>
                <p:cNvCxnSpPr/>
                <p:nvPr/>
              </p:nvCxnSpPr>
              <p:spPr>
                <a:xfrm>
                  <a:off x="3009900" y="3632200"/>
                  <a:ext cx="0" cy="174812"/>
                </a:xfrm>
                <a:prstGeom prst="line">
                  <a:avLst/>
                </a:prstGeom>
                <a:noFill/>
                <a:ln w="6350" cap="flat" cmpd="sng" algn="ctr">
                  <a:solidFill>
                    <a:srgbClr val="FD1616"/>
                  </a:solidFill>
                  <a:prstDash val="solid"/>
                  <a:miter lim="800000"/>
                </a:ln>
                <a:effectLst/>
              </p:spPr>
            </p:cxnSp>
            <p:cxnSp>
              <p:nvCxnSpPr>
                <p:cNvPr id="81" name="直接连接符 87"/>
                <p:cNvCxnSpPr/>
                <p:nvPr/>
              </p:nvCxnSpPr>
              <p:spPr>
                <a:xfrm>
                  <a:off x="3517900" y="3632200"/>
                  <a:ext cx="0" cy="174812"/>
                </a:xfrm>
                <a:prstGeom prst="line">
                  <a:avLst/>
                </a:prstGeom>
                <a:noFill/>
                <a:ln w="6350" cap="flat" cmpd="sng" algn="ctr">
                  <a:solidFill>
                    <a:srgbClr val="FD1616"/>
                  </a:solidFill>
                  <a:prstDash val="solid"/>
                  <a:miter lim="800000"/>
                </a:ln>
                <a:effectLst/>
              </p:spPr>
            </p:cxnSp>
            <p:cxnSp>
              <p:nvCxnSpPr>
                <p:cNvPr id="90" name="直接连接符 88"/>
                <p:cNvCxnSpPr/>
                <p:nvPr/>
              </p:nvCxnSpPr>
              <p:spPr>
                <a:xfrm>
                  <a:off x="4025900" y="3632200"/>
                  <a:ext cx="0" cy="174812"/>
                </a:xfrm>
                <a:prstGeom prst="line">
                  <a:avLst/>
                </a:prstGeom>
                <a:noFill/>
                <a:ln w="6350" cap="flat" cmpd="sng" algn="ctr">
                  <a:solidFill>
                    <a:srgbClr val="FD1616"/>
                  </a:solidFill>
                  <a:prstDash val="solid"/>
                  <a:miter lim="800000"/>
                </a:ln>
                <a:effectLst/>
              </p:spPr>
            </p:cxnSp>
          </p:grpSp>
        </p:grpSp>
        <p:grpSp>
          <p:nvGrpSpPr>
            <p:cNvPr id="57" name="组合 45"/>
            <p:cNvGrpSpPr/>
            <p:nvPr/>
          </p:nvGrpSpPr>
          <p:grpSpPr>
            <a:xfrm>
              <a:off x="4582546" y="3488498"/>
              <a:ext cx="1995395" cy="349624"/>
              <a:chOff x="2191869" y="3468594"/>
              <a:chExt cx="1995395" cy="349624"/>
            </a:xfrm>
          </p:grpSpPr>
          <p:cxnSp>
            <p:nvCxnSpPr>
              <p:cNvPr id="66" name="直接连接符 66"/>
              <p:cNvCxnSpPr/>
              <p:nvPr/>
            </p:nvCxnSpPr>
            <p:spPr>
              <a:xfrm>
                <a:off x="2191869" y="3468594"/>
                <a:ext cx="0" cy="349624"/>
              </a:xfrm>
              <a:prstGeom prst="line">
                <a:avLst/>
              </a:prstGeom>
              <a:noFill/>
              <a:ln w="38100" cap="flat" cmpd="sng" algn="ctr">
                <a:solidFill>
                  <a:srgbClr val="FD1616"/>
                </a:solidFill>
                <a:prstDash val="solid"/>
                <a:miter lim="800000"/>
              </a:ln>
              <a:effectLst/>
            </p:spPr>
          </p:cxnSp>
          <p:grpSp>
            <p:nvGrpSpPr>
              <p:cNvPr id="67" name="组合 67"/>
              <p:cNvGrpSpPr/>
              <p:nvPr/>
            </p:nvGrpSpPr>
            <p:grpSpPr>
              <a:xfrm>
                <a:off x="2666998" y="3638178"/>
                <a:ext cx="1520266" cy="180040"/>
                <a:chOff x="2505634" y="3632200"/>
                <a:chExt cx="1520266" cy="180040"/>
              </a:xfrm>
            </p:grpSpPr>
            <p:cxnSp>
              <p:nvCxnSpPr>
                <p:cNvPr id="68" name="直接连接符 78"/>
                <p:cNvCxnSpPr/>
                <p:nvPr/>
              </p:nvCxnSpPr>
              <p:spPr>
                <a:xfrm>
                  <a:off x="2505634" y="3637428"/>
                  <a:ext cx="0" cy="174812"/>
                </a:xfrm>
                <a:prstGeom prst="line">
                  <a:avLst/>
                </a:prstGeom>
                <a:noFill/>
                <a:ln w="6350" cap="flat" cmpd="sng" algn="ctr">
                  <a:solidFill>
                    <a:srgbClr val="FD1616"/>
                  </a:solidFill>
                  <a:prstDash val="solid"/>
                  <a:miter lim="800000"/>
                </a:ln>
                <a:effectLst/>
              </p:spPr>
            </p:cxnSp>
            <p:cxnSp>
              <p:nvCxnSpPr>
                <p:cNvPr id="69" name="直接连接符 79"/>
                <p:cNvCxnSpPr/>
                <p:nvPr/>
              </p:nvCxnSpPr>
              <p:spPr>
                <a:xfrm>
                  <a:off x="3009900" y="3632200"/>
                  <a:ext cx="0" cy="174812"/>
                </a:xfrm>
                <a:prstGeom prst="line">
                  <a:avLst/>
                </a:prstGeom>
                <a:noFill/>
                <a:ln w="6350" cap="flat" cmpd="sng" algn="ctr">
                  <a:solidFill>
                    <a:srgbClr val="FD1616"/>
                  </a:solidFill>
                  <a:prstDash val="solid"/>
                  <a:miter lim="800000"/>
                </a:ln>
                <a:effectLst/>
              </p:spPr>
            </p:cxnSp>
            <p:cxnSp>
              <p:nvCxnSpPr>
                <p:cNvPr id="70" name="直接连接符 80"/>
                <p:cNvCxnSpPr/>
                <p:nvPr/>
              </p:nvCxnSpPr>
              <p:spPr>
                <a:xfrm>
                  <a:off x="3517900" y="3632200"/>
                  <a:ext cx="0" cy="174812"/>
                </a:xfrm>
                <a:prstGeom prst="line">
                  <a:avLst/>
                </a:prstGeom>
                <a:noFill/>
                <a:ln w="6350" cap="flat" cmpd="sng" algn="ctr">
                  <a:solidFill>
                    <a:srgbClr val="FD1616"/>
                  </a:solidFill>
                  <a:prstDash val="solid"/>
                  <a:miter lim="800000"/>
                </a:ln>
                <a:effectLst/>
              </p:spPr>
            </p:cxnSp>
            <p:cxnSp>
              <p:nvCxnSpPr>
                <p:cNvPr id="71" name="直接连接符 82"/>
                <p:cNvCxnSpPr/>
                <p:nvPr/>
              </p:nvCxnSpPr>
              <p:spPr>
                <a:xfrm>
                  <a:off x="4025900" y="3632200"/>
                  <a:ext cx="0" cy="174812"/>
                </a:xfrm>
                <a:prstGeom prst="line">
                  <a:avLst/>
                </a:prstGeom>
                <a:noFill/>
                <a:ln w="6350" cap="flat" cmpd="sng" algn="ctr">
                  <a:solidFill>
                    <a:srgbClr val="FD1616"/>
                  </a:solidFill>
                  <a:prstDash val="solid"/>
                  <a:miter lim="800000"/>
                </a:ln>
                <a:effectLst/>
              </p:spPr>
            </p:cxnSp>
          </p:grpSp>
        </p:grpSp>
        <p:grpSp>
          <p:nvGrpSpPr>
            <p:cNvPr id="58" name="组合 46"/>
            <p:cNvGrpSpPr/>
            <p:nvPr/>
          </p:nvGrpSpPr>
          <p:grpSpPr>
            <a:xfrm>
              <a:off x="7085941" y="3488498"/>
              <a:ext cx="1995395" cy="349624"/>
              <a:chOff x="2191869" y="3468594"/>
              <a:chExt cx="1995395" cy="349624"/>
            </a:xfrm>
          </p:grpSpPr>
          <p:cxnSp>
            <p:nvCxnSpPr>
              <p:cNvPr id="60" name="直接连接符 48"/>
              <p:cNvCxnSpPr/>
              <p:nvPr/>
            </p:nvCxnSpPr>
            <p:spPr>
              <a:xfrm>
                <a:off x="2191869" y="3468594"/>
                <a:ext cx="0" cy="349624"/>
              </a:xfrm>
              <a:prstGeom prst="line">
                <a:avLst/>
              </a:prstGeom>
              <a:noFill/>
              <a:ln w="38100" cap="flat" cmpd="sng" algn="ctr">
                <a:solidFill>
                  <a:srgbClr val="FD1616"/>
                </a:solidFill>
                <a:prstDash val="solid"/>
                <a:miter lim="800000"/>
              </a:ln>
              <a:effectLst/>
            </p:spPr>
          </p:cxnSp>
          <p:grpSp>
            <p:nvGrpSpPr>
              <p:cNvPr id="61" name="组合 49"/>
              <p:cNvGrpSpPr/>
              <p:nvPr/>
            </p:nvGrpSpPr>
            <p:grpSpPr>
              <a:xfrm>
                <a:off x="2666998" y="3638178"/>
                <a:ext cx="1520266" cy="180040"/>
                <a:chOff x="2505634" y="3632200"/>
                <a:chExt cx="1520266" cy="180040"/>
              </a:xfrm>
            </p:grpSpPr>
            <p:cxnSp>
              <p:nvCxnSpPr>
                <p:cNvPr id="62" name="直接连接符 50"/>
                <p:cNvCxnSpPr/>
                <p:nvPr/>
              </p:nvCxnSpPr>
              <p:spPr>
                <a:xfrm>
                  <a:off x="2505634" y="3637428"/>
                  <a:ext cx="0" cy="174812"/>
                </a:xfrm>
                <a:prstGeom prst="line">
                  <a:avLst/>
                </a:prstGeom>
                <a:noFill/>
                <a:ln w="6350" cap="flat" cmpd="sng" algn="ctr">
                  <a:solidFill>
                    <a:srgbClr val="FD1616"/>
                  </a:solidFill>
                  <a:prstDash val="solid"/>
                  <a:miter lim="800000"/>
                </a:ln>
                <a:effectLst/>
              </p:spPr>
            </p:cxnSp>
            <p:cxnSp>
              <p:nvCxnSpPr>
                <p:cNvPr id="63" name="直接连接符 62"/>
                <p:cNvCxnSpPr/>
                <p:nvPr/>
              </p:nvCxnSpPr>
              <p:spPr>
                <a:xfrm>
                  <a:off x="3009900" y="3632200"/>
                  <a:ext cx="0" cy="174812"/>
                </a:xfrm>
                <a:prstGeom prst="line">
                  <a:avLst/>
                </a:prstGeom>
                <a:noFill/>
                <a:ln w="6350" cap="flat" cmpd="sng" algn="ctr">
                  <a:solidFill>
                    <a:srgbClr val="FD1616"/>
                  </a:solidFill>
                  <a:prstDash val="solid"/>
                  <a:miter lim="800000"/>
                </a:ln>
                <a:effectLst/>
              </p:spPr>
            </p:cxnSp>
            <p:cxnSp>
              <p:nvCxnSpPr>
                <p:cNvPr id="64" name="直接连接符 64"/>
                <p:cNvCxnSpPr/>
                <p:nvPr/>
              </p:nvCxnSpPr>
              <p:spPr>
                <a:xfrm>
                  <a:off x="3517900" y="3632200"/>
                  <a:ext cx="0" cy="174812"/>
                </a:xfrm>
                <a:prstGeom prst="line">
                  <a:avLst/>
                </a:prstGeom>
                <a:noFill/>
                <a:ln w="6350" cap="flat" cmpd="sng" algn="ctr">
                  <a:solidFill>
                    <a:srgbClr val="FD1616"/>
                  </a:solidFill>
                  <a:prstDash val="solid"/>
                  <a:miter lim="800000"/>
                </a:ln>
                <a:effectLst/>
              </p:spPr>
            </p:cxnSp>
            <p:cxnSp>
              <p:nvCxnSpPr>
                <p:cNvPr id="65" name="直接连接符 65"/>
                <p:cNvCxnSpPr/>
                <p:nvPr/>
              </p:nvCxnSpPr>
              <p:spPr>
                <a:xfrm>
                  <a:off x="4025900" y="3632200"/>
                  <a:ext cx="0" cy="174812"/>
                </a:xfrm>
                <a:prstGeom prst="line">
                  <a:avLst/>
                </a:prstGeom>
                <a:noFill/>
                <a:ln w="6350" cap="flat" cmpd="sng" algn="ctr">
                  <a:solidFill>
                    <a:srgbClr val="FD1616"/>
                  </a:solidFill>
                  <a:prstDash val="solid"/>
                  <a:miter lim="800000"/>
                </a:ln>
                <a:effectLst/>
              </p:spPr>
            </p:cxnSp>
          </p:grpSp>
        </p:grpSp>
        <p:cxnSp>
          <p:nvCxnSpPr>
            <p:cNvPr id="59" name="直接连接符 47"/>
            <p:cNvCxnSpPr/>
            <p:nvPr/>
          </p:nvCxnSpPr>
          <p:spPr>
            <a:xfrm>
              <a:off x="9551893" y="3488498"/>
              <a:ext cx="0" cy="349624"/>
            </a:xfrm>
            <a:prstGeom prst="line">
              <a:avLst/>
            </a:prstGeom>
            <a:noFill/>
            <a:ln w="38100" cap="flat" cmpd="sng" algn="ctr">
              <a:solidFill>
                <a:srgbClr val="FD1616"/>
              </a:solidFill>
              <a:prstDash val="solid"/>
              <a:miter lim="800000"/>
            </a:ln>
            <a:effectLst/>
          </p:spPr>
        </p:cxnSp>
      </p:grpSp>
      <p:sp>
        <p:nvSpPr>
          <p:cNvPr id="91" name="文本框 90"/>
          <p:cNvSpPr txBox="1"/>
          <p:nvPr/>
        </p:nvSpPr>
        <p:spPr>
          <a:xfrm flipH="1">
            <a:off x="6485970" y="4161718"/>
            <a:ext cx="100743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rgbClr val="FD161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1600" dirty="0" smtClean="0">
                <a:solidFill>
                  <a:srgbClr val="FD161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月份</a:t>
            </a:r>
            <a:endParaRPr lang="zh-CN" altLang="en-US" sz="1600" dirty="0">
              <a:solidFill>
                <a:srgbClr val="FD161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" name="AutoShape 14"/>
          <p:cNvSpPr>
            <a:spLocks noChangeAspect="1" noChangeArrowheads="1" noTextEdit="1"/>
          </p:cNvSpPr>
          <p:nvPr/>
        </p:nvSpPr>
        <p:spPr bwMode="auto">
          <a:xfrm rot="5400000">
            <a:off x="9997740" y="3168910"/>
            <a:ext cx="1327758" cy="17133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93" name="Freeform 19"/>
          <p:cNvSpPr>
            <a:spLocks/>
          </p:cNvSpPr>
          <p:nvPr/>
        </p:nvSpPr>
        <p:spPr bwMode="auto">
          <a:xfrm rot="5400000">
            <a:off x="10293463" y="3824075"/>
            <a:ext cx="1325580" cy="400832"/>
          </a:xfrm>
          <a:custGeom>
            <a:avLst/>
            <a:gdLst>
              <a:gd name="T0" fmla="*/ 1214 w 1217"/>
              <a:gd name="T1" fmla="*/ 278 h 368"/>
              <a:gd name="T2" fmla="*/ 0 w 1217"/>
              <a:gd name="T3" fmla="*/ 368 h 368"/>
              <a:gd name="T4" fmla="*/ 2 w 1217"/>
              <a:gd name="T5" fmla="*/ 93 h 368"/>
              <a:gd name="T6" fmla="*/ 1217 w 1217"/>
              <a:gd name="T7" fmla="*/ 0 h 368"/>
              <a:gd name="T8" fmla="*/ 1214 w 1217"/>
              <a:gd name="T9" fmla="*/ 278 h 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17" h="368">
                <a:moveTo>
                  <a:pt x="1214" y="278"/>
                </a:moveTo>
                <a:lnTo>
                  <a:pt x="0" y="368"/>
                </a:lnTo>
                <a:lnTo>
                  <a:pt x="2" y="93"/>
                </a:lnTo>
                <a:lnTo>
                  <a:pt x="1217" y="0"/>
                </a:lnTo>
                <a:lnTo>
                  <a:pt x="1214" y="278"/>
                </a:lnTo>
                <a:close/>
              </a:path>
            </a:pathLst>
          </a:custGeom>
          <a:solidFill>
            <a:srgbClr val="FD1616"/>
          </a:solidFill>
          <a:ln>
            <a:noFill/>
          </a:ln>
          <a:effectLst>
            <a:outerShdw blurRad="127000" dist="101600" dir="2700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94" name="Freeform 20"/>
          <p:cNvSpPr>
            <a:spLocks/>
          </p:cNvSpPr>
          <p:nvPr/>
        </p:nvSpPr>
        <p:spPr bwMode="auto">
          <a:xfrm rot="5400000">
            <a:off x="9709642" y="3824075"/>
            <a:ext cx="1325580" cy="400832"/>
          </a:xfrm>
          <a:custGeom>
            <a:avLst/>
            <a:gdLst>
              <a:gd name="T0" fmla="*/ 1214 w 1217"/>
              <a:gd name="T1" fmla="*/ 278 h 368"/>
              <a:gd name="T2" fmla="*/ 0 w 1217"/>
              <a:gd name="T3" fmla="*/ 368 h 368"/>
              <a:gd name="T4" fmla="*/ 2 w 1217"/>
              <a:gd name="T5" fmla="*/ 93 h 368"/>
              <a:gd name="T6" fmla="*/ 1217 w 1217"/>
              <a:gd name="T7" fmla="*/ 0 h 368"/>
              <a:gd name="T8" fmla="*/ 1214 w 1217"/>
              <a:gd name="T9" fmla="*/ 278 h 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17" h="368">
                <a:moveTo>
                  <a:pt x="1214" y="278"/>
                </a:moveTo>
                <a:lnTo>
                  <a:pt x="0" y="368"/>
                </a:lnTo>
                <a:lnTo>
                  <a:pt x="2" y="93"/>
                </a:lnTo>
                <a:lnTo>
                  <a:pt x="1217" y="0"/>
                </a:lnTo>
                <a:lnTo>
                  <a:pt x="1214" y="278"/>
                </a:lnTo>
                <a:close/>
              </a:path>
            </a:pathLst>
          </a:custGeom>
          <a:solidFill>
            <a:srgbClr val="FD1616"/>
          </a:solidFill>
          <a:ln>
            <a:noFill/>
          </a:ln>
          <a:effectLst>
            <a:outerShdw blurRad="127000" dist="101600" dir="2700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397068" y="2267469"/>
            <a:ext cx="143500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30</a:t>
            </a:r>
            <a:r>
              <a:rPr lang="zh-CN" altLang="en-US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zh-CN" alt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 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7" name="文本框 96"/>
          <p:cNvSpPr txBox="1"/>
          <p:nvPr/>
        </p:nvSpPr>
        <p:spPr>
          <a:xfrm flipH="1">
            <a:off x="3982575" y="4230450"/>
            <a:ext cx="100743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rgbClr val="FD161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sz="1600" dirty="0" smtClean="0">
                <a:solidFill>
                  <a:srgbClr val="FD161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月份</a:t>
            </a:r>
            <a:endParaRPr lang="zh-CN" altLang="en-US" sz="1600" dirty="0">
              <a:solidFill>
                <a:srgbClr val="FD161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690802" y="2032579"/>
            <a:ext cx="203132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“一上预算”</a:t>
            </a:r>
            <a:endParaRPr lang="en-US" altLang="zh-CN" sz="24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lvl="0" algn="ctr"/>
            <a:r>
              <a:rPr lang="zh-CN" alt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上报</a:t>
            </a: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时间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01" name="组合 38"/>
          <p:cNvGrpSpPr/>
          <p:nvPr/>
        </p:nvGrpSpPr>
        <p:grpSpPr>
          <a:xfrm rot="10800000">
            <a:off x="4269811" y="4569004"/>
            <a:ext cx="1383220" cy="1682653"/>
            <a:chOff x="1406369" y="1517746"/>
            <a:chExt cx="1383220" cy="1682653"/>
          </a:xfrm>
        </p:grpSpPr>
        <p:cxnSp>
          <p:nvCxnSpPr>
            <p:cNvPr id="102" name="直接连接符 39"/>
            <p:cNvCxnSpPr/>
            <p:nvPr/>
          </p:nvCxnSpPr>
          <p:spPr>
            <a:xfrm>
              <a:off x="2095446" y="2870946"/>
              <a:ext cx="0" cy="329453"/>
            </a:xfrm>
            <a:prstGeom prst="line">
              <a:avLst/>
            </a:prstGeom>
            <a:ln>
              <a:solidFill>
                <a:srgbClr val="FD1616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3" name="椭圆 102"/>
            <p:cNvSpPr/>
            <p:nvPr/>
          </p:nvSpPr>
          <p:spPr>
            <a:xfrm>
              <a:off x="1406369" y="1517746"/>
              <a:ext cx="1383220" cy="1353200"/>
            </a:xfrm>
            <a:prstGeom prst="ellipse">
              <a:avLst/>
            </a:prstGeom>
            <a:noFill/>
            <a:ln>
              <a:solidFill>
                <a:srgbClr val="FA1515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04" name="矩形 103"/>
          <p:cNvSpPr/>
          <p:nvPr/>
        </p:nvSpPr>
        <p:spPr>
          <a:xfrm>
            <a:off x="4306898" y="5356144"/>
            <a:ext cx="143500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15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zh-CN" altLang="en-US" sz="2400" b="1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 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5" name="矩形 104"/>
          <p:cNvSpPr/>
          <p:nvPr/>
        </p:nvSpPr>
        <p:spPr>
          <a:xfrm>
            <a:off x="1841833" y="5221916"/>
            <a:ext cx="233910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财务处下达</a:t>
            </a:r>
            <a:r>
              <a:rPr lang="zh-CN" alt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入选</a:t>
            </a:r>
            <a:endParaRPr lang="en-US" altLang="zh-CN" sz="24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lvl="0" algn="ctr"/>
            <a:r>
              <a:rPr lang="zh-CN" alt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项目</a:t>
            </a: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库通知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06" name="组合 38"/>
          <p:cNvGrpSpPr/>
          <p:nvPr/>
        </p:nvGrpSpPr>
        <p:grpSpPr>
          <a:xfrm>
            <a:off x="5790077" y="1840934"/>
            <a:ext cx="1383220" cy="1682653"/>
            <a:chOff x="1406369" y="1517746"/>
            <a:chExt cx="1383220" cy="1682653"/>
          </a:xfrm>
        </p:grpSpPr>
        <p:cxnSp>
          <p:nvCxnSpPr>
            <p:cNvPr id="107" name="直接连接符 39"/>
            <p:cNvCxnSpPr/>
            <p:nvPr/>
          </p:nvCxnSpPr>
          <p:spPr>
            <a:xfrm>
              <a:off x="2095446" y="2870946"/>
              <a:ext cx="0" cy="329453"/>
            </a:xfrm>
            <a:prstGeom prst="line">
              <a:avLst/>
            </a:prstGeom>
            <a:ln>
              <a:solidFill>
                <a:srgbClr val="FD1616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8" name="椭圆 107"/>
            <p:cNvSpPr/>
            <p:nvPr/>
          </p:nvSpPr>
          <p:spPr>
            <a:xfrm>
              <a:off x="1406369" y="1517746"/>
              <a:ext cx="1383220" cy="1353200"/>
            </a:xfrm>
            <a:prstGeom prst="ellipse">
              <a:avLst/>
            </a:prstGeom>
            <a:noFill/>
            <a:ln>
              <a:solidFill>
                <a:srgbClr val="FA1515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09" name="矩形 108"/>
          <p:cNvSpPr/>
          <p:nvPr/>
        </p:nvSpPr>
        <p:spPr>
          <a:xfrm>
            <a:off x="5836392" y="2313111"/>
            <a:ext cx="143500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30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zh-CN" altLang="en-US" sz="2400" b="1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 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170790" y="2113449"/>
            <a:ext cx="304602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入选部门</a:t>
            </a:r>
            <a:r>
              <a:rPr lang="zh-CN" alt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上报</a:t>
            </a:r>
            <a:endParaRPr lang="en-US" altLang="zh-CN" sz="24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/>
            <a:r>
              <a:rPr lang="zh-CN" alt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“</a:t>
            </a: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项目绩效目标书” </a:t>
            </a:r>
          </a:p>
        </p:txBody>
      </p:sp>
      <p:grpSp>
        <p:nvGrpSpPr>
          <p:cNvPr id="110" name="组合 38"/>
          <p:cNvGrpSpPr/>
          <p:nvPr/>
        </p:nvGrpSpPr>
        <p:grpSpPr>
          <a:xfrm rot="10800000">
            <a:off x="6771305" y="4597081"/>
            <a:ext cx="1383220" cy="1682653"/>
            <a:chOff x="1406369" y="1517746"/>
            <a:chExt cx="1383220" cy="1682653"/>
          </a:xfrm>
        </p:grpSpPr>
        <p:cxnSp>
          <p:nvCxnSpPr>
            <p:cNvPr id="111" name="直接连接符 39"/>
            <p:cNvCxnSpPr/>
            <p:nvPr/>
          </p:nvCxnSpPr>
          <p:spPr>
            <a:xfrm>
              <a:off x="2095446" y="2870946"/>
              <a:ext cx="0" cy="329453"/>
            </a:xfrm>
            <a:prstGeom prst="line">
              <a:avLst/>
            </a:prstGeom>
            <a:ln>
              <a:solidFill>
                <a:srgbClr val="FD1616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2" name="椭圆 111"/>
            <p:cNvSpPr/>
            <p:nvPr/>
          </p:nvSpPr>
          <p:spPr>
            <a:xfrm>
              <a:off x="1406369" y="1517746"/>
              <a:ext cx="1383220" cy="1353200"/>
            </a:xfrm>
            <a:prstGeom prst="ellipse">
              <a:avLst/>
            </a:prstGeom>
            <a:noFill/>
            <a:ln>
              <a:solidFill>
                <a:srgbClr val="FA1515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13" name="矩形 112"/>
          <p:cNvSpPr/>
          <p:nvPr/>
        </p:nvSpPr>
        <p:spPr>
          <a:xfrm>
            <a:off x="6811995" y="5372302"/>
            <a:ext cx="143500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15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zh-CN" altLang="en-US" sz="2400" b="1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 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309375" y="5232857"/>
            <a:ext cx="264687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完成“一上预算”</a:t>
            </a:r>
            <a:endParaRPr lang="en-US" altLang="zh-CN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/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汇总初稿 </a:t>
            </a:r>
          </a:p>
        </p:txBody>
      </p:sp>
    </p:spTree>
    <p:extLst>
      <p:ext uri="{BB962C8B-B14F-4D97-AF65-F5344CB8AC3E}">
        <p14:creationId xmlns:p14="http://schemas.microsoft.com/office/powerpoint/2010/main" val="4120173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 rot="-1800000">
            <a:off x="2799325" y="2984994"/>
            <a:ext cx="353990" cy="13237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" name="椭圆 2"/>
          <p:cNvSpPr/>
          <p:nvPr/>
        </p:nvSpPr>
        <p:spPr>
          <a:xfrm rot="-1800000">
            <a:off x="9390632" y="1825049"/>
            <a:ext cx="238031" cy="8748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椭圆 3"/>
          <p:cNvSpPr/>
          <p:nvPr/>
        </p:nvSpPr>
        <p:spPr>
          <a:xfrm rot="-1800000">
            <a:off x="2747127" y="5581969"/>
            <a:ext cx="525978" cy="21172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椭圆 4"/>
          <p:cNvSpPr/>
          <p:nvPr/>
        </p:nvSpPr>
        <p:spPr>
          <a:xfrm rot="-1800000">
            <a:off x="4156231" y="4907931"/>
            <a:ext cx="361832" cy="200374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" name="椭圆 5"/>
          <p:cNvSpPr/>
          <p:nvPr/>
        </p:nvSpPr>
        <p:spPr>
          <a:xfrm rot="-1800000">
            <a:off x="7927050" y="1219412"/>
            <a:ext cx="386690" cy="21414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椭圆 6"/>
          <p:cNvSpPr/>
          <p:nvPr/>
        </p:nvSpPr>
        <p:spPr>
          <a:xfrm rot="-1800000">
            <a:off x="8606281" y="2651214"/>
            <a:ext cx="262728" cy="179309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椭圆 7"/>
          <p:cNvSpPr/>
          <p:nvPr/>
        </p:nvSpPr>
        <p:spPr>
          <a:xfrm rot="-1800000">
            <a:off x="9428302" y="601651"/>
            <a:ext cx="214951" cy="8671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7204364" y="1744783"/>
            <a:ext cx="1597990" cy="922600"/>
          </a:xfrm>
          <a:prstGeom prst="line">
            <a:avLst/>
          </a:prstGeom>
          <a:ln w="12700" cap="rnd">
            <a:solidFill>
              <a:schemeClr val="accent3">
                <a:alpha val="67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V="1">
            <a:off x="8579053" y="685378"/>
            <a:ext cx="2294233" cy="1324576"/>
          </a:xfrm>
          <a:prstGeom prst="line">
            <a:avLst/>
          </a:prstGeom>
          <a:ln w="12700" cap="rnd">
            <a:solidFill>
              <a:schemeClr val="accent4">
                <a:alpha val="67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V="1">
            <a:off x="2099388" y="4071894"/>
            <a:ext cx="2777412" cy="1603541"/>
          </a:xfrm>
          <a:prstGeom prst="line">
            <a:avLst/>
          </a:prstGeom>
          <a:ln w="12700" cap="rnd">
            <a:solidFill>
              <a:schemeClr val="accent2">
                <a:alpha val="67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V="1">
            <a:off x="877078" y="4981666"/>
            <a:ext cx="2123297" cy="1225889"/>
          </a:xfrm>
          <a:prstGeom prst="line">
            <a:avLst/>
          </a:prstGeom>
          <a:ln w="12700" cap="rnd">
            <a:solidFill>
              <a:schemeClr val="accent1">
                <a:alpha val="67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/>
          <p:cNvSpPr txBox="1"/>
          <p:nvPr/>
        </p:nvSpPr>
        <p:spPr>
          <a:xfrm>
            <a:off x="3000375" y="2921169"/>
            <a:ext cx="619125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8000">
                <a:gradFill flip="none" rotWithShape="1">
                  <a:gsLst>
                    <a:gs pos="0">
                      <a:schemeClr val="accent1"/>
                    </a:gs>
                    <a:gs pos="66000">
                      <a:schemeClr val="accent3"/>
                    </a:gs>
                    <a:gs pos="33000">
                      <a:schemeClr val="accent2"/>
                    </a:gs>
                    <a:gs pos="100000">
                      <a:schemeClr val="accent4"/>
                    </a:gs>
                  </a:gsLst>
                  <a:lin ang="0" scaled="1"/>
                  <a:tileRect/>
                </a:gradFill>
                <a:latin typeface="+mj-lt"/>
              </a:defRPr>
            </a:lvl1pPr>
          </a:lstStyle>
          <a:p>
            <a:r>
              <a:rPr lang="zh-CN" altLang="en-US" sz="6000" b="1" i="1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谢  谢</a:t>
            </a:r>
            <a:endParaRPr lang="zh-CN" altLang="en-US" sz="6000" b="1" i="1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5626047" y="2996926"/>
            <a:ext cx="939906" cy="939906"/>
            <a:chOff x="6829870" y="2900575"/>
            <a:chExt cx="939906" cy="939906"/>
          </a:xfrm>
        </p:grpSpPr>
        <p:grpSp>
          <p:nvGrpSpPr>
            <p:cNvPr id="15" name="组合 14"/>
            <p:cNvGrpSpPr/>
            <p:nvPr/>
          </p:nvGrpSpPr>
          <p:grpSpPr>
            <a:xfrm>
              <a:off x="7022009" y="3092715"/>
              <a:ext cx="555626" cy="555624"/>
              <a:chOff x="7032624" y="4099128"/>
              <a:chExt cx="555626" cy="555624"/>
            </a:xfrm>
          </p:grpSpPr>
          <p:grpSp>
            <p:nvGrpSpPr>
              <p:cNvPr id="16" name="组合 15"/>
              <p:cNvGrpSpPr/>
              <p:nvPr/>
            </p:nvGrpSpPr>
            <p:grpSpPr>
              <a:xfrm>
                <a:off x="7054889" y="4121393"/>
                <a:ext cx="511096" cy="511094"/>
                <a:chOff x="7017091" y="3110669"/>
                <a:chExt cx="586693" cy="586692"/>
              </a:xfrm>
            </p:grpSpPr>
            <p:sp>
              <p:nvSpPr>
                <p:cNvPr id="26" name="弧形 25"/>
                <p:cNvSpPr/>
                <p:nvPr/>
              </p:nvSpPr>
              <p:spPr>
                <a:xfrm rot="1800000" flipV="1">
                  <a:off x="7017091" y="3110670"/>
                  <a:ext cx="586693" cy="586691"/>
                </a:xfrm>
                <a:prstGeom prst="arc">
                  <a:avLst>
                    <a:gd name="adj1" fmla="val 12707995"/>
                    <a:gd name="adj2" fmla="val 18695273"/>
                  </a:avLst>
                </a:prstGeom>
                <a:ln w="15875" cap="rnd">
                  <a:solidFill>
                    <a:schemeClr val="accent2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7" name="弧形 26"/>
                <p:cNvSpPr/>
                <p:nvPr/>
              </p:nvSpPr>
              <p:spPr>
                <a:xfrm rot="16200000" flipV="1">
                  <a:off x="7017092" y="3110668"/>
                  <a:ext cx="586691" cy="586693"/>
                </a:xfrm>
                <a:prstGeom prst="arc">
                  <a:avLst>
                    <a:gd name="adj1" fmla="val 15339427"/>
                    <a:gd name="adj2" fmla="val 1404770"/>
                  </a:avLst>
                </a:prstGeom>
                <a:ln w="15875" cap="rnd">
                  <a:solidFill>
                    <a:schemeClr val="accent2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17" name="组合 16"/>
              <p:cNvGrpSpPr/>
              <p:nvPr/>
            </p:nvGrpSpPr>
            <p:grpSpPr>
              <a:xfrm>
                <a:off x="7079045" y="4145547"/>
                <a:ext cx="462785" cy="462784"/>
                <a:chOff x="7026163" y="3119741"/>
                <a:chExt cx="568548" cy="568548"/>
              </a:xfrm>
            </p:grpSpPr>
            <p:sp>
              <p:nvSpPr>
                <p:cNvPr id="24" name="弧形 23"/>
                <p:cNvSpPr/>
                <p:nvPr/>
              </p:nvSpPr>
              <p:spPr>
                <a:xfrm rot="2700000" flipV="1">
                  <a:off x="7026163" y="3119742"/>
                  <a:ext cx="568548" cy="568546"/>
                </a:xfrm>
                <a:prstGeom prst="arc">
                  <a:avLst>
                    <a:gd name="adj1" fmla="val 19281952"/>
                    <a:gd name="adj2" fmla="val 6742548"/>
                  </a:avLst>
                </a:prstGeom>
                <a:ln w="15875" cap="rnd">
                  <a:solidFill>
                    <a:schemeClr val="accent3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5" name="弧形 24"/>
                <p:cNvSpPr/>
                <p:nvPr/>
              </p:nvSpPr>
              <p:spPr>
                <a:xfrm rot="17100000" flipV="1">
                  <a:off x="7026164" y="3119741"/>
                  <a:ext cx="568546" cy="568548"/>
                </a:xfrm>
                <a:prstGeom prst="arc">
                  <a:avLst>
                    <a:gd name="adj1" fmla="val 1973607"/>
                    <a:gd name="adj2" fmla="val 9675838"/>
                  </a:avLst>
                </a:prstGeom>
                <a:ln w="15875" cap="rnd">
                  <a:solidFill>
                    <a:schemeClr val="accent3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18" name="组合 17"/>
              <p:cNvGrpSpPr/>
              <p:nvPr/>
            </p:nvGrpSpPr>
            <p:grpSpPr>
              <a:xfrm>
                <a:off x="7103327" y="4169832"/>
                <a:ext cx="414220" cy="414217"/>
                <a:chOff x="7035236" y="3128815"/>
                <a:chExt cx="550403" cy="550401"/>
              </a:xfrm>
            </p:grpSpPr>
            <p:sp>
              <p:nvSpPr>
                <p:cNvPr id="22" name="弧形 21"/>
                <p:cNvSpPr/>
                <p:nvPr/>
              </p:nvSpPr>
              <p:spPr>
                <a:xfrm flipV="1">
                  <a:off x="7035236" y="3128815"/>
                  <a:ext cx="550403" cy="550401"/>
                </a:xfrm>
                <a:prstGeom prst="arc">
                  <a:avLst>
                    <a:gd name="adj1" fmla="val 8954136"/>
                    <a:gd name="adj2" fmla="val 17549389"/>
                  </a:avLst>
                </a:prstGeom>
                <a:ln w="15875" cap="rnd">
                  <a:solidFill>
                    <a:schemeClr val="accent4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3" name="弧形 22"/>
                <p:cNvSpPr/>
                <p:nvPr/>
              </p:nvSpPr>
              <p:spPr>
                <a:xfrm rot="14400000" flipV="1">
                  <a:off x="7035237" y="3128814"/>
                  <a:ext cx="550401" cy="550403"/>
                </a:xfrm>
                <a:prstGeom prst="arc">
                  <a:avLst>
                    <a:gd name="adj1" fmla="val 10327385"/>
                    <a:gd name="adj2" fmla="val 0"/>
                  </a:avLst>
                </a:prstGeom>
                <a:ln w="15875" cap="rnd">
                  <a:solidFill>
                    <a:schemeClr val="accent4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19" name="组合 18"/>
              <p:cNvGrpSpPr/>
              <p:nvPr/>
            </p:nvGrpSpPr>
            <p:grpSpPr>
              <a:xfrm>
                <a:off x="7032624" y="4099128"/>
                <a:ext cx="555626" cy="555624"/>
                <a:chOff x="7008018" y="3101597"/>
                <a:chExt cx="604838" cy="604836"/>
              </a:xfrm>
            </p:grpSpPr>
            <p:sp>
              <p:nvSpPr>
                <p:cNvPr id="20" name="弧形 19"/>
                <p:cNvSpPr/>
                <p:nvPr/>
              </p:nvSpPr>
              <p:spPr>
                <a:xfrm flipV="1">
                  <a:off x="7008018" y="3101597"/>
                  <a:ext cx="604838" cy="604836"/>
                </a:xfrm>
                <a:prstGeom prst="arc">
                  <a:avLst>
                    <a:gd name="adj1" fmla="val 16550962"/>
                    <a:gd name="adj2" fmla="val 2647299"/>
                  </a:avLst>
                </a:prstGeom>
                <a:ln w="15875" cap="rnd"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1" name="弧形 20"/>
                <p:cNvSpPr/>
                <p:nvPr/>
              </p:nvSpPr>
              <p:spPr>
                <a:xfrm rot="14400000" flipV="1">
                  <a:off x="7008019" y="3101596"/>
                  <a:ext cx="604836" cy="604838"/>
                </a:xfrm>
                <a:prstGeom prst="arc">
                  <a:avLst>
                    <a:gd name="adj1" fmla="val 18072844"/>
                    <a:gd name="adj2" fmla="val 8397044"/>
                  </a:avLst>
                </a:prstGeom>
                <a:ln w="15875" cap="rnd"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</p:grpSp>
        </p:grpSp>
        <p:sp>
          <p:nvSpPr>
            <p:cNvPr id="46" name="椭圆 45"/>
            <p:cNvSpPr/>
            <p:nvPr/>
          </p:nvSpPr>
          <p:spPr>
            <a:xfrm>
              <a:off x="6829870" y="2900575"/>
              <a:ext cx="939906" cy="939906"/>
            </a:xfrm>
            <a:prstGeom prst="ellipse">
              <a:avLst/>
            </a:prstGeom>
            <a:noFill/>
            <a:ln w="12700">
              <a:noFill/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9" name="TextBox 28"/>
          <p:cNvSpPr txBox="1"/>
          <p:nvPr/>
        </p:nvSpPr>
        <p:spPr>
          <a:xfrm>
            <a:off x="3847605" y="5343896"/>
            <a:ext cx="765958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/>
              <a:t>联系人：沈平燕   曹毅                    联系电话：</a:t>
            </a:r>
            <a:r>
              <a:rPr lang="en-US" altLang="zh-CN" sz="2000" b="1" dirty="0" smtClean="0"/>
              <a:t>776116</a:t>
            </a:r>
            <a:endParaRPr lang="zh-CN" alt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2585480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3" presetClass="path" presetSubtype="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23 -1.85185E-6 L -0.10885 -1.85185E-6 " pathEditMode="relative" rAng="0" ptsTypes="AA">
                                      <p:cBhvr>
                                        <p:cTn id="9" dur="750" spd="-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211" y="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35" presetClass="path" presetSubtype="0" accel="50000" decel="5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.01602 -1.85185E-6 L 0 -1.85185E-6 " pathEditMode="relative" rAng="0" ptsTypes="AA">
                                      <p:cBhvr>
                                        <p:cTn id="11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07" y="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63" presetClass="path" presetSubtype="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562 4.44444E-6 L 0.11081 4.44444E-6 " pathEditMode="relative" rAng="0" ptsTypes="AA">
                                      <p:cBhvr>
                                        <p:cTn id="16" dur="750" spd="-100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15" y="0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35" presetClass="path" presetSubtype="0" accel="50000" decel="5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0.01562 4.44444E-6 L 0 4.44444E-6 " pathEditMode="relative" rAng="0" ptsTypes="AA">
                                      <p:cBhvr>
                                        <p:cTn id="18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1" y="0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0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2" presetClass="pat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4.16667E-7 2.59259E-6 L -0.04401 0.04537 " pathEditMode="relative" rAng="0" ptsTypes="AA">
                                      <p:cBhvr>
                                        <p:cTn id="37" dur="750" spd="-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01" y="2269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2" presetClass="path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4.16667E-7 2.59259E-6 L -0.04401 0.04537 " pathEditMode="relative" rAng="0" ptsTypes="AA">
                                      <p:cBhvr>
                                        <p:cTn id="42" dur="750" spd="-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01" y="2269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42" presetClass="pat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4.16667E-7 2.59259E-6 L -0.04401 0.04537 " pathEditMode="relative" rAng="0" ptsTypes="AA">
                                      <p:cBhvr>
                                        <p:cTn id="47" dur="750" spd="-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01" y="2269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42" presetClass="pat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4.375E-6 2.96296E-6 L 0.05 -0.05162 " pathEditMode="relative" rAng="0" ptsTypes="AA">
                                      <p:cBhvr>
                                        <p:cTn id="52" dur="75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00" y="-2593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42" presetClass="path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4.375E-6 2.96296E-6 L 0.05 -0.05162 " pathEditMode="relative" rAng="0" ptsTypes="AA">
                                      <p:cBhvr>
                                        <p:cTn id="57" dur="750" spd="-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00" y="-2593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42" presetClass="pat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4.375E-6 2.96296E-6 L 0.05 -0.05162 " pathEditMode="relative" rAng="0" ptsTypes="AA">
                                      <p:cBhvr>
                                        <p:cTn id="62" dur="750" spd="-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00" y="-2593"/>
                                    </p:animMotion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42" presetClass="pat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4.375E-6 2.96296E-6 L 0.05 -0.05162 " pathEditMode="relative" rAng="0" ptsTypes="AA">
                                      <p:cBhvr>
                                        <p:cTn id="67" dur="750" spd="-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00" y="-25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3" grpId="0" animBg="1"/>
      <p:bldP spid="3" grpId="1" animBg="1"/>
      <p:bldP spid="4" grpId="0" animBg="1"/>
      <p:bldP spid="4" grpId="1" animBg="1"/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  <p:bldP spid="14" grpId="0"/>
      <p:bldP spid="14" grpId="1"/>
      <p:bldP spid="14" grpId="2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6" name="直接连接符 65"/>
          <p:cNvCxnSpPr/>
          <p:nvPr/>
        </p:nvCxnSpPr>
        <p:spPr>
          <a:xfrm>
            <a:off x="8030760" y="3429001"/>
            <a:ext cx="4161240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直接连接符 60"/>
          <p:cNvCxnSpPr/>
          <p:nvPr/>
        </p:nvCxnSpPr>
        <p:spPr>
          <a:xfrm>
            <a:off x="0" y="3429001"/>
            <a:ext cx="4161240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椭圆 48"/>
          <p:cNvSpPr/>
          <p:nvPr/>
        </p:nvSpPr>
        <p:spPr>
          <a:xfrm>
            <a:off x="4440450" y="1773461"/>
            <a:ext cx="3311102" cy="3311078"/>
          </a:xfrm>
          <a:prstGeom prst="ellipse">
            <a:avLst/>
          </a:prstGeom>
          <a:noFill/>
          <a:ln w="6350">
            <a:solidFill>
              <a:schemeClr val="bg1">
                <a:lumMod val="8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 rot="1800000">
            <a:off x="869663" y="2892371"/>
            <a:ext cx="1073257" cy="1073257"/>
            <a:chOff x="1395885" y="3616270"/>
            <a:chExt cx="1073257" cy="1073257"/>
          </a:xfrm>
        </p:grpSpPr>
        <p:sp useBgFill="1">
          <p:nvSpPr>
            <p:cNvPr id="5" name="椭圆 4"/>
            <p:cNvSpPr/>
            <p:nvPr/>
          </p:nvSpPr>
          <p:spPr>
            <a:xfrm>
              <a:off x="1395885" y="3616270"/>
              <a:ext cx="1073257" cy="1073257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KSO_Shape"/>
            <p:cNvSpPr/>
            <p:nvPr/>
          </p:nvSpPr>
          <p:spPr>
            <a:xfrm>
              <a:off x="1808692" y="3617648"/>
              <a:ext cx="247644" cy="213388"/>
            </a:xfrm>
            <a:custGeom>
              <a:avLst/>
              <a:gdLst/>
              <a:ahLst/>
              <a:cxnLst/>
              <a:rect l="l" t="t" r="r" b="b"/>
              <a:pathLst>
                <a:path w="351454" h="302978">
                  <a:moveTo>
                    <a:pt x="175727" y="0"/>
                  </a:moveTo>
                  <a:lnTo>
                    <a:pt x="351454" y="302978"/>
                  </a:lnTo>
                  <a:cubicBezTo>
                    <a:pt x="296917" y="281626"/>
                    <a:pt x="237534" y="271243"/>
                    <a:pt x="175726" y="271243"/>
                  </a:cubicBezTo>
                  <a:cubicBezTo>
                    <a:pt x="113918" y="271243"/>
                    <a:pt x="54536" y="281626"/>
                    <a:pt x="0" y="302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38100" sx="101000" sy="101000" algn="ctr" rotWithShape="0">
                <a:schemeClr val="bg2">
                  <a:lumMod val="2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139592" y="3162301"/>
            <a:ext cx="533400" cy="533400"/>
            <a:chOff x="1139592" y="3162301"/>
            <a:chExt cx="533400" cy="533400"/>
          </a:xfrm>
        </p:grpSpPr>
        <p:sp>
          <p:nvSpPr>
            <p:cNvPr id="8" name="椭圆 7"/>
            <p:cNvSpPr/>
            <p:nvPr/>
          </p:nvSpPr>
          <p:spPr>
            <a:xfrm>
              <a:off x="1139592" y="3162301"/>
              <a:ext cx="533400" cy="533400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36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13500000" scaled="1"/>
              <a:tileRect/>
            </a:gradFill>
            <a:ln w="12700">
              <a:solidFill>
                <a:schemeClr val="bg1"/>
              </a:solidFill>
            </a:ln>
            <a:effectLst>
              <a:outerShdw blurRad="419100" dist="419100" dir="2700000" sx="90000" sy="90000" algn="tl" rotWithShape="0">
                <a:schemeClr val="bg1">
                  <a:lumMod val="50000"/>
                  <a:alpha val="31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1248068" y="3270777"/>
              <a:ext cx="316448" cy="316448"/>
            </a:xfrm>
            <a:prstGeom prst="ellipse">
              <a:avLst/>
            </a:prstGeom>
            <a:solidFill>
              <a:schemeClr val="bg1">
                <a:lumMod val="95000"/>
                <a:alpha val="50000"/>
              </a:schemeClr>
            </a:solidFill>
            <a:ln w="3175">
              <a:solidFill>
                <a:schemeClr val="bg1">
                  <a:lumMod val="75000"/>
                  <a:alpha val="2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1349142" y="3371851"/>
              <a:ext cx="114300" cy="1143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38100" sx="101000" sy="101000" algn="ctr" rotWithShape="0">
                <a:schemeClr val="bg2">
                  <a:lumMod val="2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 rot="12600000">
            <a:off x="2812583" y="2892371"/>
            <a:ext cx="1073257" cy="1073257"/>
            <a:chOff x="1395885" y="3616270"/>
            <a:chExt cx="1073257" cy="1073257"/>
          </a:xfrm>
        </p:grpSpPr>
        <p:sp useBgFill="1">
          <p:nvSpPr>
            <p:cNvPr id="18" name="椭圆 17"/>
            <p:cNvSpPr/>
            <p:nvPr/>
          </p:nvSpPr>
          <p:spPr>
            <a:xfrm>
              <a:off x="1395885" y="3616270"/>
              <a:ext cx="1073257" cy="1073257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KSO_Shape"/>
            <p:cNvSpPr/>
            <p:nvPr/>
          </p:nvSpPr>
          <p:spPr>
            <a:xfrm>
              <a:off x="1808692" y="3617648"/>
              <a:ext cx="247644" cy="213388"/>
            </a:xfrm>
            <a:custGeom>
              <a:avLst/>
              <a:gdLst/>
              <a:ahLst/>
              <a:cxnLst/>
              <a:rect l="l" t="t" r="r" b="b"/>
              <a:pathLst>
                <a:path w="351454" h="302978">
                  <a:moveTo>
                    <a:pt x="175727" y="0"/>
                  </a:moveTo>
                  <a:lnTo>
                    <a:pt x="351454" y="302978"/>
                  </a:lnTo>
                  <a:cubicBezTo>
                    <a:pt x="296917" y="281626"/>
                    <a:pt x="237534" y="271243"/>
                    <a:pt x="175726" y="271243"/>
                  </a:cubicBezTo>
                  <a:cubicBezTo>
                    <a:pt x="113918" y="271243"/>
                    <a:pt x="54536" y="281626"/>
                    <a:pt x="0" y="30297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38100" sx="101000" sy="101000" algn="ctr" rotWithShape="0">
                <a:schemeClr val="bg2">
                  <a:lumMod val="2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3082512" y="3162301"/>
            <a:ext cx="533400" cy="533400"/>
            <a:chOff x="3082512" y="3162301"/>
            <a:chExt cx="533400" cy="533400"/>
          </a:xfrm>
        </p:grpSpPr>
        <p:sp>
          <p:nvSpPr>
            <p:cNvPr id="15" name="椭圆 14"/>
            <p:cNvSpPr/>
            <p:nvPr/>
          </p:nvSpPr>
          <p:spPr>
            <a:xfrm>
              <a:off x="3082512" y="3162301"/>
              <a:ext cx="533400" cy="533400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36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13500000" scaled="1"/>
              <a:tileRect/>
            </a:gradFill>
            <a:ln w="12700">
              <a:solidFill>
                <a:schemeClr val="bg1"/>
              </a:solidFill>
            </a:ln>
            <a:effectLst>
              <a:outerShdw blurRad="419100" dist="419100" dir="2700000" sx="90000" sy="90000" algn="tl" rotWithShape="0">
                <a:schemeClr val="bg1">
                  <a:lumMod val="50000"/>
                  <a:alpha val="31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6" name="椭圆 15"/>
            <p:cNvSpPr/>
            <p:nvPr/>
          </p:nvSpPr>
          <p:spPr>
            <a:xfrm>
              <a:off x="3190988" y="3270777"/>
              <a:ext cx="316448" cy="316448"/>
            </a:xfrm>
            <a:prstGeom prst="ellipse">
              <a:avLst/>
            </a:prstGeom>
            <a:solidFill>
              <a:schemeClr val="bg1">
                <a:lumMod val="95000"/>
                <a:alpha val="50000"/>
              </a:schemeClr>
            </a:solidFill>
            <a:ln w="3175">
              <a:solidFill>
                <a:schemeClr val="bg1">
                  <a:lumMod val="75000"/>
                  <a:alpha val="2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>
              <a:off x="3292062" y="3371851"/>
              <a:ext cx="114300" cy="1143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>
              <a:outerShdw blurRad="38100" sx="101000" sy="101000" algn="ctr" rotWithShape="0">
                <a:schemeClr val="bg2">
                  <a:lumMod val="2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" name="组合 20"/>
          <p:cNvGrpSpPr/>
          <p:nvPr/>
        </p:nvGrpSpPr>
        <p:grpSpPr>
          <a:xfrm rot="1800000">
            <a:off x="8306162" y="2892371"/>
            <a:ext cx="1073257" cy="1073257"/>
            <a:chOff x="1395885" y="3616270"/>
            <a:chExt cx="1073257" cy="1073257"/>
          </a:xfrm>
        </p:grpSpPr>
        <p:sp useBgFill="1">
          <p:nvSpPr>
            <p:cNvPr id="26" name="椭圆 25"/>
            <p:cNvSpPr/>
            <p:nvPr/>
          </p:nvSpPr>
          <p:spPr>
            <a:xfrm>
              <a:off x="1395885" y="3616270"/>
              <a:ext cx="1073257" cy="1073257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KSO_Shape"/>
            <p:cNvSpPr/>
            <p:nvPr/>
          </p:nvSpPr>
          <p:spPr>
            <a:xfrm>
              <a:off x="1808692" y="3617648"/>
              <a:ext cx="247644" cy="213388"/>
            </a:xfrm>
            <a:custGeom>
              <a:avLst/>
              <a:gdLst/>
              <a:ahLst/>
              <a:cxnLst/>
              <a:rect l="l" t="t" r="r" b="b"/>
              <a:pathLst>
                <a:path w="351454" h="302978">
                  <a:moveTo>
                    <a:pt x="175727" y="0"/>
                  </a:moveTo>
                  <a:lnTo>
                    <a:pt x="351454" y="302978"/>
                  </a:lnTo>
                  <a:cubicBezTo>
                    <a:pt x="296917" y="281626"/>
                    <a:pt x="237534" y="271243"/>
                    <a:pt x="175726" y="271243"/>
                  </a:cubicBezTo>
                  <a:cubicBezTo>
                    <a:pt x="113918" y="271243"/>
                    <a:pt x="54536" y="281626"/>
                    <a:pt x="0" y="302978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38100" sx="101000" sy="101000" algn="ctr" rotWithShape="0">
                <a:schemeClr val="bg2">
                  <a:lumMod val="2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8576091" y="3162301"/>
            <a:ext cx="533400" cy="533400"/>
            <a:chOff x="8576091" y="3162301"/>
            <a:chExt cx="533400" cy="533400"/>
          </a:xfrm>
        </p:grpSpPr>
        <p:sp>
          <p:nvSpPr>
            <p:cNvPr id="23" name="椭圆 22"/>
            <p:cNvSpPr/>
            <p:nvPr/>
          </p:nvSpPr>
          <p:spPr>
            <a:xfrm>
              <a:off x="8576091" y="3162301"/>
              <a:ext cx="533400" cy="533400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36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13500000" scaled="1"/>
              <a:tileRect/>
            </a:gradFill>
            <a:ln w="12700">
              <a:solidFill>
                <a:schemeClr val="bg1"/>
              </a:solidFill>
            </a:ln>
            <a:effectLst>
              <a:outerShdw blurRad="419100" dist="419100" dir="2700000" sx="90000" sy="90000" algn="tl" rotWithShape="0">
                <a:schemeClr val="bg1">
                  <a:lumMod val="50000"/>
                  <a:alpha val="31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4" name="椭圆 23"/>
            <p:cNvSpPr/>
            <p:nvPr/>
          </p:nvSpPr>
          <p:spPr>
            <a:xfrm>
              <a:off x="8684567" y="3270777"/>
              <a:ext cx="316448" cy="316448"/>
            </a:xfrm>
            <a:prstGeom prst="ellipse">
              <a:avLst/>
            </a:prstGeom>
            <a:solidFill>
              <a:schemeClr val="bg1">
                <a:lumMod val="95000"/>
                <a:alpha val="50000"/>
              </a:schemeClr>
            </a:solidFill>
            <a:ln w="3175">
              <a:solidFill>
                <a:schemeClr val="bg1">
                  <a:lumMod val="75000"/>
                  <a:alpha val="2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/>
            <p:cNvSpPr/>
            <p:nvPr/>
          </p:nvSpPr>
          <p:spPr>
            <a:xfrm>
              <a:off x="8785641" y="3371851"/>
              <a:ext cx="114300" cy="1143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ffectLst>
              <a:outerShdw blurRad="38100" sx="101000" sy="101000" algn="ctr" rotWithShape="0">
                <a:schemeClr val="bg2">
                  <a:lumMod val="2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9" name="组合 28"/>
          <p:cNvGrpSpPr/>
          <p:nvPr/>
        </p:nvGrpSpPr>
        <p:grpSpPr>
          <a:xfrm rot="12600000">
            <a:off x="10249082" y="2892371"/>
            <a:ext cx="1073257" cy="1073257"/>
            <a:chOff x="1395885" y="3616270"/>
            <a:chExt cx="1073257" cy="1073257"/>
          </a:xfrm>
        </p:grpSpPr>
        <p:sp useBgFill="1">
          <p:nvSpPr>
            <p:cNvPr id="34" name="椭圆 33"/>
            <p:cNvSpPr/>
            <p:nvPr/>
          </p:nvSpPr>
          <p:spPr>
            <a:xfrm>
              <a:off x="1395885" y="3616270"/>
              <a:ext cx="1073257" cy="1073257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KSO_Shape"/>
            <p:cNvSpPr/>
            <p:nvPr/>
          </p:nvSpPr>
          <p:spPr>
            <a:xfrm>
              <a:off x="1808692" y="3617648"/>
              <a:ext cx="247644" cy="213388"/>
            </a:xfrm>
            <a:custGeom>
              <a:avLst/>
              <a:gdLst/>
              <a:ahLst/>
              <a:cxnLst/>
              <a:rect l="l" t="t" r="r" b="b"/>
              <a:pathLst>
                <a:path w="351454" h="302978">
                  <a:moveTo>
                    <a:pt x="175727" y="0"/>
                  </a:moveTo>
                  <a:lnTo>
                    <a:pt x="351454" y="302978"/>
                  </a:lnTo>
                  <a:cubicBezTo>
                    <a:pt x="296917" y="281626"/>
                    <a:pt x="237534" y="271243"/>
                    <a:pt x="175726" y="271243"/>
                  </a:cubicBezTo>
                  <a:cubicBezTo>
                    <a:pt x="113918" y="271243"/>
                    <a:pt x="54536" y="281626"/>
                    <a:pt x="0" y="302978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>
              <a:outerShdw blurRad="38100" sx="101000" sy="101000" algn="ctr" rotWithShape="0">
                <a:schemeClr val="bg2">
                  <a:lumMod val="2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0519011" y="3162301"/>
            <a:ext cx="533400" cy="533400"/>
            <a:chOff x="10519011" y="3162301"/>
            <a:chExt cx="533400" cy="533400"/>
          </a:xfrm>
        </p:grpSpPr>
        <p:sp>
          <p:nvSpPr>
            <p:cNvPr id="31" name="椭圆 30"/>
            <p:cNvSpPr/>
            <p:nvPr/>
          </p:nvSpPr>
          <p:spPr>
            <a:xfrm>
              <a:off x="10519011" y="3162301"/>
              <a:ext cx="533400" cy="533400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36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13500000" scaled="1"/>
              <a:tileRect/>
            </a:gradFill>
            <a:ln w="12700">
              <a:solidFill>
                <a:schemeClr val="bg1"/>
              </a:solidFill>
            </a:ln>
            <a:effectLst>
              <a:outerShdw blurRad="419100" dist="419100" dir="2700000" sx="90000" sy="90000" algn="tl" rotWithShape="0">
                <a:schemeClr val="bg1">
                  <a:lumMod val="50000"/>
                  <a:alpha val="31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2" name="椭圆 31"/>
            <p:cNvSpPr/>
            <p:nvPr/>
          </p:nvSpPr>
          <p:spPr>
            <a:xfrm>
              <a:off x="10627487" y="3270777"/>
              <a:ext cx="316448" cy="316448"/>
            </a:xfrm>
            <a:prstGeom prst="ellipse">
              <a:avLst/>
            </a:prstGeom>
            <a:solidFill>
              <a:schemeClr val="bg1">
                <a:lumMod val="95000"/>
                <a:alpha val="50000"/>
              </a:schemeClr>
            </a:solidFill>
            <a:ln w="3175">
              <a:solidFill>
                <a:schemeClr val="bg1">
                  <a:lumMod val="75000"/>
                  <a:alpha val="2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椭圆 32"/>
            <p:cNvSpPr/>
            <p:nvPr/>
          </p:nvSpPr>
          <p:spPr>
            <a:xfrm>
              <a:off x="10728561" y="3371851"/>
              <a:ext cx="114300" cy="11430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ffectLst>
              <a:outerShdw blurRad="38100" sx="101000" sy="101000" algn="ctr" rotWithShape="0">
                <a:schemeClr val="bg2">
                  <a:lumMod val="2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4755502" y="2087512"/>
            <a:ext cx="2680996" cy="2682978"/>
            <a:chOff x="4755503" y="2088502"/>
            <a:chExt cx="2680996" cy="2682978"/>
          </a:xfrm>
        </p:grpSpPr>
        <p:sp>
          <p:nvSpPr>
            <p:cNvPr id="3" name="椭圆 2"/>
            <p:cNvSpPr/>
            <p:nvPr/>
          </p:nvSpPr>
          <p:spPr>
            <a:xfrm>
              <a:off x="4755503" y="2088502"/>
              <a:ext cx="2680996" cy="2680996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36000">
                  <a:schemeClr val="bg1"/>
                </a:gs>
                <a:gs pos="100000">
                  <a:srgbClr val="ECECEC"/>
                </a:gs>
              </a:gsLst>
              <a:lin ang="13500000" scaled="1"/>
            </a:gradFill>
            <a:ln w="19050">
              <a:solidFill>
                <a:schemeClr val="bg1"/>
              </a:solidFill>
            </a:ln>
            <a:effectLst>
              <a:outerShdw blurRad="558800" dist="533400" dir="2700000" sx="95000" sy="95000" algn="tl" rotWithShape="0">
                <a:schemeClr val="bg1">
                  <a:lumMod val="6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7" name="组合 46"/>
            <p:cNvGrpSpPr/>
            <p:nvPr/>
          </p:nvGrpSpPr>
          <p:grpSpPr>
            <a:xfrm>
              <a:off x="5436971" y="2088502"/>
              <a:ext cx="1269356" cy="2682978"/>
              <a:chOff x="4946488" y="1051793"/>
              <a:chExt cx="2250321" cy="4756396"/>
            </a:xfrm>
          </p:grpSpPr>
          <p:grpSp>
            <p:nvGrpSpPr>
              <p:cNvPr id="37" name="组合 36"/>
              <p:cNvGrpSpPr/>
              <p:nvPr/>
            </p:nvGrpSpPr>
            <p:grpSpPr>
              <a:xfrm>
                <a:off x="6008588" y="1051793"/>
                <a:ext cx="1188221" cy="501517"/>
                <a:chOff x="6008588" y="1051793"/>
                <a:chExt cx="1188221" cy="501517"/>
              </a:xfrm>
            </p:grpSpPr>
            <p:sp>
              <p:nvSpPr>
                <p:cNvPr id="38" name="任意多边形 37"/>
                <p:cNvSpPr/>
                <p:nvPr/>
              </p:nvSpPr>
              <p:spPr>
                <a:xfrm>
                  <a:off x="6542404" y="1180011"/>
                  <a:ext cx="465674" cy="282986"/>
                </a:xfrm>
                <a:custGeom>
                  <a:avLst/>
                  <a:gdLst>
                    <a:gd name="connsiteX0" fmla="*/ 220922 w 465674"/>
                    <a:gd name="connsiteY0" fmla="*/ 0 h 282986"/>
                    <a:gd name="connsiteX1" fmla="*/ 251418 w 465674"/>
                    <a:gd name="connsiteY1" fmla="*/ 7841 h 282986"/>
                    <a:gd name="connsiteX2" fmla="*/ 465674 w 465674"/>
                    <a:gd name="connsiteY2" fmla="*/ 86260 h 282986"/>
                    <a:gd name="connsiteX3" fmla="*/ 147826 w 465674"/>
                    <a:gd name="connsiteY3" fmla="*/ 269768 h 282986"/>
                    <a:gd name="connsiteX4" fmla="*/ 39103 w 465674"/>
                    <a:gd name="connsiteY4" fmla="*/ 263046 h 282986"/>
                    <a:gd name="connsiteX5" fmla="*/ 13219 w 465674"/>
                    <a:gd name="connsiteY5" fmla="*/ 233701 h 282986"/>
                    <a:gd name="connsiteX6" fmla="*/ 747 w 465674"/>
                    <a:gd name="connsiteY6" fmla="*/ 196612 h 282986"/>
                    <a:gd name="connsiteX7" fmla="*/ 49287 w 465674"/>
                    <a:gd name="connsiteY7" fmla="*/ 99093 h 2829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65674" h="282986">
                      <a:moveTo>
                        <a:pt x="220922" y="0"/>
                      </a:moveTo>
                      <a:lnTo>
                        <a:pt x="251418" y="7841"/>
                      </a:lnTo>
                      <a:lnTo>
                        <a:pt x="465674" y="86260"/>
                      </a:lnTo>
                      <a:lnTo>
                        <a:pt x="147826" y="269768"/>
                      </a:lnTo>
                      <a:cubicBezTo>
                        <a:pt x="112478" y="290177"/>
                        <a:pt x="69741" y="286195"/>
                        <a:pt x="39103" y="263046"/>
                      </a:cubicBezTo>
                      <a:lnTo>
                        <a:pt x="13219" y="233701"/>
                      </a:lnTo>
                      <a:lnTo>
                        <a:pt x="747" y="196612"/>
                      </a:lnTo>
                      <a:cubicBezTo>
                        <a:pt x="-3982" y="158503"/>
                        <a:pt x="13939" y="119501"/>
                        <a:pt x="49287" y="99093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 w="22225"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39" name="任意多边形 38"/>
                <p:cNvSpPr/>
                <p:nvPr/>
              </p:nvSpPr>
              <p:spPr>
                <a:xfrm>
                  <a:off x="6008588" y="1118388"/>
                  <a:ext cx="766341" cy="434922"/>
                </a:xfrm>
                <a:custGeom>
                  <a:avLst/>
                  <a:gdLst>
                    <a:gd name="connsiteX0" fmla="*/ 484082 w 766341"/>
                    <a:gd name="connsiteY0" fmla="*/ 0 h 434922"/>
                    <a:gd name="connsiteX1" fmla="*/ 560345 w 766341"/>
                    <a:gd name="connsiteY1" fmla="*/ 11639 h 434922"/>
                    <a:gd name="connsiteX2" fmla="*/ 766341 w 766341"/>
                    <a:gd name="connsiteY2" fmla="*/ 64606 h 434922"/>
                    <a:gd name="connsiteX3" fmla="*/ 147826 w 766341"/>
                    <a:gd name="connsiteY3" fmla="*/ 421704 h 434922"/>
                    <a:gd name="connsiteX4" fmla="*/ 39102 w 766341"/>
                    <a:gd name="connsiteY4" fmla="*/ 414982 h 434922"/>
                    <a:gd name="connsiteX5" fmla="*/ 13218 w 766341"/>
                    <a:gd name="connsiteY5" fmla="*/ 385637 h 434922"/>
                    <a:gd name="connsiteX6" fmla="*/ 747 w 766341"/>
                    <a:gd name="connsiteY6" fmla="*/ 348548 h 434922"/>
                    <a:gd name="connsiteX7" fmla="*/ 49286 w 766341"/>
                    <a:gd name="connsiteY7" fmla="*/ 251029 h 4349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766341" h="434922">
                      <a:moveTo>
                        <a:pt x="484082" y="0"/>
                      </a:moveTo>
                      <a:lnTo>
                        <a:pt x="560345" y="11639"/>
                      </a:lnTo>
                      <a:lnTo>
                        <a:pt x="766341" y="64606"/>
                      </a:lnTo>
                      <a:lnTo>
                        <a:pt x="147826" y="421704"/>
                      </a:lnTo>
                      <a:cubicBezTo>
                        <a:pt x="112477" y="442113"/>
                        <a:pt x="69741" y="438132"/>
                        <a:pt x="39102" y="414982"/>
                      </a:cubicBezTo>
                      <a:lnTo>
                        <a:pt x="13218" y="385637"/>
                      </a:lnTo>
                      <a:lnTo>
                        <a:pt x="747" y="348548"/>
                      </a:lnTo>
                      <a:cubicBezTo>
                        <a:pt x="-3982" y="310439"/>
                        <a:pt x="13938" y="271438"/>
                        <a:pt x="49286" y="251029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 w="22225"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40" name="任意多边形 39"/>
                <p:cNvSpPr/>
                <p:nvPr/>
              </p:nvSpPr>
              <p:spPr>
                <a:xfrm rot="-1800000">
                  <a:off x="6018505" y="1051793"/>
                  <a:ext cx="464154" cy="197080"/>
                </a:xfrm>
                <a:custGeom>
                  <a:avLst/>
                  <a:gdLst>
                    <a:gd name="connsiteX0" fmla="*/ 0 w 464154"/>
                    <a:gd name="connsiteY0" fmla="*/ 98539 h 197080"/>
                    <a:gd name="connsiteX1" fmla="*/ 0 w 464154"/>
                    <a:gd name="connsiteY1" fmla="*/ 98540 h 197080"/>
                    <a:gd name="connsiteX2" fmla="*/ 0 w 464154"/>
                    <a:gd name="connsiteY2" fmla="*/ 98540 h 197080"/>
                    <a:gd name="connsiteX3" fmla="*/ 190379 w 464154"/>
                    <a:gd name="connsiteY3" fmla="*/ 0 h 197080"/>
                    <a:gd name="connsiteX4" fmla="*/ 333925 w 464154"/>
                    <a:gd name="connsiteY4" fmla="*/ 92831 h 197080"/>
                    <a:gd name="connsiteX5" fmla="*/ 464154 w 464154"/>
                    <a:gd name="connsiteY5" fmla="*/ 197080 h 197080"/>
                    <a:gd name="connsiteX6" fmla="*/ 98540 w 464154"/>
                    <a:gd name="connsiteY6" fmla="*/ 197079 h 197080"/>
                    <a:gd name="connsiteX7" fmla="*/ 7744 w 464154"/>
                    <a:gd name="connsiteY7" fmla="*/ 136895 h 197080"/>
                    <a:gd name="connsiteX8" fmla="*/ 0 w 464154"/>
                    <a:gd name="connsiteY8" fmla="*/ 98540 h 197080"/>
                    <a:gd name="connsiteX9" fmla="*/ 7744 w 464154"/>
                    <a:gd name="connsiteY9" fmla="*/ 60184 h 197080"/>
                    <a:gd name="connsiteX10" fmla="*/ 98540 w 464154"/>
                    <a:gd name="connsiteY10" fmla="*/ 0 h 1970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464154" h="197080">
                      <a:moveTo>
                        <a:pt x="0" y="98539"/>
                      </a:moveTo>
                      <a:lnTo>
                        <a:pt x="0" y="98540"/>
                      </a:lnTo>
                      <a:lnTo>
                        <a:pt x="0" y="98540"/>
                      </a:lnTo>
                      <a:close/>
                      <a:moveTo>
                        <a:pt x="190379" y="0"/>
                      </a:moveTo>
                      <a:lnTo>
                        <a:pt x="333925" y="92831"/>
                      </a:lnTo>
                      <a:lnTo>
                        <a:pt x="464154" y="197080"/>
                      </a:lnTo>
                      <a:lnTo>
                        <a:pt x="98540" y="197079"/>
                      </a:lnTo>
                      <a:cubicBezTo>
                        <a:pt x="57723" y="197079"/>
                        <a:pt x="22703" y="172263"/>
                        <a:pt x="7744" y="136895"/>
                      </a:cubicBezTo>
                      <a:lnTo>
                        <a:pt x="0" y="98540"/>
                      </a:lnTo>
                      <a:lnTo>
                        <a:pt x="7744" y="60184"/>
                      </a:lnTo>
                      <a:cubicBezTo>
                        <a:pt x="22703" y="24817"/>
                        <a:pt x="57724" y="0"/>
                        <a:pt x="98540" y="0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1" name="任意多边形 40"/>
                <p:cNvSpPr/>
                <p:nvPr/>
              </p:nvSpPr>
              <p:spPr>
                <a:xfrm rot="-1800000">
                  <a:off x="6861422" y="1271053"/>
                  <a:ext cx="335387" cy="197079"/>
                </a:xfrm>
                <a:custGeom>
                  <a:avLst/>
                  <a:gdLst>
                    <a:gd name="connsiteX0" fmla="*/ 202299 w 335387"/>
                    <a:gd name="connsiteY0" fmla="*/ 0 h 197079"/>
                    <a:gd name="connsiteX1" fmla="*/ 330293 w 335387"/>
                    <a:gd name="connsiteY1" fmla="*/ 187783 h 197079"/>
                    <a:gd name="connsiteX2" fmla="*/ 335387 w 335387"/>
                    <a:gd name="connsiteY2" fmla="*/ 197079 h 197079"/>
                    <a:gd name="connsiteX3" fmla="*/ 98540 w 335387"/>
                    <a:gd name="connsiteY3" fmla="*/ 197079 h 197079"/>
                    <a:gd name="connsiteX4" fmla="*/ 7744 w 335387"/>
                    <a:gd name="connsiteY4" fmla="*/ 136895 h 197079"/>
                    <a:gd name="connsiteX5" fmla="*/ 0 w 335387"/>
                    <a:gd name="connsiteY5" fmla="*/ 98540 h 197079"/>
                    <a:gd name="connsiteX6" fmla="*/ 7744 w 335387"/>
                    <a:gd name="connsiteY6" fmla="*/ 60184 h 197079"/>
                    <a:gd name="connsiteX7" fmla="*/ 98540 w 335387"/>
                    <a:gd name="connsiteY7" fmla="*/ 0 h 1970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35387" h="197079">
                      <a:moveTo>
                        <a:pt x="202299" y="0"/>
                      </a:moveTo>
                      <a:lnTo>
                        <a:pt x="330293" y="187783"/>
                      </a:lnTo>
                      <a:lnTo>
                        <a:pt x="335387" y="197079"/>
                      </a:lnTo>
                      <a:lnTo>
                        <a:pt x="98540" y="197079"/>
                      </a:lnTo>
                      <a:cubicBezTo>
                        <a:pt x="57723" y="197079"/>
                        <a:pt x="22703" y="172263"/>
                        <a:pt x="7744" y="136895"/>
                      </a:cubicBezTo>
                      <a:lnTo>
                        <a:pt x="0" y="98540"/>
                      </a:lnTo>
                      <a:lnTo>
                        <a:pt x="7744" y="60184"/>
                      </a:lnTo>
                      <a:cubicBezTo>
                        <a:pt x="22703" y="24816"/>
                        <a:pt x="57723" y="0"/>
                        <a:pt x="98540" y="0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42" name="组合 41"/>
              <p:cNvGrpSpPr/>
              <p:nvPr/>
            </p:nvGrpSpPr>
            <p:grpSpPr>
              <a:xfrm flipH="1" flipV="1">
                <a:off x="4946488" y="5306672"/>
                <a:ext cx="1188000" cy="501517"/>
                <a:chOff x="6008588" y="1051793"/>
                <a:chExt cx="1188221" cy="501517"/>
              </a:xfrm>
            </p:grpSpPr>
            <p:sp>
              <p:nvSpPr>
                <p:cNvPr id="43" name="任意多边形 42"/>
                <p:cNvSpPr/>
                <p:nvPr/>
              </p:nvSpPr>
              <p:spPr>
                <a:xfrm>
                  <a:off x="6542404" y="1180011"/>
                  <a:ext cx="465674" cy="282986"/>
                </a:xfrm>
                <a:custGeom>
                  <a:avLst/>
                  <a:gdLst>
                    <a:gd name="connsiteX0" fmla="*/ 220922 w 465674"/>
                    <a:gd name="connsiteY0" fmla="*/ 0 h 282986"/>
                    <a:gd name="connsiteX1" fmla="*/ 251418 w 465674"/>
                    <a:gd name="connsiteY1" fmla="*/ 7841 h 282986"/>
                    <a:gd name="connsiteX2" fmla="*/ 465674 w 465674"/>
                    <a:gd name="connsiteY2" fmla="*/ 86260 h 282986"/>
                    <a:gd name="connsiteX3" fmla="*/ 147826 w 465674"/>
                    <a:gd name="connsiteY3" fmla="*/ 269768 h 282986"/>
                    <a:gd name="connsiteX4" fmla="*/ 39103 w 465674"/>
                    <a:gd name="connsiteY4" fmla="*/ 263046 h 282986"/>
                    <a:gd name="connsiteX5" fmla="*/ 13219 w 465674"/>
                    <a:gd name="connsiteY5" fmla="*/ 233701 h 282986"/>
                    <a:gd name="connsiteX6" fmla="*/ 747 w 465674"/>
                    <a:gd name="connsiteY6" fmla="*/ 196612 h 282986"/>
                    <a:gd name="connsiteX7" fmla="*/ 49287 w 465674"/>
                    <a:gd name="connsiteY7" fmla="*/ 99093 h 2829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65674" h="282986">
                      <a:moveTo>
                        <a:pt x="220922" y="0"/>
                      </a:moveTo>
                      <a:lnTo>
                        <a:pt x="251418" y="7841"/>
                      </a:lnTo>
                      <a:lnTo>
                        <a:pt x="465674" y="86260"/>
                      </a:lnTo>
                      <a:lnTo>
                        <a:pt x="147826" y="269768"/>
                      </a:lnTo>
                      <a:cubicBezTo>
                        <a:pt x="112478" y="290177"/>
                        <a:pt x="69741" y="286195"/>
                        <a:pt x="39103" y="263046"/>
                      </a:cubicBezTo>
                      <a:lnTo>
                        <a:pt x="13219" y="233701"/>
                      </a:lnTo>
                      <a:lnTo>
                        <a:pt x="747" y="196612"/>
                      </a:lnTo>
                      <a:cubicBezTo>
                        <a:pt x="-3982" y="158503"/>
                        <a:pt x="13939" y="119501"/>
                        <a:pt x="49287" y="99093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 w="22225"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44" name="任意多边形 43"/>
                <p:cNvSpPr/>
                <p:nvPr/>
              </p:nvSpPr>
              <p:spPr>
                <a:xfrm>
                  <a:off x="6008588" y="1118388"/>
                  <a:ext cx="766341" cy="434922"/>
                </a:xfrm>
                <a:custGeom>
                  <a:avLst/>
                  <a:gdLst>
                    <a:gd name="connsiteX0" fmla="*/ 484082 w 766341"/>
                    <a:gd name="connsiteY0" fmla="*/ 0 h 434922"/>
                    <a:gd name="connsiteX1" fmla="*/ 560345 w 766341"/>
                    <a:gd name="connsiteY1" fmla="*/ 11639 h 434922"/>
                    <a:gd name="connsiteX2" fmla="*/ 766341 w 766341"/>
                    <a:gd name="connsiteY2" fmla="*/ 64606 h 434922"/>
                    <a:gd name="connsiteX3" fmla="*/ 147826 w 766341"/>
                    <a:gd name="connsiteY3" fmla="*/ 421704 h 434922"/>
                    <a:gd name="connsiteX4" fmla="*/ 39102 w 766341"/>
                    <a:gd name="connsiteY4" fmla="*/ 414982 h 434922"/>
                    <a:gd name="connsiteX5" fmla="*/ 13218 w 766341"/>
                    <a:gd name="connsiteY5" fmla="*/ 385637 h 434922"/>
                    <a:gd name="connsiteX6" fmla="*/ 747 w 766341"/>
                    <a:gd name="connsiteY6" fmla="*/ 348548 h 434922"/>
                    <a:gd name="connsiteX7" fmla="*/ 49286 w 766341"/>
                    <a:gd name="connsiteY7" fmla="*/ 251029 h 4349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766341" h="434922">
                      <a:moveTo>
                        <a:pt x="484082" y="0"/>
                      </a:moveTo>
                      <a:lnTo>
                        <a:pt x="560345" y="11639"/>
                      </a:lnTo>
                      <a:lnTo>
                        <a:pt x="766341" y="64606"/>
                      </a:lnTo>
                      <a:lnTo>
                        <a:pt x="147826" y="421704"/>
                      </a:lnTo>
                      <a:cubicBezTo>
                        <a:pt x="112477" y="442113"/>
                        <a:pt x="69741" y="438132"/>
                        <a:pt x="39102" y="414982"/>
                      </a:cubicBezTo>
                      <a:lnTo>
                        <a:pt x="13218" y="385637"/>
                      </a:lnTo>
                      <a:lnTo>
                        <a:pt x="747" y="348548"/>
                      </a:lnTo>
                      <a:cubicBezTo>
                        <a:pt x="-3982" y="310439"/>
                        <a:pt x="13938" y="271438"/>
                        <a:pt x="49286" y="251029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 w="22225"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45" name="任意多边形 44"/>
                <p:cNvSpPr/>
                <p:nvPr/>
              </p:nvSpPr>
              <p:spPr>
                <a:xfrm rot="-1800000">
                  <a:off x="6018505" y="1051793"/>
                  <a:ext cx="464154" cy="197080"/>
                </a:xfrm>
                <a:custGeom>
                  <a:avLst/>
                  <a:gdLst>
                    <a:gd name="connsiteX0" fmla="*/ 0 w 464154"/>
                    <a:gd name="connsiteY0" fmla="*/ 98539 h 197080"/>
                    <a:gd name="connsiteX1" fmla="*/ 0 w 464154"/>
                    <a:gd name="connsiteY1" fmla="*/ 98540 h 197080"/>
                    <a:gd name="connsiteX2" fmla="*/ 0 w 464154"/>
                    <a:gd name="connsiteY2" fmla="*/ 98540 h 197080"/>
                    <a:gd name="connsiteX3" fmla="*/ 190379 w 464154"/>
                    <a:gd name="connsiteY3" fmla="*/ 0 h 197080"/>
                    <a:gd name="connsiteX4" fmla="*/ 333925 w 464154"/>
                    <a:gd name="connsiteY4" fmla="*/ 92831 h 197080"/>
                    <a:gd name="connsiteX5" fmla="*/ 464154 w 464154"/>
                    <a:gd name="connsiteY5" fmla="*/ 197080 h 197080"/>
                    <a:gd name="connsiteX6" fmla="*/ 98540 w 464154"/>
                    <a:gd name="connsiteY6" fmla="*/ 197079 h 197080"/>
                    <a:gd name="connsiteX7" fmla="*/ 7744 w 464154"/>
                    <a:gd name="connsiteY7" fmla="*/ 136895 h 197080"/>
                    <a:gd name="connsiteX8" fmla="*/ 0 w 464154"/>
                    <a:gd name="connsiteY8" fmla="*/ 98540 h 197080"/>
                    <a:gd name="connsiteX9" fmla="*/ 7744 w 464154"/>
                    <a:gd name="connsiteY9" fmla="*/ 60184 h 197080"/>
                    <a:gd name="connsiteX10" fmla="*/ 98540 w 464154"/>
                    <a:gd name="connsiteY10" fmla="*/ 0 h 1970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464154" h="197080">
                      <a:moveTo>
                        <a:pt x="0" y="98539"/>
                      </a:moveTo>
                      <a:lnTo>
                        <a:pt x="0" y="98540"/>
                      </a:lnTo>
                      <a:lnTo>
                        <a:pt x="0" y="98540"/>
                      </a:lnTo>
                      <a:close/>
                      <a:moveTo>
                        <a:pt x="190379" y="0"/>
                      </a:moveTo>
                      <a:lnTo>
                        <a:pt x="333925" y="92831"/>
                      </a:lnTo>
                      <a:lnTo>
                        <a:pt x="464154" y="197080"/>
                      </a:lnTo>
                      <a:lnTo>
                        <a:pt x="98540" y="197079"/>
                      </a:lnTo>
                      <a:cubicBezTo>
                        <a:pt x="57723" y="197079"/>
                        <a:pt x="22703" y="172263"/>
                        <a:pt x="7744" y="136895"/>
                      </a:cubicBezTo>
                      <a:lnTo>
                        <a:pt x="0" y="98540"/>
                      </a:lnTo>
                      <a:lnTo>
                        <a:pt x="7744" y="60184"/>
                      </a:lnTo>
                      <a:cubicBezTo>
                        <a:pt x="22703" y="24817"/>
                        <a:pt x="57724" y="0"/>
                        <a:pt x="98540" y="0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6" name="任意多边形 45"/>
                <p:cNvSpPr/>
                <p:nvPr/>
              </p:nvSpPr>
              <p:spPr>
                <a:xfrm rot="-1800000">
                  <a:off x="6861422" y="1271053"/>
                  <a:ext cx="335387" cy="197079"/>
                </a:xfrm>
                <a:custGeom>
                  <a:avLst/>
                  <a:gdLst>
                    <a:gd name="connsiteX0" fmla="*/ 202299 w 335387"/>
                    <a:gd name="connsiteY0" fmla="*/ 0 h 197079"/>
                    <a:gd name="connsiteX1" fmla="*/ 330293 w 335387"/>
                    <a:gd name="connsiteY1" fmla="*/ 187783 h 197079"/>
                    <a:gd name="connsiteX2" fmla="*/ 335387 w 335387"/>
                    <a:gd name="connsiteY2" fmla="*/ 197079 h 197079"/>
                    <a:gd name="connsiteX3" fmla="*/ 98540 w 335387"/>
                    <a:gd name="connsiteY3" fmla="*/ 197079 h 197079"/>
                    <a:gd name="connsiteX4" fmla="*/ 7744 w 335387"/>
                    <a:gd name="connsiteY4" fmla="*/ 136895 h 197079"/>
                    <a:gd name="connsiteX5" fmla="*/ 0 w 335387"/>
                    <a:gd name="connsiteY5" fmla="*/ 98540 h 197079"/>
                    <a:gd name="connsiteX6" fmla="*/ 7744 w 335387"/>
                    <a:gd name="connsiteY6" fmla="*/ 60184 h 197079"/>
                    <a:gd name="connsiteX7" fmla="*/ 98540 w 335387"/>
                    <a:gd name="connsiteY7" fmla="*/ 0 h 1970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35387" h="197079">
                      <a:moveTo>
                        <a:pt x="202299" y="0"/>
                      </a:moveTo>
                      <a:lnTo>
                        <a:pt x="330293" y="187783"/>
                      </a:lnTo>
                      <a:lnTo>
                        <a:pt x="335387" y="197079"/>
                      </a:lnTo>
                      <a:lnTo>
                        <a:pt x="98540" y="197079"/>
                      </a:lnTo>
                      <a:cubicBezTo>
                        <a:pt x="57723" y="197079"/>
                        <a:pt x="22703" y="172263"/>
                        <a:pt x="7744" y="136895"/>
                      </a:cubicBezTo>
                      <a:lnTo>
                        <a:pt x="0" y="98540"/>
                      </a:lnTo>
                      <a:lnTo>
                        <a:pt x="7744" y="60184"/>
                      </a:lnTo>
                      <a:cubicBezTo>
                        <a:pt x="22703" y="24816"/>
                        <a:pt x="57723" y="0"/>
                        <a:pt x="98540" y="0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  <p:sp>
        <p:nvSpPr>
          <p:cNvPr id="36" name="文本框 35"/>
          <p:cNvSpPr txBox="1"/>
          <p:nvPr/>
        </p:nvSpPr>
        <p:spPr>
          <a:xfrm>
            <a:off x="4736881" y="3098821"/>
            <a:ext cx="2649896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会议</a:t>
            </a:r>
            <a:r>
              <a:rPr lang="zh-CN" altLang="en-US" sz="3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议程</a:t>
            </a:r>
            <a:endParaRPr lang="zh-CN" altLang="en-US" sz="3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[动画大师]_TextBox 49"/>
          <p:cNvSpPr txBox="1"/>
          <p:nvPr/>
        </p:nvSpPr>
        <p:spPr>
          <a:xfrm>
            <a:off x="1564516" y="1147712"/>
            <a:ext cx="1762658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500" b="1" spc="500" dirty="0">
                <a:solidFill>
                  <a:schemeClr val="accent1">
                    <a:alpha val="9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财务处</a:t>
            </a:r>
            <a:endParaRPr lang="zh-CN" altLang="en-US" sz="2500" b="1" spc="500" dirty="0" smtClean="0">
              <a:solidFill>
                <a:schemeClr val="accent1">
                  <a:alpha val="9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429504" y="1705962"/>
            <a:ext cx="4002214" cy="9734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  <a:alpha val="9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总体讲解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  <a:alpha val="9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  <a:alpha val="9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zh-CN" altLang="en-US" sz="2400" dirty="0" smtClean="0">
                <a:solidFill>
                  <a:schemeClr val="tx1">
                    <a:lumMod val="85000"/>
                    <a:lumOff val="15000"/>
                    <a:alpha val="9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“一上”</a:t>
            </a:r>
            <a:endParaRPr lang="en-US" altLang="zh-CN" sz="2400" dirty="0" smtClean="0">
              <a:solidFill>
                <a:schemeClr val="tx1">
                  <a:lumMod val="85000"/>
                  <a:lumOff val="15000"/>
                  <a:alpha val="9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5000"/>
              </a:lnSpc>
            </a:pPr>
            <a:r>
              <a:rPr lang="zh-CN" altLang="en-US" sz="2400" dirty="0" smtClean="0">
                <a:solidFill>
                  <a:schemeClr val="tx1">
                    <a:lumMod val="85000"/>
                    <a:lumOff val="15000"/>
                    <a:alpha val="9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预算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  <a:alpha val="9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编制事项</a:t>
            </a:r>
          </a:p>
        </p:txBody>
      </p:sp>
      <p:sp>
        <p:nvSpPr>
          <p:cNvPr id="52" name="文本框 51"/>
          <p:cNvSpPr txBox="1"/>
          <p:nvPr/>
        </p:nvSpPr>
        <p:spPr>
          <a:xfrm>
            <a:off x="1489280" y="4379463"/>
            <a:ext cx="17830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spc="500" dirty="0" smtClean="0">
                <a:solidFill>
                  <a:schemeClr val="accent1">
                    <a:alpha val="9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资产处</a:t>
            </a:r>
            <a:endParaRPr lang="zh-CN" altLang="en-US" sz="2400" b="1" spc="500" dirty="0">
              <a:solidFill>
                <a:schemeClr val="accent1">
                  <a:alpha val="9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625362" y="4875820"/>
            <a:ext cx="3535878" cy="9734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  <a:alpha val="9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讲解设备购置、大修</a:t>
            </a:r>
            <a:r>
              <a:rPr lang="zh-CN" altLang="en-US" sz="2400" dirty="0" smtClean="0">
                <a:solidFill>
                  <a:schemeClr val="tx1">
                    <a:lumMod val="85000"/>
                    <a:lumOff val="15000"/>
                    <a:alpha val="9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项目申报审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  <a:alpha val="9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批事项</a:t>
            </a:r>
          </a:p>
        </p:txBody>
      </p:sp>
      <p:sp>
        <p:nvSpPr>
          <p:cNvPr id="56" name="文本框 55"/>
          <p:cNvSpPr txBox="1"/>
          <p:nvPr/>
        </p:nvSpPr>
        <p:spPr>
          <a:xfrm>
            <a:off x="8983135" y="1238680"/>
            <a:ext cx="1859726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500" b="1" spc="500" dirty="0">
                <a:solidFill>
                  <a:schemeClr val="accent1">
                    <a:alpha val="9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信息中心</a:t>
            </a:r>
          </a:p>
        </p:txBody>
      </p:sp>
      <p:sp>
        <p:nvSpPr>
          <p:cNvPr id="57" name="矩形 56"/>
          <p:cNvSpPr/>
          <p:nvPr/>
        </p:nvSpPr>
        <p:spPr>
          <a:xfrm>
            <a:off x="8030759" y="1702154"/>
            <a:ext cx="3535878" cy="9734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  <a:alpha val="9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讲解部门信息化建设</a:t>
            </a:r>
            <a:r>
              <a:rPr lang="zh-CN" altLang="en-US" sz="2400" dirty="0" smtClean="0">
                <a:solidFill>
                  <a:schemeClr val="tx1">
                    <a:lumMod val="85000"/>
                    <a:lumOff val="15000"/>
                    <a:alpha val="9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endParaRPr lang="en-US" altLang="zh-CN" sz="2400" dirty="0" smtClean="0">
              <a:solidFill>
                <a:schemeClr val="tx1">
                  <a:lumMod val="85000"/>
                  <a:lumOff val="15000"/>
                  <a:alpha val="9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5000"/>
              </a:lnSpc>
            </a:pPr>
            <a:r>
              <a:rPr lang="zh-CN" altLang="en-US" sz="2400" dirty="0" smtClean="0">
                <a:solidFill>
                  <a:schemeClr val="tx1">
                    <a:lumMod val="85000"/>
                    <a:lumOff val="15000"/>
                    <a:alpha val="9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申报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  <a:alpha val="9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审批事项</a:t>
            </a:r>
          </a:p>
        </p:txBody>
      </p:sp>
      <p:sp>
        <p:nvSpPr>
          <p:cNvPr id="58" name="文本框 57"/>
          <p:cNvSpPr txBox="1"/>
          <p:nvPr/>
        </p:nvSpPr>
        <p:spPr>
          <a:xfrm>
            <a:off x="8638674" y="4750529"/>
            <a:ext cx="2548647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500" b="1" spc="500" dirty="0">
                <a:solidFill>
                  <a:schemeClr val="accent1">
                    <a:alpha val="9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编报时间节点</a:t>
            </a:r>
          </a:p>
        </p:txBody>
      </p:sp>
    </p:spTree>
    <p:extLst>
      <p:ext uri="{BB962C8B-B14F-4D97-AF65-F5344CB8AC3E}">
        <p14:creationId xmlns:p14="http://schemas.microsoft.com/office/powerpoint/2010/main" val="1585999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4" presetClass="path" presetSubtype="0" decel="3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8333E-6 0.03889 L -4.58333E-6 -0.14814 " pathEditMode="relative" rAng="0" ptsTypes="AA">
                                      <p:cBhvr>
                                        <p:cTn id="9" dur="750" spd="-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352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64" presetClass="path" presetSubtype="0" accel="30000" decel="3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4.58333E-6 0.03843 L -4.58333E-6 -3.7037E-6 " pathEditMode="relative" rAng="0" ptsTypes="AA">
                                      <p:cBhvr>
                                        <p:cTn id="11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921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64" presetClass="path" presetSubtype="0" accel="30000" decel="3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4.58333E-6 0.03843 L -4.58333E-6 -3.7037E-6 " pathEditMode="relative" rAng="0" ptsTypes="AA">
                                      <p:cBhvr>
                                        <p:cTn id="16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921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21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19" dur="7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8" presetClass="emph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5400000">
                                      <p:cBhvr>
                                        <p:cTn id="21" dur="1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" presetID="22" presetClass="entr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2" presetClass="path" presetSubtype="0" decel="3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4.58333E-6 -0.03981 L -4.58333E-6 0.09028 " pathEditMode="relative" rAng="0" ptsTypes="AA">
                                      <p:cBhvr>
                                        <p:cTn id="32" dur="750" spd="-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505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42" presetClass="path" presetSubtype="0" accel="30000" decel="3000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Motion origin="layout" path="M 3.125E-6 -0.03981 L 3.125E-6 -3.7037E-6 " pathEditMode="relative" rAng="0" ptsTypes="AA">
                                      <p:cBhvr>
                                        <p:cTn id="34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991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64" presetClass="path" presetSubtype="0" decel="3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4.16667E-7 0.03889 L 4.16667E-7 -0.08889 " pathEditMode="relative" rAng="0" ptsTypes="AA">
                                      <p:cBhvr>
                                        <p:cTn id="39" dur="750" spd="-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389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64" presetClass="path" presetSubtype="0" accel="30000" decel="3000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Motion origin="layout" path="M -4.58333E-6 0.03843 L -4.58333E-6 -3.7037E-6 " pathEditMode="relative" rAng="0" ptsTypes="AA">
                                      <p:cBhvr>
                                        <p:cTn id="41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921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42" presetClass="path" presetSubtype="0" decel="3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4.58333E-6 -0.03981 L -4.58333E-6 0.09028 " pathEditMode="relative" rAng="0" ptsTypes="AA">
                                      <p:cBhvr>
                                        <p:cTn id="46" dur="750" spd="-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505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42" presetClass="path" presetSubtype="0" accel="30000" decel="3000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Motion origin="layout" path="M 3.125E-6 -0.03981 L 3.125E-6 -3.7037E-6 " pathEditMode="relative" rAng="0" ptsTypes="AA">
                                      <p:cBhvr>
                                        <p:cTn id="48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991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64" presetClass="path" presetSubtype="0" decel="3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4.16667E-7 0.03889 L 4.16667E-7 -0.08889 " pathEditMode="relative" rAng="0" ptsTypes="AA">
                                      <p:cBhvr>
                                        <p:cTn id="53" dur="750" spd="-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389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64" presetClass="path" presetSubtype="0" accel="30000" decel="3000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Motion origin="layout" path="M -4.58333E-6 0.03843 L -4.58333E-6 -3.7037E-6 " pathEditMode="relative" rAng="0" ptsTypes="AA">
                                      <p:cBhvr>
                                        <p:cTn id="55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921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42" presetClass="path" presetSubtype="0" decel="10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4.58333E-6 0 L -0.01692 0.04954 " pathEditMode="relative" rAng="0" ptsTypes="AA">
                                      <p:cBhvr>
                                        <p:cTn id="62" dur="1500" spd="-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46" y="2477"/>
                                    </p:animMotion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42" presetClass="path" presetSubtype="0" decel="10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4.58333E-6 0 L -0.01692 0.04954 " pathEditMode="relative" rAng="0" ptsTypes="AA">
                                      <p:cBhvr>
                                        <p:cTn id="69" dur="1500" spd="-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46" y="2477"/>
                                    </p:animMotion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42" presetClass="path" presetSubtype="0" decel="10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0.01328 -0.03889 L 4.16667E-7 0 " pathEditMode="relative" rAng="0" ptsTypes="AA">
                                      <p:cBhvr>
                                        <p:cTn id="76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64" y="1944"/>
                                    </p:animMotion>
                                  </p:childTnLst>
                                </p:cTn>
                              </p:par>
                              <p:par>
                                <p:cTn id="77" presetID="53" presetClass="entr" presetSubtype="16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42" presetClass="path" presetSubtype="0" decel="10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0.01328 -0.03889 L 4.16667E-7 0 " pathEditMode="relative" rAng="0" ptsTypes="AA">
                                      <p:cBhvr>
                                        <p:cTn id="83" dur="1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64" y="1944"/>
                                    </p:animMotion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7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7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7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7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7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7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animBg="1"/>
      <p:bldP spid="49" grpId="1" animBg="1"/>
      <p:bldP spid="36" grpId="0"/>
      <p:bldP spid="36" grpId="2"/>
      <p:bldP spid="50" grpId="0"/>
      <p:bldP spid="51" grpId="0"/>
      <p:bldP spid="52" grpId="0"/>
      <p:bldP spid="53" grpId="0"/>
      <p:bldP spid="56" grpId="0"/>
      <p:bldP spid="57" grpId="0"/>
      <p:bldP spid="5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圆角矩形 95"/>
          <p:cNvSpPr/>
          <p:nvPr/>
        </p:nvSpPr>
        <p:spPr>
          <a:xfrm>
            <a:off x="4726936" y="2286507"/>
            <a:ext cx="885179" cy="338554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1469637" y="2202024"/>
            <a:ext cx="2451680" cy="2453722"/>
            <a:chOff x="1469637" y="2202024"/>
            <a:chExt cx="2451680" cy="2453722"/>
          </a:xfrm>
        </p:grpSpPr>
        <p:sp>
          <p:nvSpPr>
            <p:cNvPr id="47" name="椭圆 46"/>
            <p:cNvSpPr/>
            <p:nvPr/>
          </p:nvSpPr>
          <p:spPr>
            <a:xfrm>
              <a:off x="1469637" y="2202024"/>
              <a:ext cx="2451680" cy="245168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36000">
                  <a:schemeClr val="bg1"/>
                </a:gs>
                <a:gs pos="100000">
                  <a:srgbClr val="ECECEC"/>
                </a:gs>
              </a:gsLst>
              <a:lin ang="13500000" scaled="1"/>
            </a:gradFill>
            <a:ln w="19050">
              <a:solidFill>
                <a:schemeClr val="bg1"/>
              </a:solidFill>
            </a:ln>
            <a:effectLst>
              <a:outerShdw blurRad="558800" dist="533400" dir="2700000" sx="95000" sy="95000" algn="tl" rotWithShape="0">
                <a:schemeClr val="bg1">
                  <a:lumMod val="6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椭圆 61"/>
            <p:cNvSpPr/>
            <p:nvPr/>
          </p:nvSpPr>
          <p:spPr>
            <a:xfrm>
              <a:off x="1545382" y="2278913"/>
              <a:ext cx="2300190" cy="2300174"/>
            </a:xfrm>
            <a:prstGeom prst="ellipse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48" name="组合 47"/>
            <p:cNvGrpSpPr/>
            <p:nvPr/>
          </p:nvGrpSpPr>
          <p:grpSpPr>
            <a:xfrm>
              <a:off x="2087174" y="2202254"/>
              <a:ext cx="1160784" cy="2453492"/>
              <a:chOff x="4946488" y="1051793"/>
              <a:chExt cx="2250321" cy="4756396"/>
            </a:xfrm>
          </p:grpSpPr>
          <p:grpSp>
            <p:nvGrpSpPr>
              <p:cNvPr id="49" name="组合 48"/>
              <p:cNvGrpSpPr/>
              <p:nvPr/>
            </p:nvGrpSpPr>
            <p:grpSpPr>
              <a:xfrm>
                <a:off x="6008588" y="1051793"/>
                <a:ext cx="1188221" cy="501517"/>
                <a:chOff x="6008588" y="1051793"/>
                <a:chExt cx="1188221" cy="501517"/>
              </a:xfrm>
            </p:grpSpPr>
            <p:sp>
              <p:nvSpPr>
                <p:cNvPr id="55" name="任意多边形 54"/>
                <p:cNvSpPr/>
                <p:nvPr/>
              </p:nvSpPr>
              <p:spPr>
                <a:xfrm>
                  <a:off x="6542404" y="1180011"/>
                  <a:ext cx="465674" cy="282986"/>
                </a:xfrm>
                <a:custGeom>
                  <a:avLst/>
                  <a:gdLst>
                    <a:gd name="connsiteX0" fmla="*/ 220922 w 465674"/>
                    <a:gd name="connsiteY0" fmla="*/ 0 h 282986"/>
                    <a:gd name="connsiteX1" fmla="*/ 251418 w 465674"/>
                    <a:gd name="connsiteY1" fmla="*/ 7841 h 282986"/>
                    <a:gd name="connsiteX2" fmla="*/ 465674 w 465674"/>
                    <a:gd name="connsiteY2" fmla="*/ 86260 h 282986"/>
                    <a:gd name="connsiteX3" fmla="*/ 147826 w 465674"/>
                    <a:gd name="connsiteY3" fmla="*/ 269768 h 282986"/>
                    <a:gd name="connsiteX4" fmla="*/ 39103 w 465674"/>
                    <a:gd name="connsiteY4" fmla="*/ 263046 h 282986"/>
                    <a:gd name="connsiteX5" fmla="*/ 13219 w 465674"/>
                    <a:gd name="connsiteY5" fmla="*/ 233701 h 282986"/>
                    <a:gd name="connsiteX6" fmla="*/ 747 w 465674"/>
                    <a:gd name="connsiteY6" fmla="*/ 196612 h 282986"/>
                    <a:gd name="connsiteX7" fmla="*/ 49287 w 465674"/>
                    <a:gd name="connsiteY7" fmla="*/ 99093 h 2829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65674" h="282986">
                      <a:moveTo>
                        <a:pt x="220922" y="0"/>
                      </a:moveTo>
                      <a:lnTo>
                        <a:pt x="251418" y="7841"/>
                      </a:lnTo>
                      <a:lnTo>
                        <a:pt x="465674" y="86260"/>
                      </a:lnTo>
                      <a:lnTo>
                        <a:pt x="147826" y="269768"/>
                      </a:lnTo>
                      <a:cubicBezTo>
                        <a:pt x="112478" y="290177"/>
                        <a:pt x="69741" y="286195"/>
                        <a:pt x="39103" y="263046"/>
                      </a:cubicBezTo>
                      <a:lnTo>
                        <a:pt x="13219" y="233701"/>
                      </a:lnTo>
                      <a:lnTo>
                        <a:pt x="747" y="196612"/>
                      </a:lnTo>
                      <a:cubicBezTo>
                        <a:pt x="-3982" y="158503"/>
                        <a:pt x="13939" y="119501"/>
                        <a:pt x="49287" y="99093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 w="22225"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56" name="任意多边形 55"/>
                <p:cNvSpPr/>
                <p:nvPr/>
              </p:nvSpPr>
              <p:spPr>
                <a:xfrm>
                  <a:off x="6008588" y="1118388"/>
                  <a:ext cx="766341" cy="434922"/>
                </a:xfrm>
                <a:custGeom>
                  <a:avLst/>
                  <a:gdLst>
                    <a:gd name="connsiteX0" fmla="*/ 484082 w 766341"/>
                    <a:gd name="connsiteY0" fmla="*/ 0 h 434922"/>
                    <a:gd name="connsiteX1" fmla="*/ 560345 w 766341"/>
                    <a:gd name="connsiteY1" fmla="*/ 11639 h 434922"/>
                    <a:gd name="connsiteX2" fmla="*/ 766341 w 766341"/>
                    <a:gd name="connsiteY2" fmla="*/ 64606 h 434922"/>
                    <a:gd name="connsiteX3" fmla="*/ 147826 w 766341"/>
                    <a:gd name="connsiteY3" fmla="*/ 421704 h 434922"/>
                    <a:gd name="connsiteX4" fmla="*/ 39102 w 766341"/>
                    <a:gd name="connsiteY4" fmla="*/ 414982 h 434922"/>
                    <a:gd name="connsiteX5" fmla="*/ 13218 w 766341"/>
                    <a:gd name="connsiteY5" fmla="*/ 385637 h 434922"/>
                    <a:gd name="connsiteX6" fmla="*/ 747 w 766341"/>
                    <a:gd name="connsiteY6" fmla="*/ 348548 h 434922"/>
                    <a:gd name="connsiteX7" fmla="*/ 49286 w 766341"/>
                    <a:gd name="connsiteY7" fmla="*/ 251029 h 4349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766341" h="434922">
                      <a:moveTo>
                        <a:pt x="484082" y="0"/>
                      </a:moveTo>
                      <a:lnTo>
                        <a:pt x="560345" y="11639"/>
                      </a:lnTo>
                      <a:lnTo>
                        <a:pt x="766341" y="64606"/>
                      </a:lnTo>
                      <a:lnTo>
                        <a:pt x="147826" y="421704"/>
                      </a:lnTo>
                      <a:cubicBezTo>
                        <a:pt x="112477" y="442113"/>
                        <a:pt x="69741" y="438132"/>
                        <a:pt x="39102" y="414982"/>
                      </a:cubicBezTo>
                      <a:lnTo>
                        <a:pt x="13218" y="385637"/>
                      </a:lnTo>
                      <a:lnTo>
                        <a:pt x="747" y="348548"/>
                      </a:lnTo>
                      <a:cubicBezTo>
                        <a:pt x="-3982" y="310439"/>
                        <a:pt x="13938" y="271438"/>
                        <a:pt x="49286" y="251029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 w="22225"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57" name="任意多边形 56"/>
                <p:cNvSpPr/>
                <p:nvPr/>
              </p:nvSpPr>
              <p:spPr>
                <a:xfrm rot="-1800000">
                  <a:off x="6018505" y="1051793"/>
                  <a:ext cx="464154" cy="197080"/>
                </a:xfrm>
                <a:custGeom>
                  <a:avLst/>
                  <a:gdLst>
                    <a:gd name="connsiteX0" fmla="*/ 0 w 464154"/>
                    <a:gd name="connsiteY0" fmla="*/ 98539 h 197080"/>
                    <a:gd name="connsiteX1" fmla="*/ 0 w 464154"/>
                    <a:gd name="connsiteY1" fmla="*/ 98540 h 197080"/>
                    <a:gd name="connsiteX2" fmla="*/ 0 w 464154"/>
                    <a:gd name="connsiteY2" fmla="*/ 98540 h 197080"/>
                    <a:gd name="connsiteX3" fmla="*/ 190379 w 464154"/>
                    <a:gd name="connsiteY3" fmla="*/ 0 h 197080"/>
                    <a:gd name="connsiteX4" fmla="*/ 333925 w 464154"/>
                    <a:gd name="connsiteY4" fmla="*/ 92831 h 197080"/>
                    <a:gd name="connsiteX5" fmla="*/ 464154 w 464154"/>
                    <a:gd name="connsiteY5" fmla="*/ 197080 h 197080"/>
                    <a:gd name="connsiteX6" fmla="*/ 98540 w 464154"/>
                    <a:gd name="connsiteY6" fmla="*/ 197079 h 197080"/>
                    <a:gd name="connsiteX7" fmla="*/ 7744 w 464154"/>
                    <a:gd name="connsiteY7" fmla="*/ 136895 h 197080"/>
                    <a:gd name="connsiteX8" fmla="*/ 0 w 464154"/>
                    <a:gd name="connsiteY8" fmla="*/ 98540 h 197080"/>
                    <a:gd name="connsiteX9" fmla="*/ 7744 w 464154"/>
                    <a:gd name="connsiteY9" fmla="*/ 60184 h 197080"/>
                    <a:gd name="connsiteX10" fmla="*/ 98540 w 464154"/>
                    <a:gd name="connsiteY10" fmla="*/ 0 h 1970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464154" h="197080">
                      <a:moveTo>
                        <a:pt x="0" y="98539"/>
                      </a:moveTo>
                      <a:lnTo>
                        <a:pt x="0" y="98540"/>
                      </a:lnTo>
                      <a:lnTo>
                        <a:pt x="0" y="98540"/>
                      </a:lnTo>
                      <a:close/>
                      <a:moveTo>
                        <a:pt x="190379" y="0"/>
                      </a:moveTo>
                      <a:lnTo>
                        <a:pt x="333925" y="92831"/>
                      </a:lnTo>
                      <a:lnTo>
                        <a:pt x="464154" y="197080"/>
                      </a:lnTo>
                      <a:lnTo>
                        <a:pt x="98540" y="197079"/>
                      </a:lnTo>
                      <a:cubicBezTo>
                        <a:pt x="57723" y="197079"/>
                        <a:pt x="22703" y="172263"/>
                        <a:pt x="7744" y="136895"/>
                      </a:cubicBezTo>
                      <a:lnTo>
                        <a:pt x="0" y="98540"/>
                      </a:lnTo>
                      <a:lnTo>
                        <a:pt x="7744" y="60184"/>
                      </a:lnTo>
                      <a:cubicBezTo>
                        <a:pt x="22703" y="24817"/>
                        <a:pt x="57724" y="0"/>
                        <a:pt x="98540" y="0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8" name="任意多边形 57"/>
                <p:cNvSpPr/>
                <p:nvPr/>
              </p:nvSpPr>
              <p:spPr>
                <a:xfrm rot="-1800000">
                  <a:off x="6861422" y="1271053"/>
                  <a:ext cx="335387" cy="197079"/>
                </a:xfrm>
                <a:custGeom>
                  <a:avLst/>
                  <a:gdLst>
                    <a:gd name="connsiteX0" fmla="*/ 202299 w 335387"/>
                    <a:gd name="connsiteY0" fmla="*/ 0 h 197079"/>
                    <a:gd name="connsiteX1" fmla="*/ 330293 w 335387"/>
                    <a:gd name="connsiteY1" fmla="*/ 187783 h 197079"/>
                    <a:gd name="connsiteX2" fmla="*/ 335387 w 335387"/>
                    <a:gd name="connsiteY2" fmla="*/ 197079 h 197079"/>
                    <a:gd name="connsiteX3" fmla="*/ 98540 w 335387"/>
                    <a:gd name="connsiteY3" fmla="*/ 197079 h 197079"/>
                    <a:gd name="connsiteX4" fmla="*/ 7744 w 335387"/>
                    <a:gd name="connsiteY4" fmla="*/ 136895 h 197079"/>
                    <a:gd name="connsiteX5" fmla="*/ 0 w 335387"/>
                    <a:gd name="connsiteY5" fmla="*/ 98540 h 197079"/>
                    <a:gd name="connsiteX6" fmla="*/ 7744 w 335387"/>
                    <a:gd name="connsiteY6" fmla="*/ 60184 h 197079"/>
                    <a:gd name="connsiteX7" fmla="*/ 98540 w 335387"/>
                    <a:gd name="connsiteY7" fmla="*/ 0 h 1970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35387" h="197079">
                      <a:moveTo>
                        <a:pt x="202299" y="0"/>
                      </a:moveTo>
                      <a:lnTo>
                        <a:pt x="330293" y="187783"/>
                      </a:lnTo>
                      <a:lnTo>
                        <a:pt x="335387" y="197079"/>
                      </a:lnTo>
                      <a:lnTo>
                        <a:pt x="98540" y="197079"/>
                      </a:lnTo>
                      <a:cubicBezTo>
                        <a:pt x="57723" y="197079"/>
                        <a:pt x="22703" y="172263"/>
                        <a:pt x="7744" y="136895"/>
                      </a:cubicBezTo>
                      <a:lnTo>
                        <a:pt x="0" y="98540"/>
                      </a:lnTo>
                      <a:lnTo>
                        <a:pt x="7744" y="60184"/>
                      </a:lnTo>
                      <a:cubicBezTo>
                        <a:pt x="22703" y="24816"/>
                        <a:pt x="57723" y="0"/>
                        <a:pt x="98540" y="0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50" name="组合 49"/>
              <p:cNvGrpSpPr/>
              <p:nvPr/>
            </p:nvGrpSpPr>
            <p:grpSpPr>
              <a:xfrm flipH="1" flipV="1">
                <a:off x="4946488" y="5306672"/>
                <a:ext cx="1188000" cy="501517"/>
                <a:chOff x="6008588" y="1051793"/>
                <a:chExt cx="1188221" cy="501517"/>
              </a:xfrm>
            </p:grpSpPr>
            <p:sp>
              <p:nvSpPr>
                <p:cNvPr id="51" name="任意多边形 50"/>
                <p:cNvSpPr/>
                <p:nvPr/>
              </p:nvSpPr>
              <p:spPr>
                <a:xfrm>
                  <a:off x="6542404" y="1180011"/>
                  <a:ext cx="465674" cy="282986"/>
                </a:xfrm>
                <a:custGeom>
                  <a:avLst/>
                  <a:gdLst>
                    <a:gd name="connsiteX0" fmla="*/ 220922 w 465674"/>
                    <a:gd name="connsiteY0" fmla="*/ 0 h 282986"/>
                    <a:gd name="connsiteX1" fmla="*/ 251418 w 465674"/>
                    <a:gd name="connsiteY1" fmla="*/ 7841 h 282986"/>
                    <a:gd name="connsiteX2" fmla="*/ 465674 w 465674"/>
                    <a:gd name="connsiteY2" fmla="*/ 86260 h 282986"/>
                    <a:gd name="connsiteX3" fmla="*/ 147826 w 465674"/>
                    <a:gd name="connsiteY3" fmla="*/ 269768 h 282986"/>
                    <a:gd name="connsiteX4" fmla="*/ 39103 w 465674"/>
                    <a:gd name="connsiteY4" fmla="*/ 263046 h 282986"/>
                    <a:gd name="connsiteX5" fmla="*/ 13219 w 465674"/>
                    <a:gd name="connsiteY5" fmla="*/ 233701 h 282986"/>
                    <a:gd name="connsiteX6" fmla="*/ 747 w 465674"/>
                    <a:gd name="connsiteY6" fmla="*/ 196612 h 282986"/>
                    <a:gd name="connsiteX7" fmla="*/ 49287 w 465674"/>
                    <a:gd name="connsiteY7" fmla="*/ 99093 h 2829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65674" h="282986">
                      <a:moveTo>
                        <a:pt x="220922" y="0"/>
                      </a:moveTo>
                      <a:lnTo>
                        <a:pt x="251418" y="7841"/>
                      </a:lnTo>
                      <a:lnTo>
                        <a:pt x="465674" y="86260"/>
                      </a:lnTo>
                      <a:lnTo>
                        <a:pt x="147826" y="269768"/>
                      </a:lnTo>
                      <a:cubicBezTo>
                        <a:pt x="112478" y="290177"/>
                        <a:pt x="69741" y="286195"/>
                        <a:pt x="39103" y="263046"/>
                      </a:cubicBezTo>
                      <a:lnTo>
                        <a:pt x="13219" y="233701"/>
                      </a:lnTo>
                      <a:lnTo>
                        <a:pt x="747" y="196612"/>
                      </a:lnTo>
                      <a:cubicBezTo>
                        <a:pt x="-3982" y="158503"/>
                        <a:pt x="13939" y="119501"/>
                        <a:pt x="49287" y="99093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 w="22225"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52" name="任意多边形 51"/>
                <p:cNvSpPr/>
                <p:nvPr/>
              </p:nvSpPr>
              <p:spPr>
                <a:xfrm>
                  <a:off x="6008588" y="1118388"/>
                  <a:ext cx="766341" cy="434922"/>
                </a:xfrm>
                <a:custGeom>
                  <a:avLst/>
                  <a:gdLst>
                    <a:gd name="connsiteX0" fmla="*/ 484082 w 766341"/>
                    <a:gd name="connsiteY0" fmla="*/ 0 h 434922"/>
                    <a:gd name="connsiteX1" fmla="*/ 560345 w 766341"/>
                    <a:gd name="connsiteY1" fmla="*/ 11639 h 434922"/>
                    <a:gd name="connsiteX2" fmla="*/ 766341 w 766341"/>
                    <a:gd name="connsiteY2" fmla="*/ 64606 h 434922"/>
                    <a:gd name="connsiteX3" fmla="*/ 147826 w 766341"/>
                    <a:gd name="connsiteY3" fmla="*/ 421704 h 434922"/>
                    <a:gd name="connsiteX4" fmla="*/ 39102 w 766341"/>
                    <a:gd name="connsiteY4" fmla="*/ 414982 h 434922"/>
                    <a:gd name="connsiteX5" fmla="*/ 13218 w 766341"/>
                    <a:gd name="connsiteY5" fmla="*/ 385637 h 434922"/>
                    <a:gd name="connsiteX6" fmla="*/ 747 w 766341"/>
                    <a:gd name="connsiteY6" fmla="*/ 348548 h 434922"/>
                    <a:gd name="connsiteX7" fmla="*/ 49286 w 766341"/>
                    <a:gd name="connsiteY7" fmla="*/ 251029 h 4349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766341" h="434922">
                      <a:moveTo>
                        <a:pt x="484082" y="0"/>
                      </a:moveTo>
                      <a:lnTo>
                        <a:pt x="560345" y="11639"/>
                      </a:lnTo>
                      <a:lnTo>
                        <a:pt x="766341" y="64606"/>
                      </a:lnTo>
                      <a:lnTo>
                        <a:pt x="147826" y="421704"/>
                      </a:lnTo>
                      <a:cubicBezTo>
                        <a:pt x="112477" y="442113"/>
                        <a:pt x="69741" y="438132"/>
                        <a:pt x="39102" y="414982"/>
                      </a:cubicBezTo>
                      <a:lnTo>
                        <a:pt x="13218" y="385637"/>
                      </a:lnTo>
                      <a:lnTo>
                        <a:pt x="747" y="348548"/>
                      </a:lnTo>
                      <a:cubicBezTo>
                        <a:pt x="-3982" y="310439"/>
                        <a:pt x="13938" y="271438"/>
                        <a:pt x="49286" y="251029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 w="22225"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53" name="任意多边形 52"/>
                <p:cNvSpPr/>
                <p:nvPr/>
              </p:nvSpPr>
              <p:spPr>
                <a:xfrm rot="-1800000">
                  <a:off x="6018505" y="1051793"/>
                  <a:ext cx="464154" cy="197080"/>
                </a:xfrm>
                <a:custGeom>
                  <a:avLst/>
                  <a:gdLst>
                    <a:gd name="connsiteX0" fmla="*/ 0 w 464154"/>
                    <a:gd name="connsiteY0" fmla="*/ 98539 h 197080"/>
                    <a:gd name="connsiteX1" fmla="*/ 0 w 464154"/>
                    <a:gd name="connsiteY1" fmla="*/ 98540 h 197080"/>
                    <a:gd name="connsiteX2" fmla="*/ 0 w 464154"/>
                    <a:gd name="connsiteY2" fmla="*/ 98540 h 197080"/>
                    <a:gd name="connsiteX3" fmla="*/ 190379 w 464154"/>
                    <a:gd name="connsiteY3" fmla="*/ 0 h 197080"/>
                    <a:gd name="connsiteX4" fmla="*/ 333925 w 464154"/>
                    <a:gd name="connsiteY4" fmla="*/ 92831 h 197080"/>
                    <a:gd name="connsiteX5" fmla="*/ 464154 w 464154"/>
                    <a:gd name="connsiteY5" fmla="*/ 197080 h 197080"/>
                    <a:gd name="connsiteX6" fmla="*/ 98540 w 464154"/>
                    <a:gd name="connsiteY6" fmla="*/ 197079 h 197080"/>
                    <a:gd name="connsiteX7" fmla="*/ 7744 w 464154"/>
                    <a:gd name="connsiteY7" fmla="*/ 136895 h 197080"/>
                    <a:gd name="connsiteX8" fmla="*/ 0 w 464154"/>
                    <a:gd name="connsiteY8" fmla="*/ 98540 h 197080"/>
                    <a:gd name="connsiteX9" fmla="*/ 7744 w 464154"/>
                    <a:gd name="connsiteY9" fmla="*/ 60184 h 197080"/>
                    <a:gd name="connsiteX10" fmla="*/ 98540 w 464154"/>
                    <a:gd name="connsiteY10" fmla="*/ 0 h 1970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464154" h="197080">
                      <a:moveTo>
                        <a:pt x="0" y="98539"/>
                      </a:moveTo>
                      <a:lnTo>
                        <a:pt x="0" y="98540"/>
                      </a:lnTo>
                      <a:lnTo>
                        <a:pt x="0" y="98540"/>
                      </a:lnTo>
                      <a:close/>
                      <a:moveTo>
                        <a:pt x="190379" y="0"/>
                      </a:moveTo>
                      <a:lnTo>
                        <a:pt x="333925" y="92831"/>
                      </a:lnTo>
                      <a:lnTo>
                        <a:pt x="464154" y="197080"/>
                      </a:lnTo>
                      <a:lnTo>
                        <a:pt x="98540" y="197079"/>
                      </a:lnTo>
                      <a:cubicBezTo>
                        <a:pt x="57723" y="197079"/>
                        <a:pt x="22703" y="172263"/>
                        <a:pt x="7744" y="136895"/>
                      </a:cubicBezTo>
                      <a:lnTo>
                        <a:pt x="0" y="98540"/>
                      </a:lnTo>
                      <a:lnTo>
                        <a:pt x="7744" y="60184"/>
                      </a:lnTo>
                      <a:cubicBezTo>
                        <a:pt x="22703" y="24817"/>
                        <a:pt x="57724" y="0"/>
                        <a:pt x="98540" y="0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4" name="任意多边形 53"/>
                <p:cNvSpPr/>
                <p:nvPr/>
              </p:nvSpPr>
              <p:spPr>
                <a:xfrm rot="-1800000">
                  <a:off x="6861422" y="1271053"/>
                  <a:ext cx="335387" cy="197079"/>
                </a:xfrm>
                <a:custGeom>
                  <a:avLst/>
                  <a:gdLst>
                    <a:gd name="connsiteX0" fmla="*/ 202299 w 335387"/>
                    <a:gd name="connsiteY0" fmla="*/ 0 h 197079"/>
                    <a:gd name="connsiteX1" fmla="*/ 330293 w 335387"/>
                    <a:gd name="connsiteY1" fmla="*/ 187783 h 197079"/>
                    <a:gd name="connsiteX2" fmla="*/ 335387 w 335387"/>
                    <a:gd name="connsiteY2" fmla="*/ 197079 h 197079"/>
                    <a:gd name="connsiteX3" fmla="*/ 98540 w 335387"/>
                    <a:gd name="connsiteY3" fmla="*/ 197079 h 197079"/>
                    <a:gd name="connsiteX4" fmla="*/ 7744 w 335387"/>
                    <a:gd name="connsiteY4" fmla="*/ 136895 h 197079"/>
                    <a:gd name="connsiteX5" fmla="*/ 0 w 335387"/>
                    <a:gd name="connsiteY5" fmla="*/ 98540 h 197079"/>
                    <a:gd name="connsiteX6" fmla="*/ 7744 w 335387"/>
                    <a:gd name="connsiteY6" fmla="*/ 60184 h 197079"/>
                    <a:gd name="connsiteX7" fmla="*/ 98540 w 335387"/>
                    <a:gd name="connsiteY7" fmla="*/ 0 h 1970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35387" h="197079">
                      <a:moveTo>
                        <a:pt x="202299" y="0"/>
                      </a:moveTo>
                      <a:lnTo>
                        <a:pt x="330293" y="187783"/>
                      </a:lnTo>
                      <a:lnTo>
                        <a:pt x="335387" y="197079"/>
                      </a:lnTo>
                      <a:lnTo>
                        <a:pt x="98540" y="197079"/>
                      </a:lnTo>
                      <a:cubicBezTo>
                        <a:pt x="57723" y="197079"/>
                        <a:pt x="22703" y="172263"/>
                        <a:pt x="7744" y="136895"/>
                      </a:cubicBezTo>
                      <a:lnTo>
                        <a:pt x="0" y="98540"/>
                      </a:lnTo>
                      <a:lnTo>
                        <a:pt x="7744" y="60184"/>
                      </a:lnTo>
                      <a:cubicBezTo>
                        <a:pt x="22703" y="24816"/>
                        <a:pt x="57723" y="0"/>
                        <a:pt x="98540" y="0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  <p:sp>
        <p:nvSpPr>
          <p:cNvPr id="61" name="文本框 60"/>
          <p:cNvSpPr txBox="1"/>
          <p:nvPr/>
        </p:nvSpPr>
        <p:spPr>
          <a:xfrm>
            <a:off x="1525421" y="2767280"/>
            <a:ext cx="244462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01</a:t>
            </a:r>
            <a:endParaRPr lang="zh-CN" altLang="en-US" sz="72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1931924" y="3782942"/>
            <a:ext cx="148356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50000"/>
                  </a:schemeClr>
                </a:solidFill>
              </a:rPr>
              <a:t>Part One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86" name="文本框 85"/>
          <p:cNvSpPr txBox="1"/>
          <p:nvPr/>
        </p:nvSpPr>
        <p:spPr>
          <a:xfrm>
            <a:off x="4647069" y="2719202"/>
            <a:ext cx="56803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总体讲解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年“一上”预算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编制事项</a:t>
            </a:r>
          </a:p>
        </p:txBody>
      </p:sp>
      <p:sp>
        <p:nvSpPr>
          <p:cNvPr id="89" name="矩形 88"/>
          <p:cNvSpPr/>
          <p:nvPr/>
        </p:nvSpPr>
        <p:spPr>
          <a:xfrm>
            <a:off x="4538815" y="2276568"/>
            <a:ext cx="12813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财务处</a:t>
            </a:r>
            <a:endParaRPr lang="zh-CN" altLang="en-US" sz="16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cxnSp>
        <p:nvCxnSpPr>
          <p:cNvPr id="90" name="直接连接符 89"/>
          <p:cNvCxnSpPr/>
          <p:nvPr/>
        </p:nvCxnSpPr>
        <p:spPr>
          <a:xfrm>
            <a:off x="4707057" y="3182015"/>
            <a:ext cx="5940000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10551907" y="2964192"/>
            <a:ext cx="1058640" cy="216000"/>
            <a:chOff x="9677260" y="3431331"/>
            <a:chExt cx="1058640" cy="216000"/>
          </a:xfrm>
        </p:grpSpPr>
        <p:sp>
          <p:nvSpPr>
            <p:cNvPr id="98" name="等腰三角形 97"/>
            <p:cNvSpPr/>
            <p:nvPr/>
          </p:nvSpPr>
          <p:spPr>
            <a:xfrm>
              <a:off x="9677260" y="3520750"/>
              <a:ext cx="498226" cy="126581"/>
            </a:xfrm>
            <a:prstGeom prst="triangle">
              <a:avLst/>
            </a:prstGeom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" name="等腰三角形 98"/>
            <p:cNvSpPr/>
            <p:nvPr/>
          </p:nvSpPr>
          <p:spPr>
            <a:xfrm>
              <a:off x="9877531" y="3431331"/>
              <a:ext cx="498226" cy="21600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0" name="等腰三角形 99"/>
            <p:cNvSpPr/>
            <p:nvPr/>
          </p:nvSpPr>
          <p:spPr>
            <a:xfrm>
              <a:off x="10237674" y="3585624"/>
              <a:ext cx="498226" cy="61706"/>
            </a:xfrm>
            <a:prstGeom prst="triangle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1" name="等腰三角形 100"/>
            <p:cNvSpPr/>
            <p:nvPr/>
          </p:nvSpPr>
          <p:spPr>
            <a:xfrm>
              <a:off x="10026709" y="3542034"/>
              <a:ext cx="498226" cy="105297"/>
            </a:xfrm>
            <a:prstGeom prst="triangle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4721045" y="3299428"/>
            <a:ext cx="6349819" cy="424732"/>
            <a:chOff x="4651472" y="3269611"/>
            <a:chExt cx="6349819" cy="424732"/>
          </a:xfrm>
        </p:grpSpPr>
        <p:sp>
          <p:nvSpPr>
            <p:cNvPr id="87" name="矩形 86"/>
            <p:cNvSpPr/>
            <p:nvPr/>
          </p:nvSpPr>
          <p:spPr>
            <a:xfrm>
              <a:off x="4828864" y="3269611"/>
              <a:ext cx="6172427" cy="4247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dirty="0">
                  <a:solidFill>
                    <a:schemeClr val="tx1">
                      <a:lumMod val="85000"/>
                      <a:lumOff val="15000"/>
                      <a:alpha val="9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“一上”预算编制的原则和编制思路</a:t>
              </a:r>
            </a:p>
          </p:txBody>
        </p:sp>
        <p:grpSp>
          <p:nvGrpSpPr>
            <p:cNvPr id="30" name="组合 29"/>
            <p:cNvGrpSpPr>
              <a:grpSpLocks noChangeAspect="1"/>
            </p:cNvGrpSpPr>
            <p:nvPr/>
          </p:nvGrpSpPr>
          <p:grpSpPr>
            <a:xfrm>
              <a:off x="4651472" y="3311585"/>
              <a:ext cx="324000" cy="324000"/>
              <a:chOff x="6829870" y="2900575"/>
              <a:chExt cx="939906" cy="939906"/>
            </a:xfrm>
          </p:grpSpPr>
          <p:grpSp>
            <p:nvGrpSpPr>
              <p:cNvPr id="31" name="组合 30"/>
              <p:cNvGrpSpPr/>
              <p:nvPr/>
            </p:nvGrpSpPr>
            <p:grpSpPr>
              <a:xfrm>
                <a:off x="7022009" y="3092715"/>
                <a:ext cx="555626" cy="555624"/>
                <a:chOff x="7032624" y="4099128"/>
                <a:chExt cx="555626" cy="555624"/>
              </a:xfrm>
            </p:grpSpPr>
            <p:grpSp>
              <p:nvGrpSpPr>
                <p:cNvPr id="33" name="组合 32"/>
                <p:cNvGrpSpPr/>
                <p:nvPr/>
              </p:nvGrpSpPr>
              <p:grpSpPr>
                <a:xfrm>
                  <a:off x="7054889" y="4121393"/>
                  <a:ext cx="511096" cy="511094"/>
                  <a:chOff x="7017091" y="3110669"/>
                  <a:chExt cx="586693" cy="586692"/>
                </a:xfrm>
              </p:grpSpPr>
              <p:sp>
                <p:nvSpPr>
                  <p:cNvPr id="43" name="弧形 42"/>
                  <p:cNvSpPr/>
                  <p:nvPr/>
                </p:nvSpPr>
                <p:spPr>
                  <a:xfrm rot="1800000" flipV="1">
                    <a:off x="7017091" y="3110670"/>
                    <a:ext cx="586693" cy="586691"/>
                  </a:xfrm>
                  <a:prstGeom prst="arc">
                    <a:avLst>
                      <a:gd name="adj1" fmla="val 12707995"/>
                      <a:gd name="adj2" fmla="val 18695273"/>
                    </a:avLst>
                  </a:prstGeom>
                  <a:ln w="15875" cap="rnd">
                    <a:solidFill>
                      <a:schemeClr val="accent2"/>
                    </a:solidFill>
                    <a:round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4" name="弧形 43"/>
                  <p:cNvSpPr/>
                  <p:nvPr/>
                </p:nvSpPr>
                <p:spPr>
                  <a:xfrm rot="16200000" flipV="1">
                    <a:off x="7017092" y="3110668"/>
                    <a:ext cx="586691" cy="586693"/>
                  </a:xfrm>
                  <a:prstGeom prst="arc">
                    <a:avLst>
                      <a:gd name="adj1" fmla="val 15339427"/>
                      <a:gd name="adj2" fmla="val 1404770"/>
                    </a:avLst>
                  </a:prstGeom>
                  <a:ln w="15875" cap="rnd">
                    <a:solidFill>
                      <a:schemeClr val="accent2"/>
                    </a:solidFill>
                    <a:round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34" name="组合 33"/>
                <p:cNvGrpSpPr/>
                <p:nvPr/>
              </p:nvGrpSpPr>
              <p:grpSpPr>
                <a:xfrm>
                  <a:off x="7079045" y="4145547"/>
                  <a:ext cx="462785" cy="462784"/>
                  <a:chOff x="7026163" y="3119741"/>
                  <a:chExt cx="568548" cy="568548"/>
                </a:xfrm>
              </p:grpSpPr>
              <p:sp>
                <p:nvSpPr>
                  <p:cNvPr id="41" name="弧形 40"/>
                  <p:cNvSpPr/>
                  <p:nvPr/>
                </p:nvSpPr>
                <p:spPr>
                  <a:xfrm rot="2700000" flipV="1">
                    <a:off x="7026163" y="3119742"/>
                    <a:ext cx="568548" cy="568546"/>
                  </a:xfrm>
                  <a:prstGeom prst="arc">
                    <a:avLst>
                      <a:gd name="adj1" fmla="val 19281952"/>
                      <a:gd name="adj2" fmla="val 6742548"/>
                    </a:avLst>
                  </a:prstGeom>
                  <a:ln w="15875" cap="rnd">
                    <a:solidFill>
                      <a:schemeClr val="accent3"/>
                    </a:solidFill>
                    <a:round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2" name="弧形 41"/>
                  <p:cNvSpPr/>
                  <p:nvPr/>
                </p:nvSpPr>
                <p:spPr>
                  <a:xfrm rot="17100000" flipV="1">
                    <a:off x="7026164" y="3119741"/>
                    <a:ext cx="568546" cy="568548"/>
                  </a:xfrm>
                  <a:prstGeom prst="arc">
                    <a:avLst>
                      <a:gd name="adj1" fmla="val 1973607"/>
                      <a:gd name="adj2" fmla="val 9675838"/>
                    </a:avLst>
                  </a:prstGeom>
                  <a:ln w="15875" cap="rnd">
                    <a:solidFill>
                      <a:schemeClr val="accent3"/>
                    </a:solidFill>
                    <a:round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35" name="组合 34"/>
                <p:cNvGrpSpPr/>
                <p:nvPr/>
              </p:nvGrpSpPr>
              <p:grpSpPr>
                <a:xfrm>
                  <a:off x="7103327" y="4169832"/>
                  <a:ext cx="414220" cy="414217"/>
                  <a:chOff x="7035236" y="3128815"/>
                  <a:chExt cx="550403" cy="550401"/>
                </a:xfrm>
              </p:grpSpPr>
              <p:sp>
                <p:nvSpPr>
                  <p:cNvPr id="39" name="弧形 38"/>
                  <p:cNvSpPr/>
                  <p:nvPr/>
                </p:nvSpPr>
                <p:spPr>
                  <a:xfrm flipV="1">
                    <a:off x="7035236" y="3128815"/>
                    <a:ext cx="550403" cy="550401"/>
                  </a:xfrm>
                  <a:prstGeom prst="arc">
                    <a:avLst>
                      <a:gd name="adj1" fmla="val 8954136"/>
                      <a:gd name="adj2" fmla="val 17549389"/>
                    </a:avLst>
                  </a:prstGeom>
                  <a:ln w="15875" cap="rnd">
                    <a:solidFill>
                      <a:schemeClr val="accent4"/>
                    </a:solidFill>
                    <a:round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0" name="弧形 39"/>
                  <p:cNvSpPr/>
                  <p:nvPr/>
                </p:nvSpPr>
                <p:spPr>
                  <a:xfrm rot="14400000" flipV="1">
                    <a:off x="7035237" y="3128814"/>
                    <a:ext cx="550401" cy="550403"/>
                  </a:xfrm>
                  <a:prstGeom prst="arc">
                    <a:avLst>
                      <a:gd name="adj1" fmla="val 10327385"/>
                      <a:gd name="adj2" fmla="val 0"/>
                    </a:avLst>
                  </a:prstGeom>
                  <a:ln w="15875" cap="rnd">
                    <a:solidFill>
                      <a:schemeClr val="accent4"/>
                    </a:solidFill>
                    <a:round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36" name="组合 35"/>
                <p:cNvGrpSpPr/>
                <p:nvPr/>
              </p:nvGrpSpPr>
              <p:grpSpPr>
                <a:xfrm>
                  <a:off x="7032624" y="4099128"/>
                  <a:ext cx="555626" cy="555624"/>
                  <a:chOff x="7008018" y="3101597"/>
                  <a:chExt cx="604838" cy="604836"/>
                </a:xfrm>
              </p:grpSpPr>
              <p:sp>
                <p:nvSpPr>
                  <p:cNvPr id="37" name="弧形 36"/>
                  <p:cNvSpPr/>
                  <p:nvPr/>
                </p:nvSpPr>
                <p:spPr>
                  <a:xfrm flipV="1">
                    <a:off x="7008018" y="3101597"/>
                    <a:ext cx="604838" cy="604836"/>
                  </a:xfrm>
                  <a:prstGeom prst="arc">
                    <a:avLst>
                      <a:gd name="adj1" fmla="val 16550962"/>
                      <a:gd name="adj2" fmla="val 2647299"/>
                    </a:avLst>
                  </a:prstGeom>
                  <a:ln w="15875" cap="rnd">
                    <a:round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8" name="弧形 37"/>
                  <p:cNvSpPr/>
                  <p:nvPr/>
                </p:nvSpPr>
                <p:spPr>
                  <a:xfrm rot="14400000" flipV="1">
                    <a:off x="7008019" y="3101596"/>
                    <a:ext cx="604836" cy="604838"/>
                  </a:xfrm>
                  <a:prstGeom prst="arc">
                    <a:avLst>
                      <a:gd name="adj1" fmla="val 18072844"/>
                      <a:gd name="adj2" fmla="val 8397044"/>
                    </a:avLst>
                  </a:prstGeom>
                  <a:ln w="15875" cap="rnd">
                    <a:round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sp>
            <p:nvSpPr>
              <p:cNvPr id="32" name="椭圆 31"/>
              <p:cNvSpPr/>
              <p:nvPr/>
            </p:nvSpPr>
            <p:spPr>
              <a:xfrm>
                <a:off x="6829870" y="2900575"/>
                <a:ext cx="939906" cy="939906"/>
              </a:xfrm>
              <a:prstGeom prst="ellipse">
                <a:avLst/>
              </a:prstGeom>
              <a:noFill/>
              <a:ln w="12700">
                <a:noFill/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7" name="组合 6"/>
          <p:cNvGrpSpPr/>
          <p:nvPr/>
        </p:nvGrpSpPr>
        <p:grpSpPr>
          <a:xfrm>
            <a:off x="4716642" y="3831067"/>
            <a:ext cx="3590863" cy="369332"/>
            <a:chOff x="4647069" y="3711799"/>
            <a:chExt cx="3590863" cy="369332"/>
          </a:xfrm>
        </p:grpSpPr>
        <p:sp>
          <p:nvSpPr>
            <p:cNvPr id="4" name="矩形 3"/>
            <p:cNvSpPr/>
            <p:nvPr/>
          </p:nvSpPr>
          <p:spPr>
            <a:xfrm>
              <a:off x="4975500" y="3711799"/>
              <a:ext cx="326243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2017</a:t>
              </a:r>
              <a:r>
                <a:rPr lang="zh-CN" altLang="en-US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年编报的主要</a:t>
              </a: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变</a:t>
              </a:r>
              <a:r>
                <a:rPr lang="zh-CN" altLang="en-US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化和特点</a:t>
              </a: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59" name="组合 58"/>
            <p:cNvGrpSpPr>
              <a:grpSpLocks noChangeAspect="1"/>
            </p:cNvGrpSpPr>
            <p:nvPr/>
          </p:nvGrpSpPr>
          <p:grpSpPr>
            <a:xfrm>
              <a:off x="4647069" y="3725524"/>
              <a:ext cx="324000" cy="324000"/>
              <a:chOff x="6829870" y="2900575"/>
              <a:chExt cx="939906" cy="939906"/>
            </a:xfrm>
          </p:grpSpPr>
          <p:grpSp>
            <p:nvGrpSpPr>
              <p:cNvPr id="60" name="组合 59"/>
              <p:cNvGrpSpPr/>
              <p:nvPr/>
            </p:nvGrpSpPr>
            <p:grpSpPr>
              <a:xfrm>
                <a:off x="7022009" y="3092715"/>
                <a:ext cx="555626" cy="555624"/>
                <a:chOff x="7032624" y="4099128"/>
                <a:chExt cx="555626" cy="555624"/>
              </a:xfrm>
            </p:grpSpPr>
            <p:grpSp>
              <p:nvGrpSpPr>
                <p:cNvPr id="65" name="组合 64"/>
                <p:cNvGrpSpPr/>
                <p:nvPr/>
              </p:nvGrpSpPr>
              <p:grpSpPr>
                <a:xfrm>
                  <a:off x="7054889" y="4121393"/>
                  <a:ext cx="511096" cy="511094"/>
                  <a:chOff x="7017091" y="3110669"/>
                  <a:chExt cx="586693" cy="586692"/>
                </a:xfrm>
              </p:grpSpPr>
              <p:sp>
                <p:nvSpPr>
                  <p:cNvPr id="75" name="弧形 74"/>
                  <p:cNvSpPr/>
                  <p:nvPr/>
                </p:nvSpPr>
                <p:spPr>
                  <a:xfrm rot="1800000" flipV="1">
                    <a:off x="7017091" y="3110670"/>
                    <a:ext cx="586693" cy="586691"/>
                  </a:xfrm>
                  <a:prstGeom prst="arc">
                    <a:avLst>
                      <a:gd name="adj1" fmla="val 12707995"/>
                      <a:gd name="adj2" fmla="val 18695273"/>
                    </a:avLst>
                  </a:prstGeom>
                  <a:ln w="15875" cap="rnd">
                    <a:solidFill>
                      <a:schemeClr val="accent2"/>
                    </a:solidFill>
                    <a:round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76" name="弧形 75"/>
                  <p:cNvSpPr/>
                  <p:nvPr/>
                </p:nvSpPr>
                <p:spPr>
                  <a:xfrm rot="16200000" flipV="1">
                    <a:off x="7017092" y="3110668"/>
                    <a:ext cx="586691" cy="586693"/>
                  </a:xfrm>
                  <a:prstGeom prst="arc">
                    <a:avLst>
                      <a:gd name="adj1" fmla="val 15339427"/>
                      <a:gd name="adj2" fmla="val 1404770"/>
                    </a:avLst>
                  </a:prstGeom>
                  <a:ln w="15875" cap="rnd">
                    <a:solidFill>
                      <a:schemeClr val="accent2"/>
                    </a:solidFill>
                    <a:round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66" name="组合 65"/>
                <p:cNvGrpSpPr/>
                <p:nvPr/>
              </p:nvGrpSpPr>
              <p:grpSpPr>
                <a:xfrm>
                  <a:off x="7079045" y="4145547"/>
                  <a:ext cx="462785" cy="462784"/>
                  <a:chOff x="7026163" y="3119741"/>
                  <a:chExt cx="568548" cy="568548"/>
                </a:xfrm>
              </p:grpSpPr>
              <p:sp>
                <p:nvSpPr>
                  <p:cNvPr id="73" name="弧形 72"/>
                  <p:cNvSpPr/>
                  <p:nvPr/>
                </p:nvSpPr>
                <p:spPr>
                  <a:xfrm rot="2700000" flipV="1">
                    <a:off x="7026163" y="3119742"/>
                    <a:ext cx="568548" cy="568546"/>
                  </a:xfrm>
                  <a:prstGeom prst="arc">
                    <a:avLst>
                      <a:gd name="adj1" fmla="val 19281952"/>
                      <a:gd name="adj2" fmla="val 6742548"/>
                    </a:avLst>
                  </a:prstGeom>
                  <a:ln w="15875" cap="rnd">
                    <a:solidFill>
                      <a:schemeClr val="accent3"/>
                    </a:solidFill>
                    <a:round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74" name="弧形 73"/>
                  <p:cNvSpPr/>
                  <p:nvPr/>
                </p:nvSpPr>
                <p:spPr>
                  <a:xfrm rot="17100000" flipV="1">
                    <a:off x="7026164" y="3119741"/>
                    <a:ext cx="568546" cy="568548"/>
                  </a:xfrm>
                  <a:prstGeom prst="arc">
                    <a:avLst>
                      <a:gd name="adj1" fmla="val 1973607"/>
                      <a:gd name="adj2" fmla="val 9675838"/>
                    </a:avLst>
                  </a:prstGeom>
                  <a:ln w="15875" cap="rnd">
                    <a:solidFill>
                      <a:schemeClr val="accent3"/>
                    </a:solidFill>
                    <a:round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67" name="组合 66"/>
                <p:cNvGrpSpPr/>
                <p:nvPr/>
              </p:nvGrpSpPr>
              <p:grpSpPr>
                <a:xfrm>
                  <a:off x="7103327" y="4169832"/>
                  <a:ext cx="414220" cy="414217"/>
                  <a:chOff x="7035236" y="3128815"/>
                  <a:chExt cx="550403" cy="550401"/>
                </a:xfrm>
              </p:grpSpPr>
              <p:sp>
                <p:nvSpPr>
                  <p:cNvPr id="71" name="弧形 70"/>
                  <p:cNvSpPr/>
                  <p:nvPr/>
                </p:nvSpPr>
                <p:spPr>
                  <a:xfrm flipV="1">
                    <a:off x="7035236" y="3128815"/>
                    <a:ext cx="550403" cy="550401"/>
                  </a:xfrm>
                  <a:prstGeom prst="arc">
                    <a:avLst>
                      <a:gd name="adj1" fmla="val 8954136"/>
                      <a:gd name="adj2" fmla="val 17549389"/>
                    </a:avLst>
                  </a:prstGeom>
                  <a:ln w="15875" cap="rnd">
                    <a:solidFill>
                      <a:schemeClr val="accent4"/>
                    </a:solidFill>
                    <a:round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72" name="弧形 71"/>
                  <p:cNvSpPr/>
                  <p:nvPr/>
                </p:nvSpPr>
                <p:spPr>
                  <a:xfrm rot="14400000" flipV="1">
                    <a:off x="7035237" y="3128814"/>
                    <a:ext cx="550401" cy="550403"/>
                  </a:xfrm>
                  <a:prstGeom prst="arc">
                    <a:avLst>
                      <a:gd name="adj1" fmla="val 10327385"/>
                      <a:gd name="adj2" fmla="val 0"/>
                    </a:avLst>
                  </a:prstGeom>
                  <a:ln w="15875" cap="rnd">
                    <a:solidFill>
                      <a:schemeClr val="accent4"/>
                    </a:solidFill>
                    <a:round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68" name="组合 67"/>
                <p:cNvGrpSpPr/>
                <p:nvPr/>
              </p:nvGrpSpPr>
              <p:grpSpPr>
                <a:xfrm>
                  <a:off x="7032624" y="4099128"/>
                  <a:ext cx="555626" cy="555624"/>
                  <a:chOff x="7008018" y="3101597"/>
                  <a:chExt cx="604838" cy="604836"/>
                </a:xfrm>
              </p:grpSpPr>
              <p:sp>
                <p:nvSpPr>
                  <p:cNvPr id="69" name="弧形 68"/>
                  <p:cNvSpPr/>
                  <p:nvPr/>
                </p:nvSpPr>
                <p:spPr>
                  <a:xfrm flipV="1">
                    <a:off x="7008018" y="3101597"/>
                    <a:ext cx="604838" cy="604836"/>
                  </a:xfrm>
                  <a:prstGeom prst="arc">
                    <a:avLst>
                      <a:gd name="adj1" fmla="val 16550962"/>
                      <a:gd name="adj2" fmla="val 2647299"/>
                    </a:avLst>
                  </a:prstGeom>
                  <a:ln w="15875" cap="rnd">
                    <a:round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70" name="弧形 69"/>
                  <p:cNvSpPr/>
                  <p:nvPr/>
                </p:nvSpPr>
                <p:spPr>
                  <a:xfrm rot="14400000" flipV="1">
                    <a:off x="7008019" y="3101596"/>
                    <a:ext cx="604836" cy="604838"/>
                  </a:xfrm>
                  <a:prstGeom prst="arc">
                    <a:avLst>
                      <a:gd name="adj1" fmla="val 18072844"/>
                      <a:gd name="adj2" fmla="val 8397044"/>
                    </a:avLst>
                  </a:prstGeom>
                  <a:ln w="15875" cap="rnd">
                    <a:round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sp>
            <p:nvSpPr>
              <p:cNvPr id="64" name="椭圆 63"/>
              <p:cNvSpPr/>
              <p:nvPr/>
            </p:nvSpPr>
            <p:spPr>
              <a:xfrm>
                <a:off x="6829870" y="2900575"/>
                <a:ext cx="939906" cy="939906"/>
              </a:xfrm>
              <a:prstGeom prst="ellipse">
                <a:avLst/>
              </a:prstGeom>
              <a:noFill/>
              <a:ln w="12700">
                <a:noFill/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8" name="组合 7"/>
          <p:cNvGrpSpPr/>
          <p:nvPr/>
        </p:nvGrpSpPr>
        <p:grpSpPr>
          <a:xfrm>
            <a:off x="4711220" y="4338669"/>
            <a:ext cx="3106650" cy="369332"/>
            <a:chOff x="4641647" y="4139889"/>
            <a:chExt cx="3106650" cy="369332"/>
          </a:xfrm>
        </p:grpSpPr>
        <p:sp>
          <p:nvSpPr>
            <p:cNvPr id="5" name="矩形 4"/>
            <p:cNvSpPr/>
            <p:nvPr/>
          </p:nvSpPr>
          <p:spPr>
            <a:xfrm>
              <a:off x="4973178" y="4139889"/>
              <a:ext cx="277511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2017</a:t>
              </a: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年部门预算编报要求</a:t>
              </a:r>
            </a:p>
          </p:txBody>
        </p:sp>
        <p:grpSp>
          <p:nvGrpSpPr>
            <p:cNvPr id="77" name="组合 76"/>
            <p:cNvGrpSpPr>
              <a:grpSpLocks noChangeAspect="1"/>
            </p:cNvGrpSpPr>
            <p:nvPr/>
          </p:nvGrpSpPr>
          <p:grpSpPr>
            <a:xfrm>
              <a:off x="4641647" y="4154196"/>
              <a:ext cx="324000" cy="324000"/>
              <a:chOff x="6829870" y="2900575"/>
              <a:chExt cx="939906" cy="939906"/>
            </a:xfrm>
          </p:grpSpPr>
          <p:grpSp>
            <p:nvGrpSpPr>
              <p:cNvPr id="78" name="组合 77"/>
              <p:cNvGrpSpPr/>
              <p:nvPr/>
            </p:nvGrpSpPr>
            <p:grpSpPr>
              <a:xfrm>
                <a:off x="7022009" y="3092715"/>
                <a:ext cx="555626" cy="555624"/>
                <a:chOff x="7032624" y="4099128"/>
                <a:chExt cx="555626" cy="555624"/>
              </a:xfrm>
            </p:grpSpPr>
            <p:grpSp>
              <p:nvGrpSpPr>
                <p:cNvPr id="80" name="组合 79"/>
                <p:cNvGrpSpPr/>
                <p:nvPr/>
              </p:nvGrpSpPr>
              <p:grpSpPr>
                <a:xfrm>
                  <a:off x="7054889" y="4121393"/>
                  <a:ext cx="511096" cy="511094"/>
                  <a:chOff x="7017091" y="3110669"/>
                  <a:chExt cx="586693" cy="586692"/>
                </a:xfrm>
              </p:grpSpPr>
              <p:sp>
                <p:nvSpPr>
                  <p:cNvPr id="94" name="弧形 93"/>
                  <p:cNvSpPr/>
                  <p:nvPr/>
                </p:nvSpPr>
                <p:spPr>
                  <a:xfrm rot="1800000" flipV="1">
                    <a:off x="7017091" y="3110670"/>
                    <a:ext cx="586693" cy="586691"/>
                  </a:xfrm>
                  <a:prstGeom prst="arc">
                    <a:avLst>
                      <a:gd name="adj1" fmla="val 12707995"/>
                      <a:gd name="adj2" fmla="val 18695273"/>
                    </a:avLst>
                  </a:prstGeom>
                  <a:ln w="15875" cap="rnd">
                    <a:solidFill>
                      <a:schemeClr val="accent2"/>
                    </a:solidFill>
                    <a:round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95" name="弧形 94"/>
                  <p:cNvSpPr/>
                  <p:nvPr/>
                </p:nvSpPr>
                <p:spPr>
                  <a:xfrm rot="16200000" flipV="1">
                    <a:off x="7017092" y="3110668"/>
                    <a:ext cx="586691" cy="586693"/>
                  </a:xfrm>
                  <a:prstGeom prst="arc">
                    <a:avLst>
                      <a:gd name="adj1" fmla="val 15339427"/>
                      <a:gd name="adj2" fmla="val 1404770"/>
                    </a:avLst>
                  </a:prstGeom>
                  <a:ln w="15875" cap="rnd">
                    <a:solidFill>
                      <a:schemeClr val="accent2"/>
                    </a:solidFill>
                    <a:round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81" name="组合 80"/>
                <p:cNvGrpSpPr/>
                <p:nvPr/>
              </p:nvGrpSpPr>
              <p:grpSpPr>
                <a:xfrm>
                  <a:off x="7079045" y="4145547"/>
                  <a:ext cx="462785" cy="462784"/>
                  <a:chOff x="7026163" y="3119741"/>
                  <a:chExt cx="568548" cy="568548"/>
                </a:xfrm>
              </p:grpSpPr>
              <p:sp>
                <p:nvSpPr>
                  <p:cNvPr id="92" name="弧形 91"/>
                  <p:cNvSpPr/>
                  <p:nvPr/>
                </p:nvSpPr>
                <p:spPr>
                  <a:xfrm rot="2700000" flipV="1">
                    <a:off x="7026163" y="3119742"/>
                    <a:ext cx="568548" cy="568546"/>
                  </a:xfrm>
                  <a:prstGeom prst="arc">
                    <a:avLst>
                      <a:gd name="adj1" fmla="val 19281952"/>
                      <a:gd name="adj2" fmla="val 6742548"/>
                    </a:avLst>
                  </a:prstGeom>
                  <a:ln w="15875" cap="rnd">
                    <a:solidFill>
                      <a:schemeClr val="accent3"/>
                    </a:solidFill>
                    <a:round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93" name="弧形 92"/>
                  <p:cNvSpPr/>
                  <p:nvPr/>
                </p:nvSpPr>
                <p:spPr>
                  <a:xfrm rot="17100000" flipV="1">
                    <a:off x="7026164" y="3119741"/>
                    <a:ext cx="568546" cy="568548"/>
                  </a:xfrm>
                  <a:prstGeom prst="arc">
                    <a:avLst>
                      <a:gd name="adj1" fmla="val 1973607"/>
                      <a:gd name="adj2" fmla="val 9675838"/>
                    </a:avLst>
                  </a:prstGeom>
                  <a:ln w="15875" cap="rnd">
                    <a:solidFill>
                      <a:schemeClr val="accent3"/>
                    </a:solidFill>
                    <a:round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82" name="组合 81"/>
                <p:cNvGrpSpPr/>
                <p:nvPr/>
              </p:nvGrpSpPr>
              <p:grpSpPr>
                <a:xfrm>
                  <a:off x="7103327" y="4169832"/>
                  <a:ext cx="414220" cy="414217"/>
                  <a:chOff x="7035236" y="3128815"/>
                  <a:chExt cx="550403" cy="550401"/>
                </a:xfrm>
              </p:grpSpPr>
              <p:sp>
                <p:nvSpPr>
                  <p:cNvPr id="88" name="弧形 87"/>
                  <p:cNvSpPr/>
                  <p:nvPr/>
                </p:nvSpPr>
                <p:spPr>
                  <a:xfrm flipV="1">
                    <a:off x="7035236" y="3128815"/>
                    <a:ext cx="550403" cy="550401"/>
                  </a:xfrm>
                  <a:prstGeom prst="arc">
                    <a:avLst>
                      <a:gd name="adj1" fmla="val 8954136"/>
                      <a:gd name="adj2" fmla="val 17549389"/>
                    </a:avLst>
                  </a:prstGeom>
                  <a:ln w="15875" cap="rnd">
                    <a:solidFill>
                      <a:schemeClr val="accent4"/>
                    </a:solidFill>
                    <a:round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91" name="弧形 90"/>
                  <p:cNvSpPr/>
                  <p:nvPr/>
                </p:nvSpPr>
                <p:spPr>
                  <a:xfrm rot="14400000" flipV="1">
                    <a:off x="7035237" y="3128814"/>
                    <a:ext cx="550401" cy="550403"/>
                  </a:xfrm>
                  <a:prstGeom prst="arc">
                    <a:avLst>
                      <a:gd name="adj1" fmla="val 10327385"/>
                      <a:gd name="adj2" fmla="val 0"/>
                    </a:avLst>
                  </a:prstGeom>
                  <a:ln w="15875" cap="rnd">
                    <a:solidFill>
                      <a:schemeClr val="accent4"/>
                    </a:solidFill>
                    <a:round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83" name="组合 82"/>
                <p:cNvGrpSpPr/>
                <p:nvPr/>
              </p:nvGrpSpPr>
              <p:grpSpPr>
                <a:xfrm>
                  <a:off x="7032624" y="4099128"/>
                  <a:ext cx="555626" cy="555624"/>
                  <a:chOff x="7008018" y="3101597"/>
                  <a:chExt cx="604838" cy="604836"/>
                </a:xfrm>
              </p:grpSpPr>
              <p:sp>
                <p:nvSpPr>
                  <p:cNvPr id="84" name="弧形 83"/>
                  <p:cNvSpPr/>
                  <p:nvPr/>
                </p:nvSpPr>
                <p:spPr>
                  <a:xfrm flipV="1">
                    <a:off x="7008018" y="3101597"/>
                    <a:ext cx="604838" cy="604836"/>
                  </a:xfrm>
                  <a:prstGeom prst="arc">
                    <a:avLst>
                      <a:gd name="adj1" fmla="val 16550962"/>
                      <a:gd name="adj2" fmla="val 2647299"/>
                    </a:avLst>
                  </a:prstGeom>
                  <a:ln w="15875" cap="rnd">
                    <a:round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85" name="弧形 84"/>
                  <p:cNvSpPr/>
                  <p:nvPr/>
                </p:nvSpPr>
                <p:spPr>
                  <a:xfrm rot="14400000" flipV="1">
                    <a:off x="7008019" y="3101596"/>
                    <a:ext cx="604836" cy="604838"/>
                  </a:xfrm>
                  <a:prstGeom prst="arc">
                    <a:avLst>
                      <a:gd name="adj1" fmla="val 18072844"/>
                      <a:gd name="adj2" fmla="val 8397044"/>
                    </a:avLst>
                  </a:prstGeom>
                  <a:ln w="15875" cap="rnd">
                    <a:round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sp>
            <p:nvSpPr>
              <p:cNvPr id="79" name="椭圆 78"/>
              <p:cNvSpPr/>
              <p:nvPr/>
            </p:nvSpPr>
            <p:spPr>
              <a:xfrm>
                <a:off x="6829870" y="2900575"/>
                <a:ext cx="939906" cy="939906"/>
              </a:xfrm>
              <a:prstGeom prst="ellipse">
                <a:avLst/>
              </a:prstGeom>
              <a:noFill/>
              <a:ln w="12700">
                <a:noFill/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33989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椭圆 74"/>
          <p:cNvSpPr/>
          <p:nvPr/>
        </p:nvSpPr>
        <p:spPr>
          <a:xfrm>
            <a:off x="-1267281" y="-1248474"/>
            <a:ext cx="2451680" cy="2451680"/>
          </a:xfrm>
          <a:prstGeom prst="ellipse">
            <a:avLst/>
          </a:prstGeom>
          <a:gradFill>
            <a:gsLst>
              <a:gs pos="0">
                <a:schemeClr val="bg1"/>
              </a:gs>
              <a:gs pos="36000">
                <a:schemeClr val="bg1"/>
              </a:gs>
              <a:gs pos="100000">
                <a:srgbClr val="ECECEC"/>
              </a:gs>
            </a:gsLst>
            <a:lin ang="13500000" scaled="1"/>
          </a:gradFill>
          <a:ln w="19050">
            <a:solidFill>
              <a:schemeClr val="bg1"/>
            </a:solidFill>
          </a:ln>
          <a:effectLst>
            <a:outerShdw blurRad="558800" dist="533400" dir="2700000" sx="95000" sy="95000" algn="tl" rotWithShape="0">
              <a:schemeClr val="bg1">
                <a:lumMod val="6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1" name="组合 20"/>
          <p:cNvGrpSpPr/>
          <p:nvPr/>
        </p:nvGrpSpPr>
        <p:grpSpPr>
          <a:xfrm>
            <a:off x="-1191536" y="-1248244"/>
            <a:ext cx="2300190" cy="2453492"/>
            <a:chOff x="-1191536" y="-1248244"/>
            <a:chExt cx="2300190" cy="2453492"/>
          </a:xfrm>
        </p:grpSpPr>
        <p:sp>
          <p:nvSpPr>
            <p:cNvPr id="76" name="椭圆 75"/>
            <p:cNvSpPr/>
            <p:nvPr/>
          </p:nvSpPr>
          <p:spPr>
            <a:xfrm>
              <a:off x="-1191536" y="-1171585"/>
              <a:ext cx="2300190" cy="2300174"/>
            </a:xfrm>
            <a:prstGeom prst="ellipse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78" name="组合 77"/>
            <p:cNvGrpSpPr/>
            <p:nvPr/>
          </p:nvGrpSpPr>
          <p:grpSpPr>
            <a:xfrm>
              <a:off x="-649744" y="-1248244"/>
              <a:ext cx="1160784" cy="2453492"/>
              <a:chOff x="4946488" y="1051793"/>
              <a:chExt cx="2250321" cy="4756396"/>
            </a:xfrm>
          </p:grpSpPr>
          <p:grpSp>
            <p:nvGrpSpPr>
              <p:cNvPr id="79" name="组合 78"/>
              <p:cNvGrpSpPr/>
              <p:nvPr/>
            </p:nvGrpSpPr>
            <p:grpSpPr>
              <a:xfrm>
                <a:off x="6008588" y="1051793"/>
                <a:ext cx="1188221" cy="501517"/>
                <a:chOff x="6008588" y="1051793"/>
                <a:chExt cx="1188221" cy="501517"/>
              </a:xfrm>
            </p:grpSpPr>
            <p:sp>
              <p:nvSpPr>
                <p:cNvPr id="86" name="任意多边形 85"/>
                <p:cNvSpPr/>
                <p:nvPr/>
              </p:nvSpPr>
              <p:spPr>
                <a:xfrm>
                  <a:off x="6542404" y="1180011"/>
                  <a:ext cx="465674" cy="282986"/>
                </a:xfrm>
                <a:custGeom>
                  <a:avLst/>
                  <a:gdLst>
                    <a:gd name="connsiteX0" fmla="*/ 220922 w 465674"/>
                    <a:gd name="connsiteY0" fmla="*/ 0 h 282986"/>
                    <a:gd name="connsiteX1" fmla="*/ 251418 w 465674"/>
                    <a:gd name="connsiteY1" fmla="*/ 7841 h 282986"/>
                    <a:gd name="connsiteX2" fmla="*/ 465674 w 465674"/>
                    <a:gd name="connsiteY2" fmla="*/ 86260 h 282986"/>
                    <a:gd name="connsiteX3" fmla="*/ 147826 w 465674"/>
                    <a:gd name="connsiteY3" fmla="*/ 269768 h 282986"/>
                    <a:gd name="connsiteX4" fmla="*/ 39103 w 465674"/>
                    <a:gd name="connsiteY4" fmla="*/ 263046 h 282986"/>
                    <a:gd name="connsiteX5" fmla="*/ 13219 w 465674"/>
                    <a:gd name="connsiteY5" fmla="*/ 233701 h 282986"/>
                    <a:gd name="connsiteX6" fmla="*/ 747 w 465674"/>
                    <a:gd name="connsiteY6" fmla="*/ 196612 h 282986"/>
                    <a:gd name="connsiteX7" fmla="*/ 49287 w 465674"/>
                    <a:gd name="connsiteY7" fmla="*/ 99093 h 2829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65674" h="282986">
                      <a:moveTo>
                        <a:pt x="220922" y="0"/>
                      </a:moveTo>
                      <a:lnTo>
                        <a:pt x="251418" y="7841"/>
                      </a:lnTo>
                      <a:lnTo>
                        <a:pt x="465674" y="86260"/>
                      </a:lnTo>
                      <a:lnTo>
                        <a:pt x="147826" y="269768"/>
                      </a:lnTo>
                      <a:cubicBezTo>
                        <a:pt x="112478" y="290177"/>
                        <a:pt x="69741" y="286195"/>
                        <a:pt x="39103" y="263046"/>
                      </a:cubicBezTo>
                      <a:lnTo>
                        <a:pt x="13219" y="233701"/>
                      </a:lnTo>
                      <a:lnTo>
                        <a:pt x="747" y="196612"/>
                      </a:lnTo>
                      <a:cubicBezTo>
                        <a:pt x="-3982" y="158503"/>
                        <a:pt x="13939" y="119501"/>
                        <a:pt x="49287" y="99093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 w="22225"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87" name="任意多边形 86"/>
                <p:cNvSpPr/>
                <p:nvPr/>
              </p:nvSpPr>
              <p:spPr>
                <a:xfrm>
                  <a:off x="6008588" y="1118388"/>
                  <a:ext cx="766341" cy="434922"/>
                </a:xfrm>
                <a:custGeom>
                  <a:avLst/>
                  <a:gdLst>
                    <a:gd name="connsiteX0" fmla="*/ 484082 w 766341"/>
                    <a:gd name="connsiteY0" fmla="*/ 0 h 434922"/>
                    <a:gd name="connsiteX1" fmla="*/ 560345 w 766341"/>
                    <a:gd name="connsiteY1" fmla="*/ 11639 h 434922"/>
                    <a:gd name="connsiteX2" fmla="*/ 766341 w 766341"/>
                    <a:gd name="connsiteY2" fmla="*/ 64606 h 434922"/>
                    <a:gd name="connsiteX3" fmla="*/ 147826 w 766341"/>
                    <a:gd name="connsiteY3" fmla="*/ 421704 h 434922"/>
                    <a:gd name="connsiteX4" fmla="*/ 39102 w 766341"/>
                    <a:gd name="connsiteY4" fmla="*/ 414982 h 434922"/>
                    <a:gd name="connsiteX5" fmla="*/ 13218 w 766341"/>
                    <a:gd name="connsiteY5" fmla="*/ 385637 h 434922"/>
                    <a:gd name="connsiteX6" fmla="*/ 747 w 766341"/>
                    <a:gd name="connsiteY6" fmla="*/ 348548 h 434922"/>
                    <a:gd name="connsiteX7" fmla="*/ 49286 w 766341"/>
                    <a:gd name="connsiteY7" fmla="*/ 251029 h 4349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766341" h="434922">
                      <a:moveTo>
                        <a:pt x="484082" y="0"/>
                      </a:moveTo>
                      <a:lnTo>
                        <a:pt x="560345" y="11639"/>
                      </a:lnTo>
                      <a:lnTo>
                        <a:pt x="766341" y="64606"/>
                      </a:lnTo>
                      <a:lnTo>
                        <a:pt x="147826" y="421704"/>
                      </a:lnTo>
                      <a:cubicBezTo>
                        <a:pt x="112477" y="442113"/>
                        <a:pt x="69741" y="438132"/>
                        <a:pt x="39102" y="414982"/>
                      </a:cubicBezTo>
                      <a:lnTo>
                        <a:pt x="13218" y="385637"/>
                      </a:lnTo>
                      <a:lnTo>
                        <a:pt x="747" y="348548"/>
                      </a:lnTo>
                      <a:cubicBezTo>
                        <a:pt x="-3982" y="310439"/>
                        <a:pt x="13938" y="271438"/>
                        <a:pt x="49286" y="251029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 w="22225"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88" name="任意多边形 87"/>
                <p:cNvSpPr/>
                <p:nvPr/>
              </p:nvSpPr>
              <p:spPr>
                <a:xfrm rot="-1800000">
                  <a:off x="6018505" y="1051793"/>
                  <a:ext cx="464154" cy="197080"/>
                </a:xfrm>
                <a:custGeom>
                  <a:avLst/>
                  <a:gdLst>
                    <a:gd name="connsiteX0" fmla="*/ 0 w 464154"/>
                    <a:gd name="connsiteY0" fmla="*/ 98539 h 197080"/>
                    <a:gd name="connsiteX1" fmla="*/ 0 w 464154"/>
                    <a:gd name="connsiteY1" fmla="*/ 98540 h 197080"/>
                    <a:gd name="connsiteX2" fmla="*/ 0 w 464154"/>
                    <a:gd name="connsiteY2" fmla="*/ 98540 h 197080"/>
                    <a:gd name="connsiteX3" fmla="*/ 190379 w 464154"/>
                    <a:gd name="connsiteY3" fmla="*/ 0 h 197080"/>
                    <a:gd name="connsiteX4" fmla="*/ 333925 w 464154"/>
                    <a:gd name="connsiteY4" fmla="*/ 92831 h 197080"/>
                    <a:gd name="connsiteX5" fmla="*/ 464154 w 464154"/>
                    <a:gd name="connsiteY5" fmla="*/ 197080 h 197080"/>
                    <a:gd name="connsiteX6" fmla="*/ 98540 w 464154"/>
                    <a:gd name="connsiteY6" fmla="*/ 197079 h 197080"/>
                    <a:gd name="connsiteX7" fmla="*/ 7744 w 464154"/>
                    <a:gd name="connsiteY7" fmla="*/ 136895 h 197080"/>
                    <a:gd name="connsiteX8" fmla="*/ 0 w 464154"/>
                    <a:gd name="connsiteY8" fmla="*/ 98540 h 197080"/>
                    <a:gd name="connsiteX9" fmla="*/ 7744 w 464154"/>
                    <a:gd name="connsiteY9" fmla="*/ 60184 h 197080"/>
                    <a:gd name="connsiteX10" fmla="*/ 98540 w 464154"/>
                    <a:gd name="connsiteY10" fmla="*/ 0 h 1970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464154" h="197080">
                      <a:moveTo>
                        <a:pt x="0" y="98539"/>
                      </a:moveTo>
                      <a:lnTo>
                        <a:pt x="0" y="98540"/>
                      </a:lnTo>
                      <a:lnTo>
                        <a:pt x="0" y="98540"/>
                      </a:lnTo>
                      <a:close/>
                      <a:moveTo>
                        <a:pt x="190379" y="0"/>
                      </a:moveTo>
                      <a:lnTo>
                        <a:pt x="333925" y="92831"/>
                      </a:lnTo>
                      <a:lnTo>
                        <a:pt x="464154" y="197080"/>
                      </a:lnTo>
                      <a:lnTo>
                        <a:pt x="98540" y="197079"/>
                      </a:lnTo>
                      <a:cubicBezTo>
                        <a:pt x="57723" y="197079"/>
                        <a:pt x="22703" y="172263"/>
                        <a:pt x="7744" y="136895"/>
                      </a:cubicBezTo>
                      <a:lnTo>
                        <a:pt x="0" y="98540"/>
                      </a:lnTo>
                      <a:lnTo>
                        <a:pt x="7744" y="60184"/>
                      </a:lnTo>
                      <a:cubicBezTo>
                        <a:pt x="22703" y="24817"/>
                        <a:pt x="57724" y="0"/>
                        <a:pt x="98540" y="0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9" name="任意多边形 88"/>
                <p:cNvSpPr/>
                <p:nvPr/>
              </p:nvSpPr>
              <p:spPr>
                <a:xfrm rot="-1800000">
                  <a:off x="6861422" y="1271053"/>
                  <a:ext cx="335387" cy="197079"/>
                </a:xfrm>
                <a:custGeom>
                  <a:avLst/>
                  <a:gdLst>
                    <a:gd name="connsiteX0" fmla="*/ 202299 w 335387"/>
                    <a:gd name="connsiteY0" fmla="*/ 0 h 197079"/>
                    <a:gd name="connsiteX1" fmla="*/ 330293 w 335387"/>
                    <a:gd name="connsiteY1" fmla="*/ 187783 h 197079"/>
                    <a:gd name="connsiteX2" fmla="*/ 335387 w 335387"/>
                    <a:gd name="connsiteY2" fmla="*/ 197079 h 197079"/>
                    <a:gd name="connsiteX3" fmla="*/ 98540 w 335387"/>
                    <a:gd name="connsiteY3" fmla="*/ 197079 h 197079"/>
                    <a:gd name="connsiteX4" fmla="*/ 7744 w 335387"/>
                    <a:gd name="connsiteY4" fmla="*/ 136895 h 197079"/>
                    <a:gd name="connsiteX5" fmla="*/ 0 w 335387"/>
                    <a:gd name="connsiteY5" fmla="*/ 98540 h 197079"/>
                    <a:gd name="connsiteX6" fmla="*/ 7744 w 335387"/>
                    <a:gd name="connsiteY6" fmla="*/ 60184 h 197079"/>
                    <a:gd name="connsiteX7" fmla="*/ 98540 w 335387"/>
                    <a:gd name="connsiteY7" fmla="*/ 0 h 1970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35387" h="197079">
                      <a:moveTo>
                        <a:pt x="202299" y="0"/>
                      </a:moveTo>
                      <a:lnTo>
                        <a:pt x="330293" y="187783"/>
                      </a:lnTo>
                      <a:lnTo>
                        <a:pt x="335387" y="197079"/>
                      </a:lnTo>
                      <a:lnTo>
                        <a:pt x="98540" y="197079"/>
                      </a:lnTo>
                      <a:cubicBezTo>
                        <a:pt x="57723" y="197079"/>
                        <a:pt x="22703" y="172263"/>
                        <a:pt x="7744" y="136895"/>
                      </a:cubicBezTo>
                      <a:lnTo>
                        <a:pt x="0" y="98540"/>
                      </a:lnTo>
                      <a:lnTo>
                        <a:pt x="7744" y="60184"/>
                      </a:lnTo>
                      <a:cubicBezTo>
                        <a:pt x="22703" y="24816"/>
                        <a:pt x="57723" y="0"/>
                        <a:pt x="98540" y="0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80" name="组合 79"/>
              <p:cNvGrpSpPr/>
              <p:nvPr/>
            </p:nvGrpSpPr>
            <p:grpSpPr>
              <a:xfrm flipH="1" flipV="1">
                <a:off x="4946488" y="5306672"/>
                <a:ext cx="1188000" cy="501517"/>
                <a:chOff x="6008588" y="1051793"/>
                <a:chExt cx="1188221" cy="501517"/>
              </a:xfrm>
            </p:grpSpPr>
            <p:sp>
              <p:nvSpPr>
                <p:cNvPr id="82" name="任意多边形 81"/>
                <p:cNvSpPr/>
                <p:nvPr/>
              </p:nvSpPr>
              <p:spPr>
                <a:xfrm>
                  <a:off x="6542404" y="1180011"/>
                  <a:ext cx="465674" cy="282986"/>
                </a:xfrm>
                <a:custGeom>
                  <a:avLst/>
                  <a:gdLst>
                    <a:gd name="connsiteX0" fmla="*/ 220922 w 465674"/>
                    <a:gd name="connsiteY0" fmla="*/ 0 h 282986"/>
                    <a:gd name="connsiteX1" fmla="*/ 251418 w 465674"/>
                    <a:gd name="connsiteY1" fmla="*/ 7841 h 282986"/>
                    <a:gd name="connsiteX2" fmla="*/ 465674 w 465674"/>
                    <a:gd name="connsiteY2" fmla="*/ 86260 h 282986"/>
                    <a:gd name="connsiteX3" fmla="*/ 147826 w 465674"/>
                    <a:gd name="connsiteY3" fmla="*/ 269768 h 282986"/>
                    <a:gd name="connsiteX4" fmla="*/ 39103 w 465674"/>
                    <a:gd name="connsiteY4" fmla="*/ 263046 h 282986"/>
                    <a:gd name="connsiteX5" fmla="*/ 13219 w 465674"/>
                    <a:gd name="connsiteY5" fmla="*/ 233701 h 282986"/>
                    <a:gd name="connsiteX6" fmla="*/ 747 w 465674"/>
                    <a:gd name="connsiteY6" fmla="*/ 196612 h 282986"/>
                    <a:gd name="connsiteX7" fmla="*/ 49287 w 465674"/>
                    <a:gd name="connsiteY7" fmla="*/ 99093 h 2829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65674" h="282986">
                      <a:moveTo>
                        <a:pt x="220922" y="0"/>
                      </a:moveTo>
                      <a:lnTo>
                        <a:pt x="251418" y="7841"/>
                      </a:lnTo>
                      <a:lnTo>
                        <a:pt x="465674" y="86260"/>
                      </a:lnTo>
                      <a:lnTo>
                        <a:pt x="147826" y="269768"/>
                      </a:lnTo>
                      <a:cubicBezTo>
                        <a:pt x="112478" y="290177"/>
                        <a:pt x="69741" y="286195"/>
                        <a:pt x="39103" y="263046"/>
                      </a:cubicBezTo>
                      <a:lnTo>
                        <a:pt x="13219" y="233701"/>
                      </a:lnTo>
                      <a:lnTo>
                        <a:pt x="747" y="196612"/>
                      </a:lnTo>
                      <a:cubicBezTo>
                        <a:pt x="-3982" y="158503"/>
                        <a:pt x="13939" y="119501"/>
                        <a:pt x="49287" y="99093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 w="22225"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83" name="任意多边形 82"/>
                <p:cNvSpPr/>
                <p:nvPr/>
              </p:nvSpPr>
              <p:spPr>
                <a:xfrm>
                  <a:off x="6008588" y="1118388"/>
                  <a:ext cx="766341" cy="434922"/>
                </a:xfrm>
                <a:custGeom>
                  <a:avLst/>
                  <a:gdLst>
                    <a:gd name="connsiteX0" fmla="*/ 484082 w 766341"/>
                    <a:gd name="connsiteY0" fmla="*/ 0 h 434922"/>
                    <a:gd name="connsiteX1" fmla="*/ 560345 w 766341"/>
                    <a:gd name="connsiteY1" fmla="*/ 11639 h 434922"/>
                    <a:gd name="connsiteX2" fmla="*/ 766341 w 766341"/>
                    <a:gd name="connsiteY2" fmla="*/ 64606 h 434922"/>
                    <a:gd name="connsiteX3" fmla="*/ 147826 w 766341"/>
                    <a:gd name="connsiteY3" fmla="*/ 421704 h 434922"/>
                    <a:gd name="connsiteX4" fmla="*/ 39102 w 766341"/>
                    <a:gd name="connsiteY4" fmla="*/ 414982 h 434922"/>
                    <a:gd name="connsiteX5" fmla="*/ 13218 w 766341"/>
                    <a:gd name="connsiteY5" fmla="*/ 385637 h 434922"/>
                    <a:gd name="connsiteX6" fmla="*/ 747 w 766341"/>
                    <a:gd name="connsiteY6" fmla="*/ 348548 h 434922"/>
                    <a:gd name="connsiteX7" fmla="*/ 49286 w 766341"/>
                    <a:gd name="connsiteY7" fmla="*/ 251029 h 4349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766341" h="434922">
                      <a:moveTo>
                        <a:pt x="484082" y="0"/>
                      </a:moveTo>
                      <a:lnTo>
                        <a:pt x="560345" y="11639"/>
                      </a:lnTo>
                      <a:lnTo>
                        <a:pt x="766341" y="64606"/>
                      </a:lnTo>
                      <a:lnTo>
                        <a:pt x="147826" y="421704"/>
                      </a:lnTo>
                      <a:cubicBezTo>
                        <a:pt x="112477" y="442113"/>
                        <a:pt x="69741" y="438132"/>
                        <a:pt x="39102" y="414982"/>
                      </a:cubicBezTo>
                      <a:lnTo>
                        <a:pt x="13218" y="385637"/>
                      </a:lnTo>
                      <a:lnTo>
                        <a:pt x="747" y="348548"/>
                      </a:lnTo>
                      <a:cubicBezTo>
                        <a:pt x="-3982" y="310439"/>
                        <a:pt x="13938" y="271438"/>
                        <a:pt x="49286" y="251029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 w="22225"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84" name="任意多边形 83"/>
                <p:cNvSpPr/>
                <p:nvPr/>
              </p:nvSpPr>
              <p:spPr>
                <a:xfrm rot="-1800000">
                  <a:off x="6018505" y="1051793"/>
                  <a:ext cx="464154" cy="197080"/>
                </a:xfrm>
                <a:custGeom>
                  <a:avLst/>
                  <a:gdLst>
                    <a:gd name="connsiteX0" fmla="*/ 0 w 464154"/>
                    <a:gd name="connsiteY0" fmla="*/ 98539 h 197080"/>
                    <a:gd name="connsiteX1" fmla="*/ 0 w 464154"/>
                    <a:gd name="connsiteY1" fmla="*/ 98540 h 197080"/>
                    <a:gd name="connsiteX2" fmla="*/ 0 w 464154"/>
                    <a:gd name="connsiteY2" fmla="*/ 98540 h 197080"/>
                    <a:gd name="connsiteX3" fmla="*/ 190379 w 464154"/>
                    <a:gd name="connsiteY3" fmla="*/ 0 h 197080"/>
                    <a:gd name="connsiteX4" fmla="*/ 333925 w 464154"/>
                    <a:gd name="connsiteY4" fmla="*/ 92831 h 197080"/>
                    <a:gd name="connsiteX5" fmla="*/ 464154 w 464154"/>
                    <a:gd name="connsiteY5" fmla="*/ 197080 h 197080"/>
                    <a:gd name="connsiteX6" fmla="*/ 98540 w 464154"/>
                    <a:gd name="connsiteY6" fmla="*/ 197079 h 197080"/>
                    <a:gd name="connsiteX7" fmla="*/ 7744 w 464154"/>
                    <a:gd name="connsiteY7" fmla="*/ 136895 h 197080"/>
                    <a:gd name="connsiteX8" fmla="*/ 0 w 464154"/>
                    <a:gd name="connsiteY8" fmla="*/ 98540 h 197080"/>
                    <a:gd name="connsiteX9" fmla="*/ 7744 w 464154"/>
                    <a:gd name="connsiteY9" fmla="*/ 60184 h 197080"/>
                    <a:gd name="connsiteX10" fmla="*/ 98540 w 464154"/>
                    <a:gd name="connsiteY10" fmla="*/ 0 h 1970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464154" h="197080">
                      <a:moveTo>
                        <a:pt x="0" y="98539"/>
                      </a:moveTo>
                      <a:lnTo>
                        <a:pt x="0" y="98540"/>
                      </a:lnTo>
                      <a:lnTo>
                        <a:pt x="0" y="98540"/>
                      </a:lnTo>
                      <a:close/>
                      <a:moveTo>
                        <a:pt x="190379" y="0"/>
                      </a:moveTo>
                      <a:lnTo>
                        <a:pt x="333925" y="92831"/>
                      </a:lnTo>
                      <a:lnTo>
                        <a:pt x="464154" y="197080"/>
                      </a:lnTo>
                      <a:lnTo>
                        <a:pt x="98540" y="197079"/>
                      </a:lnTo>
                      <a:cubicBezTo>
                        <a:pt x="57723" y="197079"/>
                        <a:pt x="22703" y="172263"/>
                        <a:pt x="7744" y="136895"/>
                      </a:cubicBezTo>
                      <a:lnTo>
                        <a:pt x="0" y="98540"/>
                      </a:lnTo>
                      <a:lnTo>
                        <a:pt x="7744" y="60184"/>
                      </a:lnTo>
                      <a:cubicBezTo>
                        <a:pt x="22703" y="24817"/>
                        <a:pt x="57724" y="0"/>
                        <a:pt x="98540" y="0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5" name="任意多边形 84"/>
                <p:cNvSpPr/>
                <p:nvPr/>
              </p:nvSpPr>
              <p:spPr>
                <a:xfrm rot="-1800000">
                  <a:off x="6861422" y="1271053"/>
                  <a:ext cx="335387" cy="197079"/>
                </a:xfrm>
                <a:custGeom>
                  <a:avLst/>
                  <a:gdLst>
                    <a:gd name="connsiteX0" fmla="*/ 202299 w 335387"/>
                    <a:gd name="connsiteY0" fmla="*/ 0 h 197079"/>
                    <a:gd name="connsiteX1" fmla="*/ 330293 w 335387"/>
                    <a:gd name="connsiteY1" fmla="*/ 187783 h 197079"/>
                    <a:gd name="connsiteX2" fmla="*/ 335387 w 335387"/>
                    <a:gd name="connsiteY2" fmla="*/ 197079 h 197079"/>
                    <a:gd name="connsiteX3" fmla="*/ 98540 w 335387"/>
                    <a:gd name="connsiteY3" fmla="*/ 197079 h 197079"/>
                    <a:gd name="connsiteX4" fmla="*/ 7744 w 335387"/>
                    <a:gd name="connsiteY4" fmla="*/ 136895 h 197079"/>
                    <a:gd name="connsiteX5" fmla="*/ 0 w 335387"/>
                    <a:gd name="connsiteY5" fmla="*/ 98540 h 197079"/>
                    <a:gd name="connsiteX6" fmla="*/ 7744 w 335387"/>
                    <a:gd name="connsiteY6" fmla="*/ 60184 h 197079"/>
                    <a:gd name="connsiteX7" fmla="*/ 98540 w 335387"/>
                    <a:gd name="connsiteY7" fmla="*/ 0 h 1970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35387" h="197079">
                      <a:moveTo>
                        <a:pt x="202299" y="0"/>
                      </a:moveTo>
                      <a:lnTo>
                        <a:pt x="330293" y="187783"/>
                      </a:lnTo>
                      <a:lnTo>
                        <a:pt x="335387" y="197079"/>
                      </a:lnTo>
                      <a:lnTo>
                        <a:pt x="98540" y="197079"/>
                      </a:lnTo>
                      <a:cubicBezTo>
                        <a:pt x="57723" y="197079"/>
                        <a:pt x="22703" y="172263"/>
                        <a:pt x="7744" y="136895"/>
                      </a:cubicBezTo>
                      <a:lnTo>
                        <a:pt x="0" y="98540"/>
                      </a:lnTo>
                      <a:lnTo>
                        <a:pt x="7744" y="60184"/>
                      </a:lnTo>
                      <a:cubicBezTo>
                        <a:pt x="22703" y="24816"/>
                        <a:pt x="57723" y="0"/>
                        <a:pt x="98540" y="0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  <p:sp>
        <p:nvSpPr>
          <p:cNvPr id="18" name="矩形 17"/>
          <p:cNvSpPr/>
          <p:nvPr/>
        </p:nvSpPr>
        <p:spPr>
          <a:xfrm>
            <a:off x="103404" y="213359"/>
            <a:ext cx="66236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01</a:t>
            </a:r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342723" y="178376"/>
            <a:ext cx="79106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“一上”</a:t>
            </a:r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预算编制的原则和编制思路</a:t>
            </a:r>
          </a:p>
        </p:txBody>
      </p:sp>
      <p:grpSp>
        <p:nvGrpSpPr>
          <p:cNvPr id="45" name="组 1"/>
          <p:cNvGrpSpPr/>
          <p:nvPr/>
        </p:nvGrpSpPr>
        <p:grpSpPr>
          <a:xfrm>
            <a:off x="765765" y="990496"/>
            <a:ext cx="10763625" cy="1154560"/>
            <a:chOff x="3135952" y="1622972"/>
            <a:chExt cx="10763625" cy="1154560"/>
          </a:xfrm>
        </p:grpSpPr>
        <p:sp>
          <p:nvSpPr>
            <p:cNvPr id="47" name="圆角矩形 46"/>
            <p:cNvSpPr/>
            <p:nvPr/>
          </p:nvSpPr>
          <p:spPr>
            <a:xfrm>
              <a:off x="3135952" y="1948375"/>
              <a:ext cx="10763625" cy="829157"/>
            </a:xfrm>
            <a:prstGeom prst="roundRect">
              <a:avLst/>
            </a:prstGeom>
            <a:noFill/>
            <a:ln w="12700" cap="flat" cmpd="sng" algn="ctr">
              <a:solidFill>
                <a:srgbClr val="FA1515"/>
              </a:solidFill>
              <a:prstDash val="dash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9" name="圆角矩形 48"/>
            <p:cNvSpPr/>
            <p:nvPr/>
          </p:nvSpPr>
          <p:spPr>
            <a:xfrm>
              <a:off x="3351040" y="1622972"/>
              <a:ext cx="1990948" cy="562591"/>
            </a:xfrm>
            <a:prstGeom prst="roundRect">
              <a:avLst/>
            </a:prstGeom>
            <a:gradFill>
              <a:gsLst>
                <a:gs pos="0">
                  <a:srgbClr val="E4E4E4"/>
                </a:gs>
                <a:gs pos="100000">
                  <a:sysClr val="window" lastClr="FFFFFF"/>
                </a:gs>
              </a:gsLst>
              <a:lin ang="2700000" scaled="0"/>
            </a:gradFill>
            <a:ln w="19050" cap="flat" cmpd="sng" algn="ctr">
              <a:gradFill>
                <a:gsLst>
                  <a:gs pos="0">
                    <a:sysClr val="window" lastClr="FFFFFF">
                      <a:lumMod val="65000"/>
                    </a:sysClr>
                  </a:gs>
                  <a:gs pos="100000">
                    <a:sysClr val="window" lastClr="FFFFFF"/>
                  </a:gs>
                </a:gsLst>
                <a:lin ang="13500000" scaled="0"/>
              </a:gradFill>
              <a:prstDash val="solid"/>
              <a:miter lim="800000"/>
            </a:ln>
            <a:effectLst>
              <a:outerShdw blurRad="177800" dist="114300" dir="2700000" sx="101000" sy="101000" algn="tl" rotWithShape="0">
                <a:prstClr val="black">
                  <a:alpha val="22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0" name="文本框 49"/>
            <p:cNvSpPr txBox="1"/>
            <p:nvPr/>
          </p:nvSpPr>
          <p:spPr>
            <a:xfrm flipH="1">
              <a:off x="3639412" y="1721028"/>
              <a:ext cx="155348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zh-CN" altLang="en-US" sz="2000" b="1" kern="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Microsoft YaHei" charset="-122"/>
                  <a:ea typeface="Microsoft YaHei" charset="-122"/>
                  <a:cs typeface="Microsoft YaHei" charset="-122"/>
                </a:rPr>
                <a:t>全面性原则</a:t>
              </a:r>
              <a:endPara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Microsoft YaHei" charset="-122"/>
                <a:ea typeface="Microsoft YaHei" charset="-122"/>
                <a:cs typeface="Microsoft YaHei" charset="-122"/>
              </a:endParaRPr>
            </a:p>
          </p:txBody>
        </p:sp>
        <p:sp>
          <p:nvSpPr>
            <p:cNvPr id="51" name="文本框 50"/>
            <p:cNvSpPr txBox="1"/>
            <p:nvPr/>
          </p:nvSpPr>
          <p:spPr>
            <a:xfrm flipH="1">
              <a:off x="3391982" y="2152670"/>
              <a:ext cx="9702524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lnSpc>
                  <a:spcPct val="150000"/>
                </a:lnSpc>
              </a:pPr>
              <a:r>
                <a:rPr lang="zh-CN" altLang="en-US" sz="2000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学院所有收入和支出都应纳入预算，统一管理，统筹安排，未列入预算的不得支出。</a:t>
              </a:r>
            </a:p>
          </p:txBody>
        </p:sp>
      </p:grpSp>
      <p:grpSp>
        <p:nvGrpSpPr>
          <p:cNvPr id="52" name="组 1"/>
          <p:cNvGrpSpPr/>
          <p:nvPr/>
        </p:nvGrpSpPr>
        <p:grpSpPr>
          <a:xfrm>
            <a:off x="765764" y="2265580"/>
            <a:ext cx="10763625" cy="1381009"/>
            <a:chOff x="3135952" y="1603688"/>
            <a:chExt cx="10763625" cy="1381009"/>
          </a:xfrm>
        </p:grpSpPr>
        <p:sp>
          <p:nvSpPr>
            <p:cNvPr id="53" name="圆角矩形 52"/>
            <p:cNvSpPr/>
            <p:nvPr/>
          </p:nvSpPr>
          <p:spPr>
            <a:xfrm>
              <a:off x="3135952" y="1948374"/>
              <a:ext cx="10763625" cy="1036323"/>
            </a:xfrm>
            <a:prstGeom prst="roundRect">
              <a:avLst/>
            </a:prstGeom>
            <a:noFill/>
            <a:ln w="12700" cap="flat" cmpd="sng" algn="ctr">
              <a:solidFill>
                <a:srgbClr val="FA1515"/>
              </a:solidFill>
              <a:prstDash val="dash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4" name="圆角矩形 53"/>
            <p:cNvSpPr/>
            <p:nvPr/>
          </p:nvSpPr>
          <p:spPr>
            <a:xfrm>
              <a:off x="3351040" y="1603688"/>
              <a:ext cx="1990948" cy="573259"/>
            </a:xfrm>
            <a:prstGeom prst="roundRect">
              <a:avLst/>
            </a:prstGeom>
            <a:gradFill>
              <a:gsLst>
                <a:gs pos="0">
                  <a:srgbClr val="E4E4E4"/>
                </a:gs>
                <a:gs pos="100000">
                  <a:sysClr val="window" lastClr="FFFFFF"/>
                </a:gs>
              </a:gsLst>
              <a:lin ang="2700000" scaled="0"/>
            </a:gradFill>
            <a:ln w="19050" cap="flat" cmpd="sng" algn="ctr">
              <a:gradFill>
                <a:gsLst>
                  <a:gs pos="0">
                    <a:sysClr val="window" lastClr="FFFFFF">
                      <a:lumMod val="65000"/>
                    </a:sysClr>
                  </a:gs>
                  <a:gs pos="100000">
                    <a:sysClr val="window" lastClr="FFFFFF"/>
                  </a:gs>
                </a:gsLst>
                <a:lin ang="13500000" scaled="0"/>
              </a:gradFill>
              <a:prstDash val="solid"/>
              <a:miter lim="800000"/>
            </a:ln>
            <a:effectLst>
              <a:outerShdw blurRad="177800" dist="114300" dir="2700000" sx="101000" sy="101000" algn="tl" rotWithShape="0">
                <a:prstClr val="black">
                  <a:alpha val="22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5" name="文本框 54"/>
            <p:cNvSpPr txBox="1"/>
            <p:nvPr/>
          </p:nvSpPr>
          <p:spPr>
            <a:xfrm flipH="1">
              <a:off x="3639412" y="1708996"/>
              <a:ext cx="155348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zh-CN" altLang="en-US" sz="2000" b="1" kern="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Microsoft YaHei" charset="-122"/>
                  <a:ea typeface="Microsoft YaHei" charset="-122"/>
                  <a:cs typeface="Microsoft YaHei" charset="-122"/>
                </a:rPr>
                <a:t>稳妥性原则</a:t>
              </a:r>
              <a:endPara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Microsoft YaHei" charset="-122"/>
                <a:ea typeface="Microsoft YaHei" charset="-122"/>
                <a:cs typeface="Microsoft YaHei" charset="-122"/>
              </a:endParaRPr>
            </a:p>
          </p:txBody>
        </p:sp>
        <p:sp>
          <p:nvSpPr>
            <p:cNvPr id="56" name="文本框 55"/>
            <p:cNvSpPr txBox="1"/>
            <p:nvPr/>
          </p:nvSpPr>
          <p:spPr>
            <a:xfrm flipH="1">
              <a:off x="3391983" y="2199867"/>
              <a:ext cx="10507592" cy="784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lnSpc>
                  <a:spcPts val="2700"/>
                </a:lnSpc>
              </a:pPr>
              <a:r>
                <a:rPr lang="zh-CN" altLang="en-US" sz="2000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预算要坚持量入为出、收支平衡。收入预算要积极稳妥，支出预算要统筹兼顾。要优先保证基本支出，安排项目支出要量力而行，严格控制预算风险。</a:t>
              </a:r>
            </a:p>
          </p:txBody>
        </p:sp>
      </p:grpSp>
      <p:grpSp>
        <p:nvGrpSpPr>
          <p:cNvPr id="69" name="组 1"/>
          <p:cNvGrpSpPr/>
          <p:nvPr/>
        </p:nvGrpSpPr>
        <p:grpSpPr>
          <a:xfrm>
            <a:off x="765763" y="3770288"/>
            <a:ext cx="10763625" cy="1270841"/>
            <a:chOff x="3135952" y="1620992"/>
            <a:chExt cx="10763625" cy="1270841"/>
          </a:xfrm>
        </p:grpSpPr>
        <p:sp>
          <p:nvSpPr>
            <p:cNvPr id="70" name="圆角矩形 69"/>
            <p:cNvSpPr/>
            <p:nvPr/>
          </p:nvSpPr>
          <p:spPr>
            <a:xfrm>
              <a:off x="3135952" y="1948374"/>
              <a:ext cx="10763625" cy="943459"/>
            </a:xfrm>
            <a:prstGeom prst="roundRect">
              <a:avLst/>
            </a:prstGeom>
            <a:noFill/>
            <a:ln w="12700" cap="flat" cmpd="sng" algn="ctr">
              <a:solidFill>
                <a:srgbClr val="FA1515"/>
              </a:solidFill>
              <a:prstDash val="dash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" name="圆角矩形 70"/>
            <p:cNvSpPr/>
            <p:nvPr/>
          </p:nvSpPr>
          <p:spPr>
            <a:xfrm>
              <a:off x="3351040" y="1620992"/>
              <a:ext cx="1990948" cy="550273"/>
            </a:xfrm>
            <a:prstGeom prst="roundRect">
              <a:avLst/>
            </a:prstGeom>
            <a:gradFill>
              <a:gsLst>
                <a:gs pos="0">
                  <a:srgbClr val="E4E4E4"/>
                </a:gs>
                <a:gs pos="100000">
                  <a:sysClr val="window" lastClr="FFFFFF"/>
                </a:gs>
              </a:gsLst>
              <a:lin ang="2700000" scaled="0"/>
            </a:gradFill>
            <a:ln w="19050" cap="flat" cmpd="sng" algn="ctr">
              <a:gradFill>
                <a:gsLst>
                  <a:gs pos="0">
                    <a:sysClr val="window" lastClr="FFFFFF">
                      <a:lumMod val="65000"/>
                    </a:sysClr>
                  </a:gs>
                  <a:gs pos="100000">
                    <a:sysClr val="window" lastClr="FFFFFF"/>
                  </a:gs>
                </a:gsLst>
                <a:lin ang="13500000" scaled="0"/>
              </a:gradFill>
              <a:prstDash val="solid"/>
              <a:miter lim="800000"/>
            </a:ln>
            <a:effectLst>
              <a:outerShdw blurRad="177800" dist="114300" dir="2700000" sx="101000" sy="101000" algn="tl" rotWithShape="0">
                <a:prstClr val="black">
                  <a:alpha val="22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3" name="文本框 72"/>
            <p:cNvSpPr txBox="1"/>
            <p:nvPr/>
          </p:nvSpPr>
          <p:spPr>
            <a:xfrm flipH="1">
              <a:off x="3639412" y="1721028"/>
              <a:ext cx="155348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zh-CN" altLang="en-US" sz="2000" b="1" kern="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Microsoft YaHei" charset="-122"/>
                  <a:ea typeface="Microsoft YaHei" charset="-122"/>
                  <a:cs typeface="Microsoft YaHei" charset="-122"/>
                </a:rPr>
                <a:t>重点性原则</a:t>
              </a:r>
              <a:endPara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Microsoft YaHei" charset="-122"/>
                <a:ea typeface="Microsoft YaHei" charset="-122"/>
                <a:cs typeface="Microsoft YaHei" charset="-122"/>
              </a:endParaRPr>
            </a:p>
          </p:txBody>
        </p:sp>
        <p:sp>
          <p:nvSpPr>
            <p:cNvPr id="74" name="文本框 73"/>
            <p:cNvSpPr txBox="1"/>
            <p:nvPr/>
          </p:nvSpPr>
          <p:spPr>
            <a:xfrm flipH="1">
              <a:off x="3391985" y="2324745"/>
              <a:ext cx="10507592" cy="4130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lnSpc>
                  <a:spcPts val="2700"/>
                </a:lnSpc>
              </a:pPr>
              <a:r>
                <a:rPr lang="zh-CN" altLang="en-US" sz="2000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预算要着眼学院总体规划和长远发展，着力加强内涵建设，优先保证重点工作需要。</a:t>
              </a:r>
            </a:p>
          </p:txBody>
        </p:sp>
      </p:grpSp>
      <p:grpSp>
        <p:nvGrpSpPr>
          <p:cNvPr id="90" name="组 1"/>
          <p:cNvGrpSpPr/>
          <p:nvPr/>
        </p:nvGrpSpPr>
        <p:grpSpPr>
          <a:xfrm>
            <a:off x="742012" y="5180073"/>
            <a:ext cx="10787375" cy="1481984"/>
            <a:chOff x="3112202" y="1656895"/>
            <a:chExt cx="10787375" cy="1481984"/>
          </a:xfrm>
        </p:grpSpPr>
        <p:sp>
          <p:nvSpPr>
            <p:cNvPr id="91" name="圆角矩形 90"/>
            <p:cNvSpPr/>
            <p:nvPr/>
          </p:nvSpPr>
          <p:spPr>
            <a:xfrm>
              <a:off x="3112202" y="1960249"/>
              <a:ext cx="10765178" cy="1178630"/>
            </a:xfrm>
            <a:prstGeom prst="roundRect">
              <a:avLst/>
            </a:prstGeom>
            <a:noFill/>
            <a:ln w="12700" cap="flat" cmpd="sng" algn="ctr">
              <a:solidFill>
                <a:srgbClr val="FA1515"/>
              </a:solidFill>
              <a:prstDash val="dash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6" name="圆角矩形 95"/>
            <p:cNvSpPr/>
            <p:nvPr/>
          </p:nvSpPr>
          <p:spPr>
            <a:xfrm>
              <a:off x="3351040" y="1656895"/>
              <a:ext cx="1990948" cy="520052"/>
            </a:xfrm>
            <a:prstGeom prst="roundRect">
              <a:avLst/>
            </a:prstGeom>
            <a:gradFill>
              <a:gsLst>
                <a:gs pos="0">
                  <a:srgbClr val="E4E4E4"/>
                </a:gs>
                <a:gs pos="100000">
                  <a:sysClr val="window" lastClr="FFFFFF"/>
                </a:gs>
              </a:gsLst>
              <a:lin ang="2700000" scaled="0"/>
            </a:gradFill>
            <a:ln w="19050" cap="flat" cmpd="sng" algn="ctr">
              <a:gradFill>
                <a:gsLst>
                  <a:gs pos="0">
                    <a:sysClr val="window" lastClr="FFFFFF">
                      <a:lumMod val="65000"/>
                    </a:sysClr>
                  </a:gs>
                  <a:gs pos="100000">
                    <a:sysClr val="window" lastClr="FFFFFF"/>
                  </a:gs>
                </a:gsLst>
                <a:lin ang="13500000" scaled="0"/>
              </a:gradFill>
              <a:prstDash val="solid"/>
              <a:miter lim="800000"/>
            </a:ln>
            <a:effectLst>
              <a:outerShdw blurRad="177800" dist="114300" dir="2700000" sx="101000" sy="101000" algn="tl" rotWithShape="0">
                <a:prstClr val="black">
                  <a:alpha val="22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1" name="文本框 100"/>
            <p:cNvSpPr txBox="1"/>
            <p:nvPr/>
          </p:nvSpPr>
          <p:spPr>
            <a:xfrm flipH="1">
              <a:off x="3639412" y="1721028"/>
              <a:ext cx="155348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kumimoji="0" lang="zh-CN" altLang="en-US" sz="20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Microsoft YaHei" charset="-122"/>
                  <a:ea typeface="Microsoft YaHei" charset="-122"/>
                  <a:cs typeface="Microsoft YaHei" charset="-122"/>
                </a:rPr>
                <a:t>效益性原则</a:t>
              </a:r>
            </a:p>
          </p:txBody>
        </p:sp>
        <p:sp>
          <p:nvSpPr>
            <p:cNvPr id="102" name="文本框 101"/>
            <p:cNvSpPr txBox="1"/>
            <p:nvPr/>
          </p:nvSpPr>
          <p:spPr>
            <a:xfrm flipH="1">
              <a:off x="3391985" y="2236018"/>
              <a:ext cx="10507592" cy="4130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lnSpc>
                  <a:spcPts val="2700"/>
                </a:lnSpc>
              </a:pPr>
              <a:endParaRPr lang="zh-CN" altLang="en-US" sz="20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8" name="矩形 37"/>
          <p:cNvSpPr/>
          <p:nvPr/>
        </p:nvSpPr>
        <p:spPr>
          <a:xfrm>
            <a:off x="1056904" y="5925787"/>
            <a:ext cx="1048591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/>
              <a:t>预算要加强经费管理，协调好规模、结构、质量、效益之间的关系，坚持勤俭办学，反对铺张浪费。项目预算要设定绩效目标，进行绩效分析，纳入目标管理，并将此作为安排预算的重要依据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06003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椭圆 74"/>
          <p:cNvSpPr/>
          <p:nvPr/>
        </p:nvSpPr>
        <p:spPr>
          <a:xfrm>
            <a:off x="-1267281" y="-1248474"/>
            <a:ext cx="2451680" cy="2451680"/>
          </a:xfrm>
          <a:prstGeom prst="ellipse">
            <a:avLst/>
          </a:prstGeom>
          <a:gradFill>
            <a:gsLst>
              <a:gs pos="0">
                <a:schemeClr val="bg1"/>
              </a:gs>
              <a:gs pos="36000">
                <a:schemeClr val="bg1"/>
              </a:gs>
              <a:gs pos="100000">
                <a:srgbClr val="ECECEC"/>
              </a:gs>
            </a:gsLst>
            <a:lin ang="13500000" scaled="1"/>
          </a:gradFill>
          <a:ln w="19050">
            <a:solidFill>
              <a:schemeClr val="bg1"/>
            </a:solidFill>
          </a:ln>
          <a:effectLst>
            <a:outerShdw blurRad="558800" dist="533400" dir="2700000" sx="95000" sy="95000" algn="tl" rotWithShape="0">
              <a:schemeClr val="bg1">
                <a:lumMod val="6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-1191536" y="-1248244"/>
            <a:ext cx="2300190" cy="2453492"/>
            <a:chOff x="-1191536" y="-1248244"/>
            <a:chExt cx="2300190" cy="2453492"/>
          </a:xfrm>
        </p:grpSpPr>
        <p:sp>
          <p:nvSpPr>
            <p:cNvPr id="76" name="椭圆 75"/>
            <p:cNvSpPr/>
            <p:nvPr/>
          </p:nvSpPr>
          <p:spPr>
            <a:xfrm>
              <a:off x="-1191536" y="-1171585"/>
              <a:ext cx="2300190" cy="2300174"/>
            </a:xfrm>
            <a:prstGeom prst="ellipse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78" name="组合 77"/>
            <p:cNvGrpSpPr/>
            <p:nvPr/>
          </p:nvGrpSpPr>
          <p:grpSpPr>
            <a:xfrm>
              <a:off x="-649744" y="-1248244"/>
              <a:ext cx="1160784" cy="2453492"/>
              <a:chOff x="4946488" y="1051793"/>
              <a:chExt cx="2250321" cy="4756396"/>
            </a:xfrm>
          </p:grpSpPr>
          <p:grpSp>
            <p:nvGrpSpPr>
              <p:cNvPr id="79" name="组合 78"/>
              <p:cNvGrpSpPr/>
              <p:nvPr/>
            </p:nvGrpSpPr>
            <p:grpSpPr>
              <a:xfrm>
                <a:off x="6008588" y="1051793"/>
                <a:ext cx="1188221" cy="501517"/>
                <a:chOff x="6008588" y="1051793"/>
                <a:chExt cx="1188221" cy="501517"/>
              </a:xfrm>
            </p:grpSpPr>
            <p:sp>
              <p:nvSpPr>
                <p:cNvPr id="86" name="任意多边形 85"/>
                <p:cNvSpPr/>
                <p:nvPr/>
              </p:nvSpPr>
              <p:spPr>
                <a:xfrm>
                  <a:off x="6542404" y="1180011"/>
                  <a:ext cx="465674" cy="282986"/>
                </a:xfrm>
                <a:custGeom>
                  <a:avLst/>
                  <a:gdLst>
                    <a:gd name="connsiteX0" fmla="*/ 220922 w 465674"/>
                    <a:gd name="connsiteY0" fmla="*/ 0 h 282986"/>
                    <a:gd name="connsiteX1" fmla="*/ 251418 w 465674"/>
                    <a:gd name="connsiteY1" fmla="*/ 7841 h 282986"/>
                    <a:gd name="connsiteX2" fmla="*/ 465674 w 465674"/>
                    <a:gd name="connsiteY2" fmla="*/ 86260 h 282986"/>
                    <a:gd name="connsiteX3" fmla="*/ 147826 w 465674"/>
                    <a:gd name="connsiteY3" fmla="*/ 269768 h 282986"/>
                    <a:gd name="connsiteX4" fmla="*/ 39103 w 465674"/>
                    <a:gd name="connsiteY4" fmla="*/ 263046 h 282986"/>
                    <a:gd name="connsiteX5" fmla="*/ 13219 w 465674"/>
                    <a:gd name="connsiteY5" fmla="*/ 233701 h 282986"/>
                    <a:gd name="connsiteX6" fmla="*/ 747 w 465674"/>
                    <a:gd name="connsiteY6" fmla="*/ 196612 h 282986"/>
                    <a:gd name="connsiteX7" fmla="*/ 49287 w 465674"/>
                    <a:gd name="connsiteY7" fmla="*/ 99093 h 2829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65674" h="282986">
                      <a:moveTo>
                        <a:pt x="220922" y="0"/>
                      </a:moveTo>
                      <a:lnTo>
                        <a:pt x="251418" y="7841"/>
                      </a:lnTo>
                      <a:lnTo>
                        <a:pt x="465674" y="86260"/>
                      </a:lnTo>
                      <a:lnTo>
                        <a:pt x="147826" y="269768"/>
                      </a:lnTo>
                      <a:cubicBezTo>
                        <a:pt x="112478" y="290177"/>
                        <a:pt x="69741" y="286195"/>
                        <a:pt x="39103" y="263046"/>
                      </a:cubicBezTo>
                      <a:lnTo>
                        <a:pt x="13219" y="233701"/>
                      </a:lnTo>
                      <a:lnTo>
                        <a:pt x="747" y="196612"/>
                      </a:lnTo>
                      <a:cubicBezTo>
                        <a:pt x="-3982" y="158503"/>
                        <a:pt x="13939" y="119501"/>
                        <a:pt x="49287" y="99093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 w="22225"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87" name="任意多边形 86"/>
                <p:cNvSpPr/>
                <p:nvPr/>
              </p:nvSpPr>
              <p:spPr>
                <a:xfrm>
                  <a:off x="6008588" y="1118388"/>
                  <a:ext cx="766341" cy="434922"/>
                </a:xfrm>
                <a:custGeom>
                  <a:avLst/>
                  <a:gdLst>
                    <a:gd name="connsiteX0" fmla="*/ 484082 w 766341"/>
                    <a:gd name="connsiteY0" fmla="*/ 0 h 434922"/>
                    <a:gd name="connsiteX1" fmla="*/ 560345 w 766341"/>
                    <a:gd name="connsiteY1" fmla="*/ 11639 h 434922"/>
                    <a:gd name="connsiteX2" fmla="*/ 766341 w 766341"/>
                    <a:gd name="connsiteY2" fmla="*/ 64606 h 434922"/>
                    <a:gd name="connsiteX3" fmla="*/ 147826 w 766341"/>
                    <a:gd name="connsiteY3" fmla="*/ 421704 h 434922"/>
                    <a:gd name="connsiteX4" fmla="*/ 39102 w 766341"/>
                    <a:gd name="connsiteY4" fmla="*/ 414982 h 434922"/>
                    <a:gd name="connsiteX5" fmla="*/ 13218 w 766341"/>
                    <a:gd name="connsiteY5" fmla="*/ 385637 h 434922"/>
                    <a:gd name="connsiteX6" fmla="*/ 747 w 766341"/>
                    <a:gd name="connsiteY6" fmla="*/ 348548 h 434922"/>
                    <a:gd name="connsiteX7" fmla="*/ 49286 w 766341"/>
                    <a:gd name="connsiteY7" fmla="*/ 251029 h 4349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766341" h="434922">
                      <a:moveTo>
                        <a:pt x="484082" y="0"/>
                      </a:moveTo>
                      <a:lnTo>
                        <a:pt x="560345" y="11639"/>
                      </a:lnTo>
                      <a:lnTo>
                        <a:pt x="766341" y="64606"/>
                      </a:lnTo>
                      <a:lnTo>
                        <a:pt x="147826" y="421704"/>
                      </a:lnTo>
                      <a:cubicBezTo>
                        <a:pt x="112477" y="442113"/>
                        <a:pt x="69741" y="438132"/>
                        <a:pt x="39102" y="414982"/>
                      </a:cubicBezTo>
                      <a:lnTo>
                        <a:pt x="13218" y="385637"/>
                      </a:lnTo>
                      <a:lnTo>
                        <a:pt x="747" y="348548"/>
                      </a:lnTo>
                      <a:cubicBezTo>
                        <a:pt x="-3982" y="310439"/>
                        <a:pt x="13938" y="271438"/>
                        <a:pt x="49286" y="251029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 w="22225"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88" name="任意多边形 87"/>
                <p:cNvSpPr/>
                <p:nvPr/>
              </p:nvSpPr>
              <p:spPr>
                <a:xfrm rot="-1800000">
                  <a:off x="6018505" y="1051793"/>
                  <a:ext cx="464154" cy="197080"/>
                </a:xfrm>
                <a:custGeom>
                  <a:avLst/>
                  <a:gdLst>
                    <a:gd name="connsiteX0" fmla="*/ 0 w 464154"/>
                    <a:gd name="connsiteY0" fmla="*/ 98539 h 197080"/>
                    <a:gd name="connsiteX1" fmla="*/ 0 w 464154"/>
                    <a:gd name="connsiteY1" fmla="*/ 98540 h 197080"/>
                    <a:gd name="connsiteX2" fmla="*/ 0 w 464154"/>
                    <a:gd name="connsiteY2" fmla="*/ 98540 h 197080"/>
                    <a:gd name="connsiteX3" fmla="*/ 190379 w 464154"/>
                    <a:gd name="connsiteY3" fmla="*/ 0 h 197080"/>
                    <a:gd name="connsiteX4" fmla="*/ 333925 w 464154"/>
                    <a:gd name="connsiteY4" fmla="*/ 92831 h 197080"/>
                    <a:gd name="connsiteX5" fmla="*/ 464154 w 464154"/>
                    <a:gd name="connsiteY5" fmla="*/ 197080 h 197080"/>
                    <a:gd name="connsiteX6" fmla="*/ 98540 w 464154"/>
                    <a:gd name="connsiteY6" fmla="*/ 197079 h 197080"/>
                    <a:gd name="connsiteX7" fmla="*/ 7744 w 464154"/>
                    <a:gd name="connsiteY7" fmla="*/ 136895 h 197080"/>
                    <a:gd name="connsiteX8" fmla="*/ 0 w 464154"/>
                    <a:gd name="connsiteY8" fmla="*/ 98540 h 197080"/>
                    <a:gd name="connsiteX9" fmla="*/ 7744 w 464154"/>
                    <a:gd name="connsiteY9" fmla="*/ 60184 h 197080"/>
                    <a:gd name="connsiteX10" fmla="*/ 98540 w 464154"/>
                    <a:gd name="connsiteY10" fmla="*/ 0 h 1970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464154" h="197080">
                      <a:moveTo>
                        <a:pt x="0" y="98539"/>
                      </a:moveTo>
                      <a:lnTo>
                        <a:pt x="0" y="98540"/>
                      </a:lnTo>
                      <a:lnTo>
                        <a:pt x="0" y="98540"/>
                      </a:lnTo>
                      <a:close/>
                      <a:moveTo>
                        <a:pt x="190379" y="0"/>
                      </a:moveTo>
                      <a:lnTo>
                        <a:pt x="333925" y="92831"/>
                      </a:lnTo>
                      <a:lnTo>
                        <a:pt x="464154" y="197080"/>
                      </a:lnTo>
                      <a:lnTo>
                        <a:pt x="98540" y="197079"/>
                      </a:lnTo>
                      <a:cubicBezTo>
                        <a:pt x="57723" y="197079"/>
                        <a:pt x="22703" y="172263"/>
                        <a:pt x="7744" y="136895"/>
                      </a:cubicBezTo>
                      <a:lnTo>
                        <a:pt x="0" y="98540"/>
                      </a:lnTo>
                      <a:lnTo>
                        <a:pt x="7744" y="60184"/>
                      </a:lnTo>
                      <a:cubicBezTo>
                        <a:pt x="22703" y="24817"/>
                        <a:pt x="57724" y="0"/>
                        <a:pt x="98540" y="0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89" name="任意多边形 88"/>
                <p:cNvSpPr/>
                <p:nvPr/>
              </p:nvSpPr>
              <p:spPr>
                <a:xfrm rot="-1800000">
                  <a:off x="6861422" y="1271053"/>
                  <a:ext cx="335387" cy="197079"/>
                </a:xfrm>
                <a:custGeom>
                  <a:avLst/>
                  <a:gdLst>
                    <a:gd name="connsiteX0" fmla="*/ 202299 w 335387"/>
                    <a:gd name="connsiteY0" fmla="*/ 0 h 197079"/>
                    <a:gd name="connsiteX1" fmla="*/ 330293 w 335387"/>
                    <a:gd name="connsiteY1" fmla="*/ 187783 h 197079"/>
                    <a:gd name="connsiteX2" fmla="*/ 335387 w 335387"/>
                    <a:gd name="connsiteY2" fmla="*/ 197079 h 197079"/>
                    <a:gd name="connsiteX3" fmla="*/ 98540 w 335387"/>
                    <a:gd name="connsiteY3" fmla="*/ 197079 h 197079"/>
                    <a:gd name="connsiteX4" fmla="*/ 7744 w 335387"/>
                    <a:gd name="connsiteY4" fmla="*/ 136895 h 197079"/>
                    <a:gd name="connsiteX5" fmla="*/ 0 w 335387"/>
                    <a:gd name="connsiteY5" fmla="*/ 98540 h 197079"/>
                    <a:gd name="connsiteX6" fmla="*/ 7744 w 335387"/>
                    <a:gd name="connsiteY6" fmla="*/ 60184 h 197079"/>
                    <a:gd name="connsiteX7" fmla="*/ 98540 w 335387"/>
                    <a:gd name="connsiteY7" fmla="*/ 0 h 1970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35387" h="197079">
                      <a:moveTo>
                        <a:pt x="202299" y="0"/>
                      </a:moveTo>
                      <a:lnTo>
                        <a:pt x="330293" y="187783"/>
                      </a:lnTo>
                      <a:lnTo>
                        <a:pt x="335387" y="197079"/>
                      </a:lnTo>
                      <a:lnTo>
                        <a:pt x="98540" y="197079"/>
                      </a:lnTo>
                      <a:cubicBezTo>
                        <a:pt x="57723" y="197079"/>
                        <a:pt x="22703" y="172263"/>
                        <a:pt x="7744" y="136895"/>
                      </a:cubicBezTo>
                      <a:lnTo>
                        <a:pt x="0" y="98540"/>
                      </a:lnTo>
                      <a:lnTo>
                        <a:pt x="7744" y="60184"/>
                      </a:lnTo>
                      <a:cubicBezTo>
                        <a:pt x="22703" y="24816"/>
                        <a:pt x="57723" y="0"/>
                        <a:pt x="98540" y="0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80" name="组合 79"/>
              <p:cNvGrpSpPr/>
              <p:nvPr/>
            </p:nvGrpSpPr>
            <p:grpSpPr>
              <a:xfrm flipH="1" flipV="1">
                <a:off x="4946488" y="5306672"/>
                <a:ext cx="1188000" cy="501517"/>
                <a:chOff x="6008588" y="1051793"/>
                <a:chExt cx="1188221" cy="501517"/>
              </a:xfrm>
            </p:grpSpPr>
            <p:sp>
              <p:nvSpPr>
                <p:cNvPr id="82" name="任意多边形 81"/>
                <p:cNvSpPr/>
                <p:nvPr/>
              </p:nvSpPr>
              <p:spPr>
                <a:xfrm>
                  <a:off x="6542404" y="1180011"/>
                  <a:ext cx="465674" cy="282986"/>
                </a:xfrm>
                <a:custGeom>
                  <a:avLst/>
                  <a:gdLst>
                    <a:gd name="connsiteX0" fmla="*/ 220922 w 465674"/>
                    <a:gd name="connsiteY0" fmla="*/ 0 h 282986"/>
                    <a:gd name="connsiteX1" fmla="*/ 251418 w 465674"/>
                    <a:gd name="connsiteY1" fmla="*/ 7841 h 282986"/>
                    <a:gd name="connsiteX2" fmla="*/ 465674 w 465674"/>
                    <a:gd name="connsiteY2" fmla="*/ 86260 h 282986"/>
                    <a:gd name="connsiteX3" fmla="*/ 147826 w 465674"/>
                    <a:gd name="connsiteY3" fmla="*/ 269768 h 282986"/>
                    <a:gd name="connsiteX4" fmla="*/ 39103 w 465674"/>
                    <a:gd name="connsiteY4" fmla="*/ 263046 h 282986"/>
                    <a:gd name="connsiteX5" fmla="*/ 13219 w 465674"/>
                    <a:gd name="connsiteY5" fmla="*/ 233701 h 282986"/>
                    <a:gd name="connsiteX6" fmla="*/ 747 w 465674"/>
                    <a:gd name="connsiteY6" fmla="*/ 196612 h 282986"/>
                    <a:gd name="connsiteX7" fmla="*/ 49287 w 465674"/>
                    <a:gd name="connsiteY7" fmla="*/ 99093 h 2829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65674" h="282986">
                      <a:moveTo>
                        <a:pt x="220922" y="0"/>
                      </a:moveTo>
                      <a:lnTo>
                        <a:pt x="251418" y="7841"/>
                      </a:lnTo>
                      <a:lnTo>
                        <a:pt x="465674" y="86260"/>
                      </a:lnTo>
                      <a:lnTo>
                        <a:pt x="147826" y="269768"/>
                      </a:lnTo>
                      <a:cubicBezTo>
                        <a:pt x="112478" y="290177"/>
                        <a:pt x="69741" y="286195"/>
                        <a:pt x="39103" y="263046"/>
                      </a:cubicBezTo>
                      <a:lnTo>
                        <a:pt x="13219" y="233701"/>
                      </a:lnTo>
                      <a:lnTo>
                        <a:pt x="747" y="196612"/>
                      </a:lnTo>
                      <a:cubicBezTo>
                        <a:pt x="-3982" y="158503"/>
                        <a:pt x="13939" y="119501"/>
                        <a:pt x="49287" y="99093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 w="22225"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83" name="任意多边形 82"/>
                <p:cNvSpPr/>
                <p:nvPr/>
              </p:nvSpPr>
              <p:spPr>
                <a:xfrm>
                  <a:off x="6008588" y="1118388"/>
                  <a:ext cx="766341" cy="434922"/>
                </a:xfrm>
                <a:custGeom>
                  <a:avLst/>
                  <a:gdLst>
                    <a:gd name="connsiteX0" fmla="*/ 484082 w 766341"/>
                    <a:gd name="connsiteY0" fmla="*/ 0 h 434922"/>
                    <a:gd name="connsiteX1" fmla="*/ 560345 w 766341"/>
                    <a:gd name="connsiteY1" fmla="*/ 11639 h 434922"/>
                    <a:gd name="connsiteX2" fmla="*/ 766341 w 766341"/>
                    <a:gd name="connsiteY2" fmla="*/ 64606 h 434922"/>
                    <a:gd name="connsiteX3" fmla="*/ 147826 w 766341"/>
                    <a:gd name="connsiteY3" fmla="*/ 421704 h 434922"/>
                    <a:gd name="connsiteX4" fmla="*/ 39102 w 766341"/>
                    <a:gd name="connsiteY4" fmla="*/ 414982 h 434922"/>
                    <a:gd name="connsiteX5" fmla="*/ 13218 w 766341"/>
                    <a:gd name="connsiteY5" fmla="*/ 385637 h 434922"/>
                    <a:gd name="connsiteX6" fmla="*/ 747 w 766341"/>
                    <a:gd name="connsiteY6" fmla="*/ 348548 h 434922"/>
                    <a:gd name="connsiteX7" fmla="*/ 49286 w 766341"/>
                    <a:gd name="connsiteY7" fmla="*/ 251029 h 4349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766341" h="434922">
                      <a:moveTo>
                        <a:pt x="484082" y="0"/>
                      </a:moveTo>
                      <a:lnTo>
                        <a:pt x="560345" y="11639"/>
                      </a:lnTo>
                      <a:lnTo>
                        <a:pt x="766341" y="64606"/>
                      </a:lnTo>
                      <a:lnTo>
                        <a:pt x="147826" y="421704"/>
                      </a:lnTo>
                      <a:cubicBezTo>
                        <a:pt x="112477" y="442113"/>
                        <a:pt x="69741" y="438132"/>
                        <a:pt x="39102" y="414982"/>
                      </a:cubicBezTo>
                      <a:lnTo>
                        <a:pt x="13218" y="385637"/>
                      </a:lnTo>
                      <a:lnTo>
                        <a:pt x="747" y="348548"/>
                      </a:lnTo>
                      <a:cubicBezTo>
                        <a:pt x="-3982" y="310439"/>
                        <a:pt x="13938" y="271438"/>
                        <a:pt x="49286" y="251029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 w="22225"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84" name="任意多边形 83"/>
                <p:cNvSpPr/>
                <p:nvPr/>
              </p:nvSpPr>
              <p:spPr>
                <a:xfrm rot="-1800000">
                  <a:off x="6018505" y="1051793"/>
                  <a:ext cx="464154" cy="197080"/>
                </a:xfrm>
                <a:custGeom>
                  <a:avLst/>
                  <a:gdLst>
                    <a:gd name="connsiteX0" fmla="*/ 0 w 464154"/>
                    <a:gd name="connsiteY0" fmla="*/ 98539 h 197080"/>
                    <a:gd name="connsiteX1" fmla="*/ 0 w 464154"/>
                    <a:gd name="connsiteY1" fmla="*/ 98540 h 197080"/>
                    <a:gd name="connsiteX2" fmla="*/ 0 w 464154"/>
                    <a:gd name="connsiteY2" fmla="*/ 98540 h 197080"/>
                    <a:gd name="connsiteX3" fmla="*/ 190379 w 464154"/>
                    <a:gd name="connsiteY3" fmla="*/ 0 h 197080"/>
                    <a:gd name="connsiteX4" fmla="*/ 333925 w 464154"/>
                    <a:gd name="connsiteY4" fmla="*/ 92831 h 197080"/>
                    <a:gd name="connsiteX5" fmla="*/ 464154 w 464154"/>
                    <a:gd name="connsiteY5" fmla="*/ 197080 h 197080"/>
                    <a:gd name="connsiteX6" fmla="*/ 98540 w 464154"/>
                    <a:gd name="connsiteY6" fmla="*/ 197079 h 197080"/>
                    <a:gd name="connsiteX7" fmla="*/ 7744 w 464154"/>
                    <a:gd name="connsiteY7" fmla="*/ 136895 h 197080"/>
                    <a:gd name="connsiteX8" fmla="*/ 0 w 464154"/>
                    <a:gd name="connsiteY8" fmla="*/ 98540 h 197080"/>
                    <a:gd name="connsiteX9" fmla="*/ 7744 w 464154"/>
                    <a:gd name="connsiteY9" fmla="*/ 60184 h 197080"/>
                    <a:gd name="connsiteX10" fmla="*/ 98540 w 464154"/>
                    <a:gd name="connsiteY10" fmla="*/ 0 h 1970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464154" h="197080">
                      <a:moveTo>
                        <a:pt x="0" y="98539"/>
                      </a:moveTo>
                      <a:lnTo>
                        <a:pt x="0" y="98540"/>
                      </a:lnTo>
                      <a:lnTo>
                        <a:pt x="0" y="98540"/>
                      </a:lnTo>
                      <a:close/>
                      <a:moveTo>
                        <a:pt x="190379" y="0"/>
                      </a:moveTo>
                      <a:lnTo>
                        <a:pt x="333925" y="92831"/>
                      </a:lnTo>
                      <a:lnTo>
                        <a:pt x="464154" y="197080"/>
                      </a:lnTo>
                      <a:lnTo>
                        <a:pt x="98540" y="197079"/>
                      </a:lnTo>
                      <a:cubicBezTo>
                        <a:pt x="57723" y="197079"/>
                        <a:pt x="22703" y="172263"/>
                        <a:pt x="7744" y="136895"/>
                      </a:cubicBezTo>
                      <a:lnTo>
                        <a:pt x="0" y="98540"/>
                      </a:lnTo>
                      <a:lnTo>
                        <a:pt x="7744" y="60184"/>
                      </a:lnTo>
                      <a:cubicBezTo>
                        <a:pt x="22703" y="24817"/>
                        <a:pt x="57724" y="0"/>
                        <a:pt x="98540" y="0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85" name="任意多边形 84"/>
                <p:cNvSpPr/>
                <p:nvPr/>
              </p:nvSpPr>
              <p:spPr>
                <a:xfrm rot="-1800000">
                  <a:off x="6861422" y="1271053"/>
                  <a:ext cx="335387" cy="197079"/>
                </a:xfrm>
                <a:custGeom>
                  <a:avLst/>
                  <a:gdLst>
                    <a:gd name="connsiteX0" fmla="*/ 202299 w 335387"/>
                    <a:gd name="connsiteY0" fmla="*/ 0 h 197079"/>
                    <a:gd name="connsiteX1" fmla="*/ 330293 w 335387"/>
                    <a:gd name="connsiteY1" fmla="*/ 187783 h 197079"/>
                    <a:gd name="connsiteX2" fmla="*/ 335387 w 335387"/>
                    <a:gd name="connsiteY2" fmla="*/ 197079 h 197079"/>
                    <a:gd name="connsiteX3" fmla="*/ 98540 w 335387"/>
                    <a:gd name="connsiteY3" fmla="*/ 197079 h 197079"/>
                    <a:gd name="connsiteX4" fmla="*/ 7744 w 335387"/>
                    <a:gd name="connsiteY4" fmla="*/ 136895 h 197079"/>
                    <a:gd name="connsiteX5" fmla="*/ 0 w 335387"/>
                    <a:gd name="connsiteY5" fmla="*/ 98540 h 197079"/>
                    <a:gd name="connsiteX6" fmla="*/ 7744 w 335387"/>
                    <a:gd name="connsiteY6" fmla="*/ 60184 h 197079"/>
                    <a:gd name="connsiteX7" fmla="*/ 98540 w 335387"/>
                    <a:gd name="connsiteY7" fmla="*/ 0 h 1970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35387" h="197079">
                      <a:moveTo>
                        <a:pt x="202299" y="0"/>
                      </a:moveTo>
                      <a:lnTo>
                        <a:pt x="330293" y="187783"/>
                      </a:lnTo>
                      <a:lnTo>
                        <a:pt x="335387" y="197079"/>
                      </a:lnTo>
                      <a:lnTo>
                        <a:pt x="98540" y="197079"/>
                      </a:lnTo>
                      <a:cubicBezTo>
                        <a:pt x="57723" y="197079"/>
                        <a:pt x="22703" y="172263"/>
                        <a:pt x="7744" y="136895"/>
                      </a:cubicBezTo>
                      <a:lnTo>
                        <a:pt x="0" y="98540"/>
                      </a:lnTo>
                      <a:lnTo>
                        <a:pt x="7744" y="60184"/>
                      </a:lnTo>
                      <a:cubicBezTo>
                        <a:pt x="22703" y="24816"/>
                        <a:pt x="57723" y="0"/>
                        <a:pt x="98540" y="0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</p:grpSp>
      </p:grpSp>
      <p:sp>
        <p:nvSpPr>
          <p:cNvPr id="18" name="矩形 17"/>
          <p:cNvSpPr/>
          <p:nvPr/>
        </p:nvSpPr>
        <p:spPr>
          <a:xfrm>
            <a:off x="114626" y="213359"/>
            <a:ext cx="6399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02</a:t>
            </a:r>
            <a:endParaRPr lang="zh-CN" altLang="en-US" sz="3200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342723" y="178376"/>
            <a:ext cx="79106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“一上”</a:t>
            </a:r>
            <a:r>
              <a:rPr lang="zh-CN" altLang="en-US" sz="3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预算编制的原则和编制思路</a:t>
            </a:r>
          </a:p>
        </p:txBody>
      </p:sp>
      <p:sp>
        <p:nvSpPr>
          <p:cNvPr id="2" name="矩形 1"/>
          <p:cNvSpPr/>
          <p:nvPr/>
        </p:nvSpPr>
        <p:spPr>
          <a:xfrm>
            <a:off x="985652" y="1745672"/>
            <a:ext cx="10853422" cy="28418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编制思路</a:t>
            </a:r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</a:p>
          <a:p>
            <a:pPr>
              <a:lnSpc>
                <a:spcPts val="4400"/>
              </a:lnSpc>
            </a:pPr>
            <a:r>
              <a:rPr lang="zh-CN" altLang="en-US" sz="3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参照</a:t>
            </a:r>
            <a:r>
              <a:rPr lang="en-US" altLang="zh-CN" sz="3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r>
              <a:rPr lang="zh-CN" altLang="en-US" sz="3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zh-CN" altLang="en-US" sz="3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上海市预算编制工作要求，紧紧结合医学院战略目标、本部门年度工作重点和重大改革方向，  本着</a:t>
            </a:r>
            <a:r>
              <a:rPr lang="zh-CN" altLang="en-US" sz="3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“突出重点、统筹兼顾、量力而行、节约高效”</a:t>
            </a:r>
            <a:r>
              <a:rPr lang="zh-CN" altLang="en-US" sz="3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的精神，全面、有效、科学、规范地编制</a:t>
            </a:r>
            <a:r>
              <a:rPr lang="en-US" altLang="zh-CN" sz="3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r>
              <a:rPr lang="zh-CN" altLang="en-US" sz="3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年度“一上”预算。</a:t>
            </a:r>
          </a:p>
        </p:txBody>
      </p:sp>
    </p:spTree>
    <p:extLst>
      <p:ext uri="{BB962C8B-B14F-4D97-AF65-F5344CB8AC3E}">
        <p14:creationId xmlns:p14="http://schemas.microsoft.com/office/powerpoint/2010/main" val="115412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44"/>
          <p:cNvSpPr/>
          <p:nvPr/>
        </p:nvSpPr>
        <p:spPr>
          <a:xfrm flipV="1">
            <a:off x="754545" y="763151"/>
            <a:ext cx="11437455" cy="55008"/>
          </a:xfrm>
          <a:prstGeom prst="rect">
            <a:avLst/>
          </a:prstGeom>
          <a:gradFill>
            <a:gsLst>
              <a:gs pos="0">
                <a:srgbClr val="1B2C45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9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5" name="椭圆 74"/>
          <p:cNvSpPr/>
          <p:nvPr/>
        </p:nvSpPr>
        <p:spPr>
          <a:xfrm>
            <a:off x="-1267281" y="-1248474"/>
            <a:ext cx="2451680" cy="2451680"/>
          </a:xfrm>
          <a:prstGeom prst="ellipse">
            <a:avLst/>
          </a:prstGeom>
          <a:gradFill>
            <a:gsLst>
              <a:gs pos="0">
                <a:schemeClr val="bg1"/>
              </a:gs>
              <a:gs pos="36000">
                <a:schemeClr val="bg1"/>
              </a:gs>
              <a:gs pos="100000">
                <a:srgbClr val="ECECEC"/>
              </a:gs>
            </a:gsLst>
            <a:lin ang="13500000" scaled="1"/>
          </a:gradFill>
          <a:ln w="19050">
            <a:solidFill>
              <a:schemeClr val="bg1"/>
            </a:solidFill>
          </a:ln>
          <a:effectLst>
            <a:outerShdw blurRad="558800" dist="533400" dir="2700000" sx="95000" sy="95000" algn="tl" rotWithShape="0">
              <a:schemeClr val="bg1">
                <a:lumMod val="6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-1191536" y="-1248244"/>
            <a:ext cx="2300190" cy="2453492"/>
            <a:chOff x="-1191536" y="-1248244"/>
            <a:chExt cx="2300190" cy="2453492"/>
          </a:xfrm>
        </p:grpSpPr>
        <p:sp>
          <p:nvSpPr>
            <p:cNvPr id="76" name="椭圆 75"/>
            <p:cNvSpPr/>
            <p:nvPr/>
          </p:nvSpPr>
          <p:spPr>
            <a:xfrm>
              <a:off x="-1191536" y="-1171585"/>
              <a:ext cx="2300190" cy="2300174"/>
            </a:xfrm>
            <a:prstGeom prst="ellipse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78" name="组合 77"/>
            <p:cNvGrpSpPr/>
            <p:nvPr/>
          </p:nvGrpSpPr>
          <p:grpSpPr>
            <a:xfrm>
              <a:off x="-649744" y="-1248244"/>
              <a:ext cx="1160784" cy="2453492"/>
              <a:chOff x="4946488" y="1051793"/>
              <a:chExt cx="2250321" cy="4756396"/>
            </a:xfrm>
          </p:grpSpPr>
          <p:grpSp>
            <p:nvGrpSpPr>
              <p:cNvPr id="79" name="组合 78"/>
              <p:cNvGrpSpPr/>
              <p:nvPr/>
            </p:nvGrpSpPr>
            <p:grpSpPr>
              <a:xfrm>
                <a:off x="6008588" y="1051793"/>
                <a:ext cx="1188221" cy="501517"/>
                <a:chOff x="6008588" y="1051793"/>
                <a:chExt cx="1188221" cy="501517"/>
              </a:xfrm>
            </p:grpSpPr>
            <p:sp>
              <p:nvSpPr>
                <p:cNvPr id="86" name="任意多边形 85"/>
                <p:cNvSpPr/>
                <p:nvPr/>
              </p:nvSpPr>
              <p:spPr>
                <a:xfrm>
                  <a:off x="6542404" y="1180011"/>
                  <a:ext cx="465674" cy="282986"/>
                </a:xfrm>
                <a:custGeom>
                  <a:avLst/>
                  <a:gdLst>
                    <a:gd name="connsiteX0" fmla="*/ 220922 w 465674"/>
                    <a:gd name="connsiteY0" fmla="*/ 0 h 282986"/>
                    <a:gd name="connsiteX1" fmla="*/ 251418 w 465674"/>
                    <a:gd name="connsiteY1" fmla="*/ 7841 h 282986"/>
                    <a:gd name="connsiteX2" fmla="*/ 465674 w 465674"/>
                    <a:gd name="connsiteY2" fmla="*/ 86260 h 282986"/>
                    <a:gd name="connsiteX3" fmla="*/ 147826 w 465674"/>
                    <a:gd name="connsiteY3" fmla="*/ 269768 h 282986"/>
                    <a:gd name="connsiteX4" fmla="*/ 39103 w 465674"/>
                    <a:gd name="connsiteY4" fmla="*/ 263046 h 282986"/>
                    <a:gd name="connsiteX5" fmla="*/ 13219 w 465674"/>
                    <a:gd name="connsiteY5" fmla="*/ 233701 h 282986"/>
                    <a:gd name="connsiteX6" fmla="*/ 747 w 465674"/>
                    <a:gd name="connsiteY6" fmla="*/ 196612 h 282986"/>
                    <a:gd name="connsiteX7" fmla="*/ 49287 w 465674"/>
                    <a:gd name="connsiteY7" fmla="*/ 99093 h 2829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65674" h="282986">
                      <a:moveTo>
                        <a:pt x="220922" y="0"/>
                      </a:moveTo>
                      <a:lnTo>
                        <a:pt x="251418" y="7841"/>
                      </a:lnTo>
                      <a:lnTo>
                        <a:pt x="465674" y="86260"/>
                      </a:lnTo>
                      <a:lnTo>
                        <a:pt x="147826" y="269768"/>
                      </a:lnTo>
                      <a:cubicBezTo>
                        <a:pt x="112478" y="290177"/>
                        <a:pt x="69741" y="286195"/>
                        <a:pt x="39103" y="263046"/>
                      </a:cubicBezTo>
                      <a:lnTo>
                        <a:pt x="13219" y="233701"/>
                      </a:lnTo>
                      <a:lnTo>
                        <a:pt x="747" y="196612"/>
                      </a:lnTo>
                      <a:cubicBezTo>
                        <a:pt x="-3982" y="158503"/>
                        <a:pt x="13939" y="119501"/>
                        <a:pt x="49287" y="99093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 w="22225"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87" name="任意多边形 86"/>
                <p:cNvSpPr/>
                <p:nvPr/>
              </p:nvSpPr>
              <p:spPr>
                <a:xfrm>
                  <a:off x="6008588" y="1118388"/>
                  <a:ext cx="766341" cy="434922"/>
                </a:xfrm>
                <a:custGeom>
                  <a:avLst/>
                  <a:gdLst>
                    <a:gd name="connsiteX0" fmla="*/ 484082 w 766341"/>
                    <a:gd name="connsiteY0" fmla="*/ 0 h 434922"/>
                    <a:gd name="connsiteX1" fmla="*/ 560345 w 766341"/>
                    <a:gd name="connsiteY1" fmla="*/ 11639 h 434922"/>
                    <a:gd name="connsiteX2" fmla="*/ 766341 w 766341"/>
                    <a:gd name="connsiteY2" fmla="*/ 64606 h 434922"/>
                    <a:gd name="connsiteX3" fmla="*/ 147826 w 766341"/>
                    <a:gd name="connsiteY3" fmla="*/ 421704 h 434922"/>
                    <a:gd name="connsiteX4" fmla="*/ 39102 w 766341"/>
                    <a:gd name="connsiteY4" fmla="*/ 414982 h 434922"/>
                    <a:gd name="connsiteX5" fmla="*/ 13218 w 766341"/>
                    <a:gd name="connsiteY5" fmla="*/ 385637 h 434922"/>
                    <a:gd name="connsiteX6" fmla="*/ 747 w 766341"/>
                    <a:gd name="connsiteY6" fmla="*/ 348548 h 434922"/>
                    <a:gd name="connsiteX7" fmla="*/ 49286 w 766341"/>
                    <a:gd name="connsiteY7" fmla="*/ 251029 h 4349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766341" h="434922">
                      <a:moveTo>
                        <a:pt x="484082" y="0"/>
                      </a:moveTo>
                      <a:lnTo>
                        <a:pt x="560345" y="11639"/>
                      </a:lnTo>
                      <a:lnTo>
                        <a:pt x="766341" y="64606"/>
                      </a:lnTo>
                      <a:lnTo>
                        <a:pt x="147826" y="421704"/>
                      </a:lnTo>
                      <a:cubicBezTo>
                        <a:pt x="112477" y="442113"/>
                        <a:pt x="69741" y="438132"/>
                        <a:pt x="39102" y="414982"/>
                      </a:cubicBezTo>
                      <a:lnTo>
                        <a:pt x="13218" y="385637"/>
                      </a:lnTo>
                      <a:lnTo>
                        <a:pt x="747" y="348548"/>
                      </a:lnTo>
                      <a:cubicBezTo>
                        <a:pt x="-3982" y="310439"/>
                        <a:pt x="13938" y="271438"/>
                        <a:pt x="49286" y="251029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 w="22225"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88" name="任意多边形 87"/>
                <p:cNvSpPr/>
                <p:nvPr/>
              </p:nvSpPr>
              <p:spPr>
                <a:xfrm rot="-1800000">
                  <a:off x="6018505" y="1051793"/>
                  <a:ext cx="464154" cy="197080"/>
                </a:xfrm>
                <a:custGeom>
                  <a:avLst/>
                  <a:gdLst>
                    <a:gd name="connsiteX0" fmla="*/ 0 w 464154"/>
                    <a:gd name="connsiteY0" fmla="*/ 98539 h 197080"/>
                    <a:gd name="connsiteX1" fmla="*/ 0 w 464154"/>
                    <a:gd name="connsiteY1" fmla="*/ 98540 h 197080"/>
                    <a:gd name="connsiteX2" fmla="*/ 0 w 464154"/>
                    <a:gd name="connsiteY2" fmla="*/ 98540 h 197080"/>
                    <a:gd name="connsiteX3" fmla="*/ 190379 w 464154"/>
                    <a:gd name="connsiteY3" fmla="*/ 0 h 197080"/>
                    <a:gd name="connsiteX4" fmla="*/ 333925 w 464154"/>
                    <a:gd name="connsiteY4" fmla="*/ 92831 h 197080"/>
                    <a:gd name="connsiteX5" fmla="*/ 464154 w 464154"/>
                    <a:gd name="connsiteY5" fmla="*/ 197080 h 197080"/>
                    <a:gd name="connsiteX6" fmla="*/ 98540 w 464154"/>
                    <a:gd name="connsiteY6" fmla="*/ 197079 h 197080"/>
                    <a:gd name="connsiteX7" fmla="*/ 7744 w 464154"/>
                    <a:gd name="connsiteY7" fmla="*/ 136895 h 197080"/>
                    <a:gd name="connsiteX8" fmla="*/ 0 w 464154"/>
                    <a:gd name="connsiteY8" fmla="*/ 98540 h 197080"/>
                    <a:gd name="connsiteX9" fmla="*/ 7744 w 464154"/>
                    <a:gd name="connsiteY9" fmla="*/ 60184 h 197080"/>
                    <a:gd name="connsiteX10" fmla="*/ 98540 w 464154"/>
                    <a:gd name="connsiteY10" fmla="*/ 0 h 1970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464154" h="197080">
                      <a:moveTo>
                        <a:pt x="0" y="98539"/>
                      </a:moveTo>
                      <a:lnTo>
                        <a:pt x="0" y="98540"/>
                      </a:lnTo>
                      <a:lnTo>
                        <a:pt x="0" y="98540"/>
                      </a:lnTo>
                      <a:close/>
                      <a:moveTo>
                        <a:pt x="190379" y="0"/>
                      </a:moveTo>
                      <a:lnTo>
                        <a:pt x="333925" y="92831"/>
                      </a:lnTo>
                      <a:lnTo>
                        <a:pt x="464154" y="197080"/>
                      </a:lnTo>
                      <a:lnTo>
                        <a:pt x="98540" y="197079"/>
                      </a:lnTo>
                      <a:cubicBezTo>
                        <a:pt x="57723" y="197079"/>
                        <a:pt x="22703" y="172263"/>
                        <a:pt x="7744" y="136895"/>
                      </a:cubicBezTo>
                      <a:lnTo>
                        <a:pt x="0" y="98540"/>
                      </a:lnTo>
                      <a:lnTo>
                        <a:pt x="7744" y="60184"/>
                      </a:lnTo>
                      <a:cubicBezTo>
                        <a:pt x="22703" y="24817"/>
                        <a:pt x="57724" y="0"/>
                        <a:pt x="98540" y="0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89" name="任意多边形 88"/>
                <p:cNvSpPr/>
                <p:nvPr/>
              </p:nvSpPr>
              <p:spPr>
                <a:xfrm rot="-1800000">
                  <a:off x="6861422" y="1271053"/>
                  <a:ext cx="335387" cy="197079"/>
                </a:xfrm>
                <a:custGeom>
                  <a:avLst/>
                  <a:gdLst>
                    <a:gd name="connsiteX0" fmla="*/ 202299 w 335387"/>
                    <a:gd name="connsiteY0" fmla="*/ 0 h 197079"/>
                    <a:gd name="connsiteX1" fmla="*/ 330293 w 335387"/>
                    <a:gd name="connsiteY1" fmla="*/ 187783 h 197079"/>
                    <a:gd name="connsiteX2" fmla="*/ 335387 w 335387"/>
                    <a:gd name="connsiteY2" fmla="*/ 197079 h 197079"/>
                    <a:gd name="connsiteX3" fmla="*/ 98540 w 335387"/>
                    <a:gd name="connsiteY3" fmla="*/ 197079 h 197079"/>
                    <a:gd name="connsiteX4" fmla="*/ 7744 w 335387"/>
                    <a:gd name="connsiteY4" fmla="*/ 136895 h 197079"/>
                    <a:gd name="connsiteX5" fmla="*/ 0 w 335387"/>
                    <a:gd name="connsiteY5" fmla="*/ 98540 h 197079"/>
                    <a:gd name="connsiteX6" fmla="*/ 7744 w 335387"/>
                    <a:gd name="connsiteY6" fmla="*/ 60184 h 197079"/>
                    <a:gd name="connsiteX7" fmla="*/ 98540 w 335387"/>
                    <a:gd name="connsiteY7" fmla="*/ 0 h 1970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35387" h="197079">
                      <a:moveTo>
                        <a:pt x="202299" y="0"/>
                      </a:moveTo>
                      <a:lnTo>
                        <a:pt x="330293" y="187783"/>
                      </a:lnTo>
                      <a:lnTo>
                        <a:pt x="335387" y="197079"/>
                      </a:lnTo>
                      <a:lnTo>
                        <a:pt x="98540" y="197079"/>
                      </a:lnTo>
                      <a:cubicBezTo>
                        <a:pt x="57723" y="197079"/>
                        <a:pt x="22703" y="172263"/>
                        <a:pt x="7744" y="136895"/>
                      </a:cubicBezTo>
                      <a:lnTo>
                        <a:pt x="0" y="98540"/>
                      </a:lnTo>
                      <a:lnTo>
                        <a:pt x="7744" y="60184"/>
                      </a:lnTo>
                      <a:cubicBezTo>
                        <a:pt x="22703" y="24816"/>
                        <a:pt x="57723" y="0"/>
                        <a:pt x="98540" y="0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80" name="组合 79"/>
              <p:cNvGrpSpPr/>
              <p:nvPr/>
            </p:nvGrpSpPr>
            <p:grpSpPr>
              <a:xfrm flipH="1" flipV="1">
                <a:off x="4946488" y="5306672"/>
                <a:ext cx="1188000" cy="501517"/>
                <a:chOff x="6008588" y="1051793"/>
                <a:chExt cx="1188221" cy="501517"/>
              </a:xfrm>
            </p:grpSpPr>
            <p:sp>
              <p:nvSpPr>
                <p:cNvPr id="82" name="任意多边形 81"/>
                <p:cNvSpPr/>
                <p:nvPr/>
              </p:nvSpPr>
              <p:spPr>
                <a:xfrm>
                  <a:off x="6542404" y="1180011"/>
                  <a:ext cx="465674" cy="282986"/>
                </a:xfrm>
                <a:custGeom>
                  <a:avLst/>
                  <a:gdLst>
                    <a:gd name="connsiteX0" fmla="*/ 220922 w 465674"/>
                    <a:gd name="connsiteY0" fmla="*/ 0 h 282986"/>
                    <a:gd name="connsiteX1" fmla="*/ 251418 w 465674"/>
                    <a:gd name="connsiteY1" fmla="*/ 7841 h 282986"/>
                    <a:gd name="connsiteX2" fmla="*/ 465674 w 465674"/>
                    <a:gd name="connsiteY2" fmla="*/ 86260 h 282986"/>
                    <a:gd name="connsiteX3" fmla="*/ 147826 w 465674"/>
                    <a:gd name="connsiteY3" fmla="*/ 269768 h 282986"/>
                    <a:gd name="connsiteX4" fmla="*/ 39103 w 465674"/>
                    <a:gd name="connsiteY4" fmla="*/ 263046 h 282986"/>
                    <a:gd name="connsiteX5" fmla="*/ 13219 w 465674"/>
                    <a:gd name="connsiteY5" fmla="*/ 233701 h 282986"/>
                    <a:gd name="connsiteX6" fmla="*/ 747 w 465674"/>
                    <a:gd name="connsiteY6" fmla="*/ 196612 h 282986"/>
                    <a:gd name="connsiteX7" fmla="*/ 49287 w 465674"/>
                    <a:gd name="connsiteY7" fmla="*/ 99093 h 2829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65674" h="282986">
                      <a:moveTo>
                        <a:pt x="220922" y="0"/>
                      </a:moveTo>
                      <a:lnTo>
                        <a:pt x="251418" y="7841"/>
                      </a:lnTo>
                      <a:lnTo>
                        <a:pt x="465674" y="86260"/>
                      </a:lnTo>
                      <a:lnTo>
                        <a:pt x="147826" y="269768"/>
                      </a:lnTo>
                      <a:cubicBezTo>
                        <a:pt x="112478" y="290177"/>
                        <a:pt x="69741" y="286195"/>
                        <a:pt x="39103" y="263046"/>
                      </a:cubicBezTo>
                      <a:lnTo>
                        <a:pt x="13219" y="233701"/>
                      </a:lnTo>
                      <a:lnTo>
                        <a:pt x="747" y="196612"/>
                      </a:lnTo>
                      <a:cubicBezTo>
                        <a:pt x="-3982" y="158503"/>
                        <a:pt x="13939" y="119501"/>
                        <a:pt x="49287" y="99093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 w="22225"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83" name="任意多边形 82"/>
                <p:cNvSpPr/>
                <p:nvPr/>
              </p:nvSpPr>
              <p:spPr>
                <a:xfrm>
                  <a:off x="6008588" y="1118388"/>
                  <a:ext cx="766341" cy="434922"/>
                </a:xfrm>
                <a:custGeom>
                  <a:avLst/>
                  <a:gdLst>
                    <a:gd name="connsiteX0" fmla="*/ 484082 w 766341"/>
                    <a:gd name="connsiteY0" fmla="*/ 0 h 434922"/>
                    <a:gd name="connsiteX1" fmla="*/ 560345 w 766341"/>
                    <a:gd name="connsiteY1" fmla="*/ 11639 h 434922"/>
                    <a:gd name="connsiteX2" fmla="*/ 766341 w 766341"/>
                    <a:gd name="connsiteY2" fmla="*/ 64606 h 434922"/>
                    <a:gd name="connsiteX3" fmla="*/ 147826 w 766341"/>
                    <a:gd name="connsiteY3" fmla="*/ 421704 h 434922"/>
                    <a:gd name="connsiteX4" fmla="*/ 39102 w 766341"/>
                    <a:gd name="connsiteY4" fmla="*/ 414982 h 434922"/>
                    <a:gd name="connsiteX5" fmla="*/ 13218 w 766341"/>
                    <a:gd name="connsiteY5" fmla="*/ 385637 h 434922"/>
                    <a:gd name="connsiteX6" fmla="*/ 747 w 766341"/>
                    <a:gd name="connsiteY6" fmla="*/ 348548 h 434922"/>
                    <a:gd name="connsiteX7" fmla="*/ 49286 w 766341"/>
                    <a:gd name="connsiteY7" fmla="*/ 251029 h 4349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766341" h="434922">
                      <a:moveTo>
                        <a:pt x="484082" y="0"/>
                      </a:moveTo>
                      <a:lnTo>
                        <a:pt x="560345" y="11639"/>
                      </a:lnTo>
                      <a:lnTo>
                        <a:pt x="766341" y="64606"/>
                      </a:lnTo>
                      <a:lnTo>
                        <a:pt x="147826" y="421704"/>
                      </a:lnTo>
                      <a:cubicBezTo>
                        <a:pt x="112477" y="442113"/>
                        <a:pt x="69741" y="438132"/>
                        <a:pt x="39102" y="414982"/>
                      </a:cubicBezTo>
                      <a:lnTo>
                        <a:pt x="13218" y="385637"/>
                      </a:lnTo>
                      <a:lnTo>
                        <a:pt x="747" y="348548"/>
                      </a:lnTo>
                      <a:cubicBezTo>
                        <a:pt x="-3982" y="310439"/>
                        <a:pt x="13938" y="271438"/>
                        <a:pt x="49286" y="251029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 w="22225"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84" name="任意多边形 83"/>
                <p:cNvSpPr/>
                <p:nvPr/>
              </p:nvSpPr>
              <p:spPr>
                <a:xfrm rot="-1800000">
                  <a:off x="6018505" y="1051793"/>
                  <a:ext cx="464154" cy="197080"/>
                </a:xfrm>
                <a:custGeom>
                  <a:avLst/>
                  <a:gdLst>
                    <a:gd name="connsiteX0" fmla="*/ 0 w 464154"/>
                    <a:gd name="connsiteY0" fmla="*/ 98539 h 197080"/>
                    <a:gd name="connsiteX1" fmla="*/ 0 w 464154"/>
                    <a:gd name="connsiteY1" fmla="*/ 98540 h 197080"/>
                    <a:gd name="connsiteX2" fmla="*/ 0 w 464154"/>
                    <a:gd name="connsiteY2" fmla="*/ 98540 h 197080"/>
                    <a:gd name="connsiteX3" fmla="*/ 190379 w 464154"/>
                    <a:gd name="connsiteY3" fmla="*/ 0 h 197080"/>
                    <a:gd name="connsiteX4" fmla="*/ 333925 w 464154"/>
                    <a:gd name="connsiteY4" fmla="*/ 92831 h 197080"/>
                    <a:gd name="connsiteX5" fmla="*/ 464154 w 464154"/>
                    <a:gd name="connsiteY5" fmla="*/ 197080 h 197080"/>
                    <a:gd name="connsiteX6" fmla="*/ 98540 w 464154"/>
                    <a:gd name="connsiteY6" fmla="*/ 197079 h 197080"/>
                    <a:gd name="connsiteX7" fmla="*/ 7744 w 464154"/>
                    <a:gd name="connsiteY7" fmla="*/ 136895 h 197080"/>
                    <a:gd name="connsiteX8" fmla="*/ 0 w 464154"/>
                    <a:gd name="connsiteY8" fmla="*/ 98540 h 197080"/>
                    <a:gd name="connsiteX9" fmla="*/ 7744 w 464154"/>
                    <a:gd name="connsiteY9" fmla="*/ 60184 h 197080"/>
                    <a:gd name="connsiteX10" fmla="*/ 98540 w 464154"/>
                    <a:gd name="connsiteY10" fmla="*/ 0 h 1970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464154" h="197080">
                      <a:moveTo>
                        <a:pt x="0" y="98539"/>
                      </a:moveTo>
                      <a:lnTo>
                        <a:pt x="0" y="98540"/>
                      </a:lnTo>
                      <a:lnTo>
                        <a:pt x="0" y="98540"/>
                      </a:lnTo>
                      <a:close/>
                      <a:moveTo>
                        <a:pt x="190379" y="0"/>
                      </a:moveTo>
                      <a:lnTo>
                        <a:pt x="333925" y="92831"/>
                      </a:lnTo>
                      <a:lnTo>
                        <a:pt x="464154" y="197080"/>
                      </a:lnTo>
                      <a:lnTo>
                        <a:pt x="98540" y="197079"/>
                      </a:lnTo>
                      <a:cubicBezTo>
                        <a:pt x="57723" y="197079"/>
                        <a:pt x="22703" y="172263"/>
                        <a:pt x="7744" y="136895"/>
                      </a:cubicBezTo>
                      <a:lnTo>
                        <a:pt x="0" y="98540"/>
                      </a:lnTo>
                      <a:lnTo>
                        <a:pt x="7744" y="60184"/>
                      </a:lnTo>
                      <a:cubicBezTo>
                        <a:pt x="22703" y="24817"/>
                        <a:pt x="57724" y="0"/>
                        <a:pt x="98540" y="0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85" name="任意多边形 84"/>
                <p:cNvSpPr/>
                <p:nvPr/>
              </p:nvSpPr>
              <p:spPr>
                <a:xfrm rot="-1800000">
                  <a:off x="6861422" y="1271053"/>
                  <a:ext cx="335387" cy="197079"/>
                </a:xfrm>
                <a:custGeom>
                  <a:avLst/>
                  <a:gdLst>
                    <a:gd name="connsiteX0" fmla="*/ 202299 w 335387"/>
                    <a:gd name="connsiteY0" fmla="*/ 0 h 197079"/>
                    <a:gd name="connsiteX1" fmla="*/ 330293 w 335387"/>
                    <a:gd name="connsiteY1" fmla="*/ 187783 h 197079"/>
                    <a:gd name="connsiteX2" fmla="*/ 335387 w 335387"/>
                    <a:gd name="connsiteY2" fmla="*/ 197079 h 197079"/>
                    <a:gd name="connsiteX3" fmla="*/ 98540 w 335387"/>
                    <a:gd name="connsiteY3" fmla="*/ 197079 h 197079"/>
                    <a:gd name="connsiteX4" fmla="*/ 7744 w 335387"/>
                    <a:gd name="connsiteY4" fmla="*/ 136895 h 197079"/>
                    <a:gd name="connsiteX5" fmla="*/ 0 w 335387"/>
                    <a:gd name="connsiteY5" fmla="*/ 98540 h 197079"/>
                    <a:gd name="connsiteX6" fmla="*/ 7744 w 335387"/>
                    <a:gd name="connsiteY6" fmla="*/ 60184 h 197079"/>
                    <a:gd name="connsiteX7" fmla="*/ 98540 w 335387"/>
                    <a:gd name="connsiteY7" fmla="*/ 0 h 1970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35387" h="197079">
                      <a:moveTo>
                        <a:pt x="202299" y="0"/>
                      </a:moveTo>
                      <a:lnTo>
                        <a:pt x="330293" y="187783"/>
                      </a:lnTo>
                      <a:lnTo>
                        <a:pt x="335387" y="197079"/>
                      </a:lnTo>
                      <a:lnTo>
                        <a:pt x="98540" y="197079"/>
                      </a:lnTo>
                      <a:cubicBezTo>
                        <a:pt x="57723" y="197079"/>
                        <a:pt x="22703" y="172263"/>
                        <a:pt x="7744" y="136895"/>
                      </a:cubicBezTo>
                      <a:lnTo>
                        <a:pt x="0" y="98540"/>
                      </a:lnTo>
                      <a:lnTo>
                        <a:pt x="7744" y="60184"/>
                      </a:lnTo>
                      <a:cubicBezTo>
                        <a:pt x="22703" y="24816"/>
                        <a:pt x="57723" y="0"/>
                        <a:pt x="98540" y="0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</p:grpSp>
      </p:grpSp>
      <p:sp>
        <p:nvSpPr>
          <p:cNvPr id="18" name="矩形 17"/>
          <p:cNvSpPr/>
          <p:nvPr/>
        </p:nvSpPr>
        <p:spPr>
          <a:xfrm>
            <a:off x="114626" y="213359"/>
            <a:ext cx="6399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03</a:t>
            </a:r>
            <a:endParaRPr lang="zh-CN" altLang="en-US" sz="3200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342723" y="178376"/>
            <a:ext cx="79106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主要变</a:t>
            </a:r>
            <a:r>
              <a:rPr lang="zh-CN" altLang="en-US" sz="3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化和特点</a:t>
            </a:r>
          </a:p>
        </p:txBody>
      </p:sp>
      <p:cxnSp>
        <p:nvCxnSpPr>
          <p:cNvPr id="20" name="直接连接符 22"/>
          <p:cNvCxnSpPr/>
          <p:nvPr/>
        </p:nvCxnSpPr>
        <p:spPr>
          <a:xfrm flipH="1">
            <a:off x="2749294" y="1795326"/>
            <a:ext cx="1255326" cy="0"/>
          </a:xfrm>
          <a:prstGeom prst="line">
            <a:avLst/>
          </a:prstGeom>
          <a:noFill/>
          <a:ln w="9525" cap="flat" cmpd="sng">
            <a:solidFill>
              <a:srgbClr val="C00000"/>
            </a:solidFill>
            <a:prstDash val="dash"/>
            <a:round/>
            <a:headEnd type="oval" w="med" len="med"/>
            <a:tailEnd type="oval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22" name="组合 1"/>
          <p:cNvGrpSpPr/>
          <p:nvPr/>
        </p:nvGrpSpPr>
        <p:grpSpPr>
          <a:xfrm>
            <a:off x="413688" y="1496127"/>
            <a:ext cx="3171066" cy="612008"/>
            <a:chOff x="824670" y="1892043"/>
            <a:chExt cx="3625195" cy="612008"/>
          </a:xfrm>
        </p:grpSpPr>
        <p:sp>
          <p:nvSpPr>
            <p:cNvPr id="23" name="矩形 2"/>
            <p:cNvSpPr/>
            <p:nvPr/>
          </p:nvSpPr>
          <p:spPr>
            <a:xfrm>
              <a:off x="824670" y="1964051"/>
              <a:ext cx="3625195" cy="540000"/>
            </a:xfrm>
            <a:prstGeom prst="rect">
              <a:avLst/>
            </a:prstGeom>
            <a:solidFill>
              <a:srgbClr val="C00000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r>
                <a:rPr lang="zh-CN" altLang="en-US" sz="2600" b="1" kern="0" dirty="0">
                  <a:solidFill>
                    <a:prstClr val="white"/>
                  </a:solidFill>
                  <a:latin typeface="Impact" panose="020B0806030902050204" pitchFamily="34" charset="0"/>
                  <a:ea typeface="Adobe 宋体 Std L" pitchFamily="18" charset="-122"/>
                </a:rPr>
                <a:t>申报方式的变化</a:t>
              </a:r>
              <a:endParaRPr lang="zh-CN" altLang="en-US" sz="2600" b="1" kern="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24" name="直接连接符 93"/>
            <p:cNvCxnSpPr/>
            <p:nvPr/>
          </p:nvCxnSpPr>
          <p:spPr>
            <a:xfrm>
              <a:off x="824670" y="1892043"/>
              <a:ext cx="3625195" cy="0"/>
            </a:xfrm>
            <a:prstGeom prst="line">
              <a:avLst/>
            </a:prstGeom>
            <a:noFill/>
            <a:ln w="19050" cap="flat" cmpd="sng" algn="ctr">
              <a:solidFill>
                <a:srgbClr val="D24726"/>
              </a:solidFill>
              <a:prstDash val="solid"/>
            </a:ln>
            <a:effectLst/>
          </p:spPr>
        </p:cxnSp>
      </p:grpSp>
      <p:sp>
        <p:nvSpPr>
          <p:cNvPr id="25" name="TextBox 25"/>
          <p:cNvSpPr txBox="1"/>
          <p:nvPr/>
        </p:nvSpPr>
        <p:spPr>
          <a:xfrm>
            <a:off x="4142259" y="1415735"/>
            <a:ext cx="7556502" cy="7591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600"/>
              </a:lnSpc>
            </a:pPr>
            <a:r>
              <a:rPr lang="zh-CN" altLang="en-US" sz="22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从</a:t>
            </a:r>
            <a:r>
              <a:rPr lang="en-US" altLang="zh-CN" sz="22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r>
              <a:rPr lang="zh-CN" altLang="en-US" sz="22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年起，各部门预算申报采用网上申报方式</a:t>
            </a:r>
          </a:p>
          <a:p>
            <a:pPr>
              <a:lnSpc>
                <a:spcPts val="2600"/>
              </a:lnSpc>
            </a:pPr>
            <a:r>
              <a:rPr lang="zh-CN" altLang="en-US" sz="22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具体操作办法专题培训（时间另安排）</a:t>
            </a:r>
            <a:endParaRPr lang="zh-CN" altLang="en-US" sz="2200" b="1" dirty="0" smtClean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圆角矩形 25"/>
          <p:cNvSpPr/>
          <p:nvPr/>
        </p:nvSpPr>
        <p:spPr>
          <a:xfrm>
            <a:off x="4004620" y="1099464"/>
            <a:ext cx="7831780" cy="1358313"/>
          </a:xfrm>
          <a:prstGeom prst="roundRect">
            <a:avLst/>
          </a:prstGeom>
          <a:noFill/>
          <a:ln w="15875" cap="flat" cmpd="sng" algn="ctr">
            <a:solidFill>
              <a:srgbClr val="FA1515"/>
            </a:solidFill>
            <a:prstDash val="dash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cxnSp>
        <p:nvCxnSpPr>
          <p:cNvPr id="33" name="直接连接符 22"/>
          <p:cNvCxnSpPr/>
          <p:nvPr/>
        </p:nvCxnSpPr>
        <p:spPr>
          <a:xfrm flipH="1">
            <a:off x="2749294" y="3514405"/>
            <a:ext cx="1255326" cy="0"/>
          </a:xfrm>
          <a:prstGeom prst="line">
            <a:avLst/>
          </a:prstGeom>
          <a:noFill/>
          <a:ln w="9525" cap="flat" cmpd="sng">
            <a:solidFill>
              <a:srgbClr val="C00000"/>
            </a:solidFill>
            <a:prstDash val="dash"/>
            <a:round/>
            <a:headEnd type="oval" w="med" len="med"/>
            <a:tailEnd type="oval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34" name="组合 1"/>
          <p:cNvGrpSpPr/>
          <p:nvPr/>
        </p:nvGrpSpPr>
        <p:grpSpPr>
          <a:xfrm>
            <a:off x="413688" y="3215206"/>
            <a:ext cx="3171066" cy="612008"/>
            <a:chOff x="824670" y="1892043"/>
            <a:chExt cx="3625195" cy="612008"/>
          </a:xfrm>
        </p:grpSpPr>
        <p:sp>
          <p:nvSpPr>
            <p:cNvPr id="35" name="矩形 2"/>
            <p:cNvSpPr/>
            <p:nvPr/>
          </p:nvSpPr>
          <p:spPr>
            <a:xfrm>
              <a:off x="824670" y="1964051"/>
              <a:ext cx="3625195" cy="540000"/>
            </a:xfrm>
            <a:prstGeom prst="rect">
              <a:avLst/>
            </a:prstGeom>
            <a:solidFill>
              <a:srgbClr val="C00000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r>
                <a:rPr lang="zh-CN" altLang="en-US" sz="2600" b="1" kern="0" dirty="0">
                  <a:solidFill>
                    <a:prstClr val="white"/>
                  </a:solidFill>
                  <a:latin typeface="Impact" panose="020B0806030902050204" pitchFamily="34" charset="0"/>
                  <a:ea typeface="Adobe 宋体 Std L" pitchFamily="18" charset="-122"/>
                </a:rPr>
                <a:t>人员经费的归口管理</a:t>
              </a:r>
            </a:p>
          </p:txBody>
        </p:sp>
        <p:cxnSp>
          <p:nvCxnSpPr>
            <p:cNvPr id="36" name="直接连接符 93"/>
            <p:cNvCxnSpPr/>
            <p:nvPr/>
          </p:nvCxnSpPr>
          <p:spPr>
            <a:xfrm>
              <a:off x="824670" y="1892043"/>
              <a:ext cx="3625195" cy="0"/>
            </a:xfrm>
            <a:prstGeom prst="line">
              <a:avLst/>
            </a:prstGeom>
            <a:noFill/>
            <a:ln w="19050" cap="flat" cmpd="sng" algn="ctr">
              <a:solidFill>
                <a:srgbClr val="D24726"/>
              </a:solidFill>
              <a:prstDash val="solid"/>
            </a:ln>
            <a:effectLst/>
          </p:spPr>
        </p:cxnSp>
      </p:grpSp>
      <p:sp>
        <p:nvSpPr>
          <p:cNvPr id="37" name="TextBox 25"/>
          <p:cNvSpPr txBox="1"/>
          <p:nvPr/>
        </p:nvSpPr>
        <p:spPr>
          <a:xfrm>
            <a:off x="4203240" y="2801389"/>
            <a:ext cx="7556502" cy="14260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600"/>
              </a:lnSpc>
            </a:pPr>
            <a:r>
              <a:rPr lang="zh-CN" altLang="en-US" sz="22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从</a:t>
            </a:r>
            <a:r>
              <a:rPr lang="en-US" altLang="zh-CN" sz="22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r>
              <a:rPr lang="zh-CN" altLang="en-US" sz="22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年起部门预算中涉及人员经费发放的事项</a:t>
            </a:r>
            <a:r>
              <a:rPr lang="zh-CN" altLang="en-US" sz="2200" b="1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，必须事先报</a:t>
            </a:r>
            <a:r>
              <a:rPr lang="zh-CN" altLang="en-US" sz="22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人事处审批</a:t>
            </a:r>
            <a:r>
              <a:rPr lang="zh-CN" altLang="en-US" sz="2200" b="1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。未经人事处审批通过的项目一律不得发放</a:t>
            </a:r>
            <a:endParaRPr lang="zh-CN" altLang="en-US" sz="2200" b="1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600"/>
              </a:lnSpc>
            </a:pPr>
            <a:r>
              <a:rPr lang="zh-CN" altLang="en-US" sz="2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原部门预算中涉及在编人员津补贴发放的项目，从</a:t>
            </a:r>
            <a:r>
              <a:rPr lang="en-US" altLang="zh-CN" sz="2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r>
              <a:rPr lang="zh-CN" altLang="en-US" sz="2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年起纳入学院绩效工资总额，不再编入本部门预算</a:t>
            </a:r>
          </a:p>
        </p:txBody>
      </p:sp>
      <p:sp>
        <p:nvSpPr>
          <p:cNvPr id="38" name="圆角矩形 37"/>
          <p:cNvSpPr/>
          <p:nvPr/>
        </p:nvSpPr>
        <p:spPr>
          <a:xfrm>
            <a:off x="4004620" y="2671007"/>
            <a:ext cx="7831780" cy="1660358"/>
          </a:xfrm>
          <a:prstGeom prst="roundRect">
            <a:avLst/>
          </a:prstGeom>
          <a:noFill/>
          <a:ln w="15875" cap="flat" cmpd="sng" algn="ctr">
            <a:solidFill>
              <a:srgbClr val="FA1515"/>
            </a:solidFill>
            <a:prstDash val="dash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cxnSp>
        <p:nvCxnSpPr>
          <p:cNvPr id="39" name="直接连接符 22"/>
          <p:cNvCxnSpPr/>
          <p:nvPr/>
        </p:nvCxnSpPr>
        <p:spPr>
          <a:xfrm flipH="1">
            <a:off x="2749293" y="5520339"/>
            <a:ext cx="1255326" cy="0"/>
          </a:xfrm>
          <a:prstGeom prst="line">
            <a:avLst/>
          </a:prstGeom>
          <a:noFill/>
          <a:ln w="9525" cap="flat" cmpd="sng">
            <a:solidFill>
              <a:srgbClr val="C00000"/>
            </a:solidFill>
            <a:prstDash val="dash"/>
            <a:round/>
            <a:headEnd type="oval" w="med" len="med"/>
            <a:tailEnd type="oval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40" name="组合 1"/>
          <p:cNvGrpSpPr/>
          <p:nvPr/>
        </p:nvGrpSpPr>
        <p:grpSpPr>
          <a:xfrm>
            <a:off x="413687" y="5221140"/>
            <a:ext cx="3171066" cy="612008"/>
            <a:chOff x="824670" y="1892043"/>
            <a:chExt cx="3625195" cy="612008"/>
          </a:xfrm>
        </p:grpSpPr>
        <p:sp>
          <p:nvSpPr>
            <p:cNvPr id="41" name="矩形 2"/>
            <p:cNvSpPr/>
            <p:nvPr/>
          </p:nvSpPr>
          <p:spPr>
            <a:xfrm>
              <a:off x="824670" y="1964051"/>
              <a:ext cx="3625195" cy="540000"/>
            </a:xfrm>
            <a:prstGeom prst="rect">
              <a:avLst/>
            </a:prstGeom>
            <a:solidFill>
              <a:srgbClr val="C00000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r>
                <a:rPr lang="zh-CN" altLang="en-US" sz="2600" b="1" kern="0" dirty="0">
                  <a:solidFill>
                    <a:prstClr val="white"/>
                  </a:solidFill>
                  <a:latin typeface="Impact" panose="020B0806030902050204" pitchFamily="34" charset="0"/>
                  <a:ea typeface="Adobe 宋体 Std L" pitchFamily="18" charset="-122"/>
                </a:rPr>
                <a:t>资产购置的归口管理</a:t>
              </a:r>
            </a:p>
          </p:txBody>
        </p:sp>
        <p:cxnSp>
          <p:nvCxnSpPr>
            <p:cNvPr id="42" name="直接连接符 93"/>
            <p:cNvCxnSpPr/>
            <p:nvPr/>
          </p:nvCxnSpPr>
          <p:spPr>
            <a:xfrm>
              <a:off x="824670" y="1892043"/>
              <a:ext cx="3625195" cy="0"/>
            </a:xfrm>
            <a:prstGeom prst="line">
              <a:avLst/>
            </a:prstGeom>
            <a:noFill/>
            <a:ln w="19050" cap="flat" cmpd="sng" algn="ctr">
              <a:solidFill>
                <a:srgbClr val="D24726"/>
              </a:solidFill>
              <a:prstDash val="solid"/>
            </a:ln>
            <a:effectLst/>
          </p:spPr>
        </p:cxnSp>
      </p:grpSp>
      <p:sp>
        <p:nvSpPr>
          <p:cNvPr id="43" name="TextBox 25"/>
          <p:cNvSpPr txBox="1"/>
          <p:nvPr/>
        </p:nvSpPr>
        <p:spPr>
          <a:xfrm>
            <a:off x="4203239" y="4687004"/>
            <a:ext cx="7633160" cy="17594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600"/>
              </a:lnSpc>
            </a:pPr>
            <a:r>
              <a:rPr lang="zh-CN" altLang="en-US" sz="22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从</a:t>
            </a:r>
            <a:r>
              <a:rPr lang="en-US" altLang="zh-CN" sz="22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r>
              <a:rPr lang="zh-CN" altLang="en-US" sz="22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年起各部门（二级学院）固定资产的购置计划统一上报资产处审批（按资产处的相关要求申报）</a:t>
            </a:r>
          </a:p>
          <a:p>
            <a:pPr>
              <a:lnSpc>
                <a:spcPts val="2600"/>
              </a:lnSpc>
            </a:pPr>
            <a:r>
              <a:rPr lang="zh-CN" altLang="en-US" sz="22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资产处将审核通过并列入</a:t>
            </a:r>
            <a:r>
              <a:rPr lang="en-US" altLang="zh-CN" sz="22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r>
              <a:rPr lang="zh-CN" altLang="en-US" sz="22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年购置计划的汇总数报财务</a:t>
            </a:r>
            <a:r>
              <a:rPr lang="zh-CN" altLang="en-US" sz="2200" b="1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处，</a:t>
            </a:r>
            <a:endParaRPr lang="zh-CN" altLang="en-US" sz="2200" b="1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600"/>
              </a:lnSpc>
            </a:pPr>
            <a:r>
              <a:rPr lang="zh-CN" altLang="en-US" sz="2200" b="1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同时将</a:t>
            </a:r>
            <a:r>
              <a:rPr lang="zh-CN" altLang="en-US" sz="22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资产购置的审批结果反馈到各部门，</a:t>
            </a:r>
            <a:r>
              <a:rPr lang="zh-CN" altLang="en-US" sz="2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资产购置预算不列入部门预算</a:t>
            </a:r>
          </a:p>
        </p:txBody>
      </p:sp>
      <p:sp>
        <p:nvSpPr>
          <p:cNvPr id="44" name="圆角矩形 43"/>
          <p:cNvSpPr/>
          <p:nvPr/>
        </p:nvSpPr>
        <p:spPr>
          <a:xfrm>
            <a:off x="4004619" y="4556622"/>
            <a:ext cx="7831780" cy="1988552"/>
          </a:xfrm>
          <a:prstGeom prst="roundRect">
            <a:avLst/>
          </a:prstGeom>
          <a:noFill/>
          <a:ln w="15875" cap="flat" cmpd="sng" algn="ctr">
            <a:solidFill>
              <a:srgbClr val="FA1515"/>
            </a:solidFill>
            <a:prstDash val="dash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8461584" y="105928"/>
            <a:ext cx="4225424" cy="564888"/>
            <a:chOff x="8461584" y="105928"/>
            <a:chExt cx="4225424" cy="564888"/>
          </a:xfrm>
        </p:grpSpPr>
        <p:sp>
          <p:nvSpPr>
            <p:cNvPr id="47" name="矩形 2"/>
            <p:cNvSpPr>
              <a:spLocks noChangeAspect="1" noChangeArrowheads="1"/>
            </p:cNvSpPr>
            <p:nvPr/>
          </p:nvSpPr>
          <p:spPr bwMode="auto">
            <a:xfrm>
              <a:off x="8976599" y="178376"/>
              <a:ext cx="3710409" cy="4924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6" tIns="45719" rIns="91436" bIns="45719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defTabSz="914332" eaLnBrk="1" hangingPunct="1"/>
              <a:r>
                <a:rPr lang="zh-CN" altLang="en-US" sz="2600" dirty="0">
                  <a:solidFill>
                    <a:srgbClr val="C00000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上海交通大学医学院</a:t>
              </a:r>
              <a:endParaRPr lang="en-US" altLang="zh-CN" sz="2600" dirty="0">
                <a:solidFill>
                  <a:srgbClr val="C00000"/>
                </a:solidFill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pic>
          <p:nvPicPr>
            <p:cNvPr id="48" name="图片 47"/>
            <p:cNvPicPr>
              <a:picLocks noChangeAspect="1"/>
            </p:cNvPicPr>
            <p:nvPr/>
          </p:nvPicPr>
          <p:blipFill>
            <a:blip r:embed="rId2" cstate="print">
              <a:duotone>
                <a:prstClr val="black"/>
                <a:schemeClr val="accent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461584" y="105928"/>
              <a:ext cx="561891" cy="55852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872970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44"/>
          <p:cNvSpPr/>
          <p:nvPr/>
        </p:nvSpPr>
        <p:spPr>
          <a:xfrm flipV="1">
            <a:off x="754545" y="763151"/>
            <a:ext cx="11437455" cy="55008"/>
          </a:xfrm>
          <a:prstGeom prst="rect">
            <a:avLst/>
          </a:prstGeom>
          <a:gradFill>
            <a:gsLst>
              <a:gs pos="0">
                <a:srgbClr val="1B2C45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9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5" name="椭圆 74"/>
          <p:cNvSpPr/>
          <p:nvPr/>
        </p:nvSpPr>
        <p:spPr>
          <a:xfrm>
            <a:off x="-1267281" y="-1248474"/>
            <a:ext cx="2451680" cy="2451680"/>
          </a:xfrm>
          <a:prstGeom prst="ellipse">
            <a:avLst/>
          </a:prstGeom>
          <a:gradFill>
            <a:gsLst>
              <a:gs pos="0">
                <a:schemeClr val="bg1"/>
              </a:gs>
              <a:gs pos="36000">
                <a:schemeClr val="bg1"/>
              </a:gs>
              <a:gs pos="100000">
                <a:srgbClr val="ECECEC"/>
              </a:gs>
            </a:gsLst>
            <a:lin ang="13500000" scaled="1"/>
          </a:gradFill>
          <a:ln w="19050">
            <a:solidFill>
              <a:schemeClr val="bg1"/>
            </a:solidFill>
          </a:ln>
          <a:effectLst>
            <a:outerShdw blurRad="558800" dist="533400" dir="2700000" sx="95000" sy="95000" algn="tl" rotWithShape="0">
              <a:schemeClr val="bg1">
                <a:lumMod val="6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2" name="组合 20"/>
          <p:cNvGrpSpPr/>
          <p:nvPr/>
        </p:nvGrpSpPr>
        <p:grpSpPr>
          <a:xfrm>
            <a:off x="-1191536" y="-1248244"/>
            <a:ext cx="2300190" cy="2453492"/>
            <a:chOff x="-1191536" y="-1248244"/>
            <a:chExt cx="2300190" cy="2453492"/>
          </a:xfrm>
        </p:grpSpPr>
        <p:sp>
          <p:nvSpPr>
            <p:cNvPr id="76" name="椭圆 75"/>
            <p:cNvSpPr/>
            <p:nvPr/>
          </p:nvSpPr>
          <p:spPr>
            <a:xfrm>
              <a:off x="-1191536" y="-1171585"/>
              <a:ext cx="2300190" cy="2300174"/>
            </a:xfrm>
            <a:prstGeom prst="ellipse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3" name="组合 77"/>
            <p:cNvGrpSpPr/>
            <p:nvPr/>
          </p:nvGrpSpPr>
          <p:grpSpPr>
            <a:xfrm>
              <a:off x="-649744" y="-1248244"/>
              <a:ext cx="1160784" cy="2453492"/>
              <a:chOff x="4946488" y="1051793"/>
              <a:chExt cx="2250321" cy="4756396"/>
            </a:xfrm>
          </p:grpSpPr>
          <p:grpSp>
            <p:nvGrpSpPr>
              <p:cNvPr id="4" name="组合 78"/>
              <p:cNvGrpSpPr/>
              <p:nvPr/>
            </p:nvGrpSpPr>
            <p:grpSpPr>
              <a:xfrm>
                <a:off x="6008588" y="1051793"/>
                <a:ext cx="1188221" cy="501517"/>
                <a:chOff x="6008588" y="1051793"/>
                <a:chExt cx="1188221" cy="501517"/>
              </a:xfrm>
            </p:grpSpPr>
            <p:sp>
              <p:nvSpPr>
                <p:cNvPr id="86" name="任意多边形 85"/>
                <p:cNvSpPr/>
                <p:nvPr/>
              </p:nvSpPr>
              <p:spPr>
                <a:xfrm>
                  <a:off x="6542404" y="1180011"/>
                  <a:ext cx="465674" cy="282986"/>
                </a:xfrm>
                <a:custGeom>
                  <a:avLst/>
                  <a:gdLst>
                    <a:gd name="connsiteX0" fmla="*/ 220922 w 465674"/>
                    <a:gd name="connsiteY0" fmla="*/ 0 h 282986"/>
                    <a:gd name="connsiteX1" fmla="*/ 251418 w 465674"/>
                    <a:gd name="connsiteY1" fmla="*/ 7841 h 282986"/>
                    <a:gd name="connsiteX2" fmla="*/ 465674 w 465674"/>
                    <a:gd name="connsiteY2" fmla="*/ 86260 h 282986"/>
                    <a:gd name="connsiteX3" fmla="*/ 147826 w 465674"/>
                    <a:gd name="connsiteY3" fmla="*/ 269768 h 282986"/>
                    <a:gd name="connsiteX4" fmla="*/ 39103 w 465674"/>
                    <a:gd name="connsiteY4" fmla="*/ 263046 h 282986"/>
                    <a:gd name="connsiteX5" fmla="*/ 13219 w 465674"/>
                    <a:gd name="connsiteY5" fmla="*/ 233701 h 282986"/>
                    <a:gd name="connsiteX6" fmla="*/ 747 w 465674"/>
                    <a:gd name="connsiteY6" fmla="*/ 196612 h 282986"/>
                    <a:gd name="connsiteX7" fmla="*/ 49287 w 465674"/>
                    <a:gd name="connsiteY7" fmla="*/ 99093 h 2829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65674" h="282986">
                      <a:moveTo>
                        <a:pt x="220922" y="0"/>
                      </a:moveTo>
                      <a:lnTo>
                        <a:pt x="251418" y="7841"/>
                      </a:lnTo>
                      <a:lnTo>
                        <a:pt x="465674" y="86260"/>
                      </a:lnTo>
                      <a:lnTo>
                        <a:pt x="147826" y="269768"/>
                      </a:lnTo>
                      <a:cubicBezTo>
                        <a:pt x="112478" y="290177"/>
                        <a:pt x="69741" y="286195"/>
                        <a:pt x="39103" y="263046"/>
                      </a:cubicBezTo>
                      <a:lnTo>
                        <a:pt x="13219" y="233701"/>
                      </a:lnTo>
                      <a:lnTo>
                        <a:pt x="747" y="196612"/>
                      </a:lnTo>
                      <a:cubicBezTo>
                        <a:pt x="-3982" y="158503"/>
                        <a:pt x="13939" y="119501"/>
                        <a:pt x="49287" y="99093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 w="22225"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87" name="任意多边形 86"/>
                <p:cNvSpPr/>
                <p:nvPr/>
              </p:nvSpPr>
              <p:spPr>
                <a:xfrm>
                  <a:off x="6008588" y="1118388"/>
                  <a:ext cx="766341" cy="434922"/>
                </a:xfrm>
                <a:custGeom>
                  <a:avLst/>
                  <a:gdLst>
                    <a:gd name="connsiteX0" fmla="*/ 484082 w 766341"/>
                    <a:gd name="connsiteY0" fmla="*/ 0 h 434922"/>
                    <a:gd name="connsiteX1" fmla="*/ 560345 w 766341"/>
                    <a:gd name="connsiteY1" fmla="*/ 11639 h 434922"/>
                    <a:gd name="connsiteX2" fmla="*/ 766341 w 766341"/>
                    <a:gd name="connsiteY2" fmla="*/ 64606 h 434922"/>
                    <a:gd name="connsiteX3" fmla="*/ 147826 w 766341"/>
                    <a:gd name="connsiteY3" fmla="*/ 421704 h 434922"/>
                    <a:gd name="connsiteX4" fmla="*/ 39102 w 766341"/>
                    <a:gd name="connsiteY4" fmla="*/ 414982 h 434922"/>
                    <a:gd name="connsiteX5" fmla="*/ 13218 w 766341"/>
                    <a:gd name="connsiteY5" fmla="*/ 385637 h 434922"/>
                    <a:gd name="connsiteX6" fmla="*/ 747 w 766341"/>
                    <a:gd name="connsiteY6" fmla="*/ 348548 h 434922"/>
                    <a:gd name="connsiteX7" fmla="*/ 49286 w 766341"/>
                    <a:gd name="connsiteY7" fmla="*/ 251029 h 4349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766341" h="434922">
                      <a:moveTo>
                        <a:pt x="484082" y="0"/>
                      </a:moveTo>
                      <a:lnTo>
                        <a:pt x="560345" y="11639"/>
                      </a:lnTo>
                      <a:lnTo>
                        <a:pt x="766341" y="64606"/>
                      </a:lnTo>
                      <a:lnTo>
                        <a:pt x="147826" y="421704"/>
                      </a:lnTo>
                      <a:cubicBezTo>
                        <a:pt x="112477" y="442113"/>
                        <a:pt x="69741" y="438132"/>
                        <a:pt x="39102" y="414982"/>
                      </a:cubicBezTo>
                      <a:lnTo>
                        <a:pt x="13218" y="385637"/>
                      </a:lnTo>
                      <a:lnTo>
                        <a:pt x="747" y="348548"/>
                      </a:lnTo>
                      <a:cubicBezTo>
                        <a:pt x="-3982" y="310439"/>
                        <a:pt x="13938" y="271438"/>
                        <a:pt x="49286" y="251029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 w="22225"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88" name="任意多边形 87"/>
                <p:cNvSpPr/>
                <p:nvPr/>
              </p:nvSpPr>
              <p:spPr>
                <a:xfrm rot="-1800000">
                  <a:off x="6018505" y="1051793"/>
                  <a:ext cx="464154" cy="197080"/>
                </a:xfrm>
                <a:custGeom>
                  <a:avLst/>
                  <a:gdLst>
                    <a:gd name="connsiteX0" fmla="*/ 0 w 464154"/>
                    <a:gd name="connsiteY0" fmla="*/ 98539 h 197080"/>
                    <a:gd name="connsiteX1" fmla="*/ 0 w 464154"/>
                    <a:gd name="connsiteY1" fmla="*/ 98540 h 197080"/>
                    <a:gd name="connsiteX2" fmla="*/ 0 w 464154"/>
                    <a:gd name="connsiteY2" fmla="*/ 98540 h 197080"/>
                    <a:gd name="connsiteX3" fmla="*/ 190379 w 464154"/>
                    <a:gd name="connsiteY3" fmla="*/ 0 h 197080"/>
                    <a:gd name="connsiteX4" fmla="*/ 333925 w 464154"/>
                    <a:gd name="connsiteY4" fmla="*/ 92831 h 197080"/>
                    <a:gd name="connsiteX5" fmla="*/ 464154 w 464154"/>
                    <a:gd name="connsiteY5" fmla="*/ 197080 h 197080"/>
                    <a:gd name="connsiteX6" fmla="*/ 98540 w 464154"/>
                    <a:gd name="connsiteY6" fmla="*/ 197079 h 197080"/>
                    <a:gd name="connsiteX7" fmla="*/ 7744 w 464154"/>
                    <a:gd name="connsiteY7" fmla="*/ 136895 h 197080"/>
                    <a:gd name="connsiteX8" fmla="*/ 0 w 464154"/>
                    <a:gd name="connsiteY8" fmla="*/ 98540 h 197080"/>
                    <a:gd name="connsiteX9" fmla="*/ 7744 w 464154"/>
                    <a:gd name="connsiteY9" fmla="*/ 60184 h 197080"/>
                    <a:gd name="connsiteX10" fmla="*/ 98540 w 464154"/>
                    <a:gd name="connsiteY10" fmla="*/ 0 h 1970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464154" h="197080">
                      <a:moveTo>
                        <a:pt x="0" y="98539"/>
                      </a:moveTo>
                      <a:lnTo>
                        <a:pt x="0" y="98540"/>
                      </a:lnTo>
                      <a:lnTo>
                        <a:pt x="0" y="98540"/>
                      </a:lnTo>
                      <a:close/>
                      <a:moveTo>
                        <a:pt x="190379" y="0"/>
                      </a:moveTo>
                      <a:lnTo>
                        <a:pt x="333925" y="92831"/>
                      </a:lnTo>
                      <a:lnTo>
                        <a:pt x="464154" y="197080"/>
                      </a:lnTo>
                      <a:lnTo>
                        <a:pt x="98540" y="197079"/>
                      </a:lnTo>
                      <a:cubicBezTo>
                        <a:pt x="57723" y="197079"/>
                        <a:pt x="22703" y="172263"/>
                        <a:pt x="7744" y="136895"/>
                      </a:cubicBezTo>
                      <a:lnTo>
                        <a:pt x="0" y="98540"/>
                      </a:lnTo>
                      <a:lnTo>
                        <a:pt x="7744" y="60184"/>
                      </a:lnTo>
                      <a:cubicBezTo>
                        <a:pt x="22703" y="24817"/>
                        <a:pt x="57724" y="0"/>
                        <a:pt x="98540" y="0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89" name="任意多边形 88"/>
                <p:cNvSpPr/>
                <p:nvPr/>
              </p:nvSpPr>
              <p:spPr>
                <a:xfrm rot="-1800000">
                  <a:off x="6861422" y="1271053"/>
                  <a:ext cx="335387" cy="197079"/>
                </a:xfrm>
                <a:custGeom>
                  <a:avLst/>
                  <a:gdLst>
                    <a:gd name="connsiteX0" fmla="*/ 202299 w 335387"/>
                    <a:gd name="connsiteY0" fmla="*/ 0 h 197079"/>
                    <a:gd name="connsiteX1" fmla="*/ 330293 w 335387"/>
                    <a:gd name="connsiteY1" fmla="*/ 187783 h 197079"/>
                    <a:gd name="connsiteX2" fmla="*/ 335387 w 335387"/>
                    <a:gd name="connsiteY2" fmla="*/ 197079 h 197079"/>
                    <a:gd name="connsiteX3" fmla="*/ 98540 w 335387"/>
                    <a:gd name="connsiteY3" fmla="*/ 197079 h 197079"/>
                    <a:gd name="connsiteX4" fmla="*/ 7744 w 335387"/>
                    <a:gd name="connsiteY4" fmla="*/ 136895 h 197079"/>
                    <a:gd name="connsiteX5" fmla="*/ 0 w 335387"/>
                    <a:gd name="connsiteY5" fmla="*/ 98540 h 197079"/>
                    <a:gd name="connsiteX6" fmla="*/ 7744 w 335387"/>
                    <a:gd name="connsiteY6" fmla="*/ 60184 h 197079"/>
                    <a:gd name="connsiteX7" fmla="*/ 98540 w 335387"/>
                    <a:gd name="connsiteY7" fmla="*/ 0 h 1970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35387" h="197079">
                      <a:moveTo>
                        <a:pt x="202299" y="0"/>
                      </a:moveTo>
                      <a:lnTo>
                        <a:pt x="330293" y="187783"/>
                      </a:lnTo>
                      <a:lnTo>
                        <a:pt x="335387" y="197079"/>
                      </a:lnTo>
                      <a:lnTo>
                        <a:pt x="98540" y="197079"/>
                      </a:lnTo>
                      <a:cubicBezTo>
                        <a:pt x="57723" y="197079"/>
                        <a:pt x="22703" y="172263"/>
                        <a:pt x="7744" y="136895"/>
                      </a:cubicBezTo>
                      <a:lnTo>
                        <a:pt x="0" y="98540"/>
                      </a:lnTo>
                      <a:lnTo>
                        <a:pt x="7744" y="60184"/>
                      </a:lnTo>
                      <a:cubicBezTo>
                        <a:pt x="22703" y="24816"/>
                        <a:pt x="57723" y="0"/>
                        <a:pt x="98540" y="0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5" name="组合 79"/>
              <p:cNvGrpSpPr/>
              <p:nvPr/>
            </p:nvGrpSpPr>
            <p:grpSpPr>
              <a:xfrm flipH="1" flipV="1">
                <a:off x="4946488" y="5306672"/>
                <a:ext cx="1188000" cy="501517"/>
                <a:chOff x="6008588" y="1051793"/>
                <a:chExt cx="1188221" cy="501517"/>
              </a:xfrm>
            </p:grpSpPr>
            <p:sp>
              <p:nvSpPr>
                <p:cNvPr id="82" name="任意多边形 81"/>
                <p:cNvSpPr/>
                <p:nvPr/>
              </p:nvSpPr>
              <p:spPr>
                <a:xfrm>
                  <a:off x="6542404" y="1180011"/>
                  <a:ext cx="465674" cy="282986"/>
                </a:xfrm>
                <a:custGeom>
                  <a:avLst/>
                  <a:gdLst>
                    <a:gd name="connsiteX0" fmla="*/ 220922 w 465674"/>
                    <a:gd name="connsiteY0" fmla="*/ 0 h 282986"/>
                    <a:gd name="connsiteX1" fmla="*/ 251418 w 465674"/>
                    <a:gd name="connsiteY1" fmla="*/ 7841 h 282986"/>
                    <a:gd name="connsiteX2" fmla="*/ 465674 w 465674"/>
                    <a:gd name="connsiteY2" fmla="*/ 86260 h 282986"/>
                    <a:gd name="connsiteX3" fmla="*/ 147826 w 465674"/>
                    <a:gd name="connsiteY3" fmla="*/ 269768 h 282986"/>
                    <a:gd name="connsiteX4" fmla="*/ 39103 w 465674"/>
                    <a:gd name="connsiteY4" fmla="*/ 263046 h 282986"/>
                    <a:gd name="connsiteX5" fmla="*/ 13219 w 465674"/>
                    <a:gd name="connsiteY5" fmla="*/ 233701 h 282986"/>
                    <a:gd name="connsiteX6" fmla="*/ 747 w 465674"/>
                    <a:gd name="connsiteY6" fmla="*/ 196612 h 282986"/>
                    <a:gd name="connsiteX7" fmla="*/ 49287 w 465674"/>
                    <a:gd name="connsiteY7" fmla="*/ 99093 h 2829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65674" h="282986">
                      <a:moveTo>
                        <a:pt x="220922" y="0"/>
                      </a:moveTo>
                      <a:lnTo>
                        <a:pt x="251418" y="7841"/>
                      </a:lnTo>
                      <a:lnTo>
                        <a:pt x="465674" y="86260"/>
                      </a:lnTo>
                      <a:lnTo>
                        <a:pt x="147826" y="269768"/>
                      </a:lnTo>
                      <a:cubicBezTo>
                        <a:pt x="112478" y="290177"/>
                        <a:pt x="69741" y="286195"/>
                        <a:pt x="39103" y="263046"/>
                      </a:cubicBezTo>
                      <a:lnTo>
                        <a:pt x="13219" y="233701"/>
                      </a:lnTo>
                      <a:lnTo>
                        <a:pt x="747" y="196612"/>
                      </a:lnTo>
                      <a:cubicBezTo>
                        <a:pt x="-3982" y="158503"/>
                        <a:pt x="13939" y="119501"/>
                        <a:pt x="49287" y="99093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 w="22225"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83" name="任意多边形 82"/>
                <p:cNvSpPr/>
                <p:nvPr/>
              </p:nvSpPr>
              <p:spPr>
                <a:xfrm>
                  <a:off x="6008588" y="1118388"/>
                  <a:ext cx="766341" cy="434922"/>
                </a:xfrm>
                <a:custGeom>
                  <a:avLst/>
                  <a:gdLst>
                    <a:gd name="connsiteX0" fmla="*/ 484082 w 766341"/>
                    <a:gd name="connsiteY0" fmla="*/ 0 h 434922"/>
                    <a:gd name="connsiteX1" fmla="*/ 560345 w 766341"/>
                    <a:gd name="connsiteY1" fmla="*/ 11639 h 434922"/>
                    <a:gd name="connsiteX2" fmla="*/ 766341 w 766341"/>
                    <a:gd name="connsiteY2" fmla="*/ 64606 h 434922"/>
                    <a:gd name="connsiteX3" fmla="*/ 147826 w 766341"/>
                    <a:gd name="connsiteY3" fmla="*/ 421704 h 434922"/>
                    <a:gd name="connsiteX4" fmla="*/ 39102 w 766341"/>
                    <a:gd name="connsiteY4" fmla="*/ 414982 h 434922"/>
                    <a:gd name="connsiteX5" fmla="*/ 13218 w 766341"/>
                    <a:gd name="connsiteY5" fmla="*/ 385637 h 434922"/>
                    <a:gd name="connsiteX6" fmla="*/ 747 w 766341"/>
                    <a:gd name="connsiteY6" fmla="*/ 348548 h 434922"/>
                    <a:gd name="connsiteX7" fmla="*/ 49286 w 766341"/>
                    <a:gd name="connsiteY7" fmla="*/ 251029 h 4349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766341" h="434922">
                      <a:moveTo>
                        <a:pt x="484082" y="0"/>
                      </a:moveTo>
                      <a:lnTo>
                        <a:pt x="560345" y="11639"/>
                      </a:lnTo>
                      <a:lnTo>
                        <a:pt x="766341" y="64606"/>
                      </a:lnTo>
                      <a:lnTo>
                        <a:pt x="147826" y="421704"/>
                      </a:lnTo>
                      <a:cubicBezTo>
                        <a:pt x="112477" y="442113"/>
                        <a:pt x="69741" y="438132"/>
                        <a:pt x="39102" y="414982"/>
                      </a:cubicBezTo>
                      <a:lnTo>
                        <a:pt x="13218" y="385637"/>
                      </a:lnTo>
                      <a:lnTo>
                        <a:pt x="747" y="348548"/>
                      </a:lnTo>
                      <a:cubicBezTo>
                        <a:pt x="-3982" y="310439"/>
                        <a:pt x="13938" y="271438"/>
                        <a:pt x="49286" y="251029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 w="22225"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84" name="任意多边形 83"/>
                <p:cNvSpPr/>
                <p:nvPr/>
              </p:nvSpPr>
              <p:spPr>
                <a:xfrm rot="-1800000">
                  <a:off x="6018505" y="1051793"/>
                  <a:ext cx="464154" cy="197080"/>
                </a:xfrm>
                <a:custGeom>
                  <a:avLst/>
                  <a:gdLst>
                    <a:gd name="connsiteX0" fmla="*/ 0 w 464154"/>
                    <a:gd name="connsiteY0" fmla="*/ 98539 h 197080"/>
                    <a:gd name="connsiteX1" fmla="*/ 0 w 464154"/>
                    <a:gd name="connsiteY1" fmla="*/ 98540 h 197080"/>
                    <a:gd name="connsiteX2" fmla="*/ 0 w 464154"/>
                    <a:gd name="connsiteY2" fmla="*/ 98540 h 197080"/>
                    <a:gd name="connsiteX3" fmla="*/ 190379 w 464154"/>
                    <a:gd name="connsiteY3" fmla="*/ 0 h 197080"/>
                    <a:gd name="connsiteX4" fmla="*/ 333925 w 464154"/>
                    <a:gd name="connsiteY4" fmla="*/ 92831 h 197080"/>
                    <a:gd name="connsiteX5" fmla="*/ 464154 w 464154"/>
                    <a:gd name="connsiteY5" fmla="*/ 197080 h 197080"/>
                    <a:gd name="connsiteX6" fmla="*/ 98540 w 464154"/>
                    <a:gd name="connsiteY6" fmla="*/ 197079 h 197080"/>
                    <a:gd name="connsiteX7" fmla="*/ 7744 w 464154"/>
                    <a:gd name="connsiteY7" fmla="*/ 136895 h 197080"/>
                    <a:gd name="connsiteX8" fmla="*/ 0 w 464154"/>
                    <a:gd name="connsiteY8" fmla="*/ 98540 h 197080"/>
                    <a:gd name="connsiteX9" fmla="*/ 7744 w 464154"/>
                    <a:gd name="connsiteY9" fmla="*/ 60184 h 197080"/>
                    <a:gd name="connsiteX10" fmla="*/ 98540 w 464154"/>
                    <a:gd name="connsiteY10" fmla="*/ 0 h 1970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464154" h="197080">
                      <a:moveTo>
                        <a:pt x="0" y="98539"/>
                      </a:moveTo>
                      <a:lnTo>
                        <a:pt x="0" y="98540"/>
                      </a:lnTo>
                      <a:lnTo>
                        <a:pt x="0" y="98540"/>
                      </a:lnTo>
                      <a:close/>
                      <a:moveTo>
                        <a:pt x="190379" y="0"/>
                      </a:moveTo>
                      <a:lnTo>
                        <a:pt x="333925" y="92831"/>
                      </a:lnTo>
                      <a:lnTo>
                        <a:pt x="464154" y="197080"/>
                      </a:lnTo>
                      <a:lnTo>
                        <a:pt x="98540" y="197079"/>
                      </a:lnTo>
                      <a:cubicBezTo>
                        <a:pt x="57723" y="197079"/>
                        <a:pt x="22703" y="172263"/>
                        <a:pt x="7744" y="136895"/>
                      </a:cubicBezTo>
                      <a:lnTo>
                        <a:pt x="0" y="98540"/>
                      </a:lnTo>
                      <a:lnTo>
                        <a:pt x="7744" y="60184"/>
                      </a:lnTo>
                      <a:cubicBezTo>
                        <a:pt x="22703" y="24817"/>
                        <a:pt x="57724" y="0"/>
                        <a:pt x="98540" y="0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85" name="任意多边形 84"/>
                <p:cNvSpPr/>
                <p:nvPr/>
              </p:nvSpPr>
              <p:spPr>
                <a:xfrm rot="-1800000">
                  <a:off x="6861422" y="1271053"/>
                  <a:ext cx="335387" cy="197079"/>
                </a:xfrm>
                <a:custGeom>
                  <a:avLst/>
                  <a:gdLst>
                    <a:gd name="connsiteX0" fmla="*/ 202299 w 335387"/>
                    <a:gd name="connsiteY0" fmla="*/ 0 h 197079"/>
                    <a:gd name="connsiteX1" fmla="*/ 330293 w 335387"/>
                    <a:gd name="connsiteY1" fmla="*/ 187783 h 197079"/>
                    <a:gd name="connsiteX2" fmla="*/ 335387 w 335387"/>
                    <a:gd name="connsiteY2" fmla="*/ 197079 h 197079"/>
                    <a:gd name="connsiteX3" fmla="*/ 98540 w 335387"/>
                    <a:gd name="connsiteY3" fmla="*/ 197079 h 197079"/>
                    <a:gd name="connsiteX4" fmla="*/ 7744 w 335387"/>
                    <a:gd name="connsiteY4" fmla="*/ 136895 h 197079"/>
                    <a:gd name="connsiteX5" fmla="*/ 0 w 335387"/>
                    <a:gd name="connsiteY5" fmla="*/ 98540 h 197079"/>
                    <a:gd name="connsiteX6" fmla="*/ 7744 w 335387"/>
                    <a:gd name="connsiteY6" fmla="*/ 60184 h 197079"/>
                    <a:gd name="connsiteX7" fmla="*/ 98540 w 335387"/>
                    <a:gd name="connsiteY7" fmla="*/ 0 h 1970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35387" h="197079">
                      <a:moveTo>
                        <a:pt x="202299" y="0"/>
                      </a:moveTo>
                      <a:lnTo>
                        <a:pt x="330293" y="187783"/>
                      </a:lnTo>
                      <a:lnTo>
                        <a:pt x="335387" y="197079"/>
                      </a:lnTo>
                      <a:lnTo>
                        <a:pt x="98540" y="197079"/>
                      </a:lnTo>
                      <a:cubicBezTo>
                        <a:pt x="57723" y="197079"/>
                        <a:pt x="22703" y="172263"/>
                        <a:pt x="7744" y="136895"/>
                      </a:cubicBezTo>
                      <a:lnTo>
                        <a:pt x="0" y="98540"/>
                      </a:lnTo>
                      <a:lnTo>
                        <a:pt x="7744" y="60184"/>
                      </a:lnTo>
                      <a:cubicBezTo>
                        <a:pt x="22703" y="24816"/>
                        <a:pt x="57723" y="0"/>
                        <a:pt x="98540" y="0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</p:grpSp>
      </p:grpSp>
      <p:sp>
        <p:nvSpPr>
          <p:cNvPr id="18" name="矩形 17"/>
          <p:cNvSpPr/>
          <p:nvPr/>
        </p:nvSpPr>
        <p:spPr>
          <a:xfrm>
            <a:off x="101802" y="213359"/>
            <a:ext cx="66556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04</a:t>
            </a:r>
            <a:endParaRPr lang="zh-CN" altLang="en-US" sz="3200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342723" y="178376"/>
            <a:ext cx="79106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主要变</a:t>
            </a:r>
            <a:r>
              <a:rPr lang="zh-CN" altLang="en-US" sz="3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化和特点</a:t>
            </a:r>
          </a:p>
        </p:txBody>
      </p:sp>
      <p:cxnSp>
        <p:nvCxnSpPr>
          <p:cNvPr id="33" name="直接连接符 22"/>
          <p:cNvCxnSpPr/>
          <p:nvPr/>
        </p:nvCxnSpPr>
        <p:spPr>
          <a:xfrm flipH="1" flipV="1">
            <a:off x="3034301" y="2362499"/>
            <a:ext cx="932056" cy="60067"/>
          </a:xfrm>
          <a:prstGeom prst="line">
            <a:avLst/>
          </a:prstGeom>
          <a:noFill/>
          <a:ln w="9525" cap="flat" cmpd="sng">
            <a:solidFill>
              <a:srgbClr val="C00000"/>
            </a:solidFill>
            <a:prstDash val="dash"/>
            <a:round/>
            <a:headEnd type="oval" w="med" len="med"/>
            <a:tailEnd type="oval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7" name="组合 1"/>
          <p:cNvGrpSpPr/>
          <p:nvPr/>
        </p:nvGrpSpPr>
        <p:grpSpPr>
          <a:xfrm>
            <a:off x="332508" y="1923802"/>
            <a:ext cx="3420093" cy="760021"/>
            <a:chOff x="824670" y="1892043"/>
            <a:chExt cx="3625195" cy="576007"/>
          </a:xfrm>
        </p:grpSpPr>
        <p:sp>
          <p:nvSpPr>
            <p:cNvPr id="35" name="矩形 2"/>
            <p:cNvSpPr/>
            <p:nvPr/>
          </p:nvSpPr>
          <p:spPr>
            <a:xfrm>
              <a:off x="887609" y="1964051"/>
              <a:ext cx="3562256" cy="503999"/>
            </a:xfrm>
            <a:prstGeom prst="rect">
              <a:avLst/>
            </a:prstGeom>
            <a:solidFill>
              <a:srgbClr val="C00000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r>
                <a:rPr lang="zh-CN" altLang="en-US" sz="2600" b="1" kern="0" dirty="0" smtClean="0">
                  <a:solidFill>
                    <a:prstClr val="white"/>
                  </a:solidFill>
                  <a:latin typeface="Impact" panose="020B0806030902050204" pitchFamily="34" charset="0"/>
                  <a:ea typeface="Adobe 宋体 Std L" pitchFamily="18" charset="-122"/>
                </a:rPr>
                <a:t>建立院内项目库</a:t>
              </a:r>
              <a:endParaRPr lang="zh-CN" altLang="en-US" sz="2600" b="1" kern="0" dirty="0">
                <a:solidFill>
                  <a:prstClr val="white"/>
                </a:solidFill>
                <a:latin typeface="Impact" panose="020B0806030902050204" pitchFamily="34" charset="0"/>
                <a:ea typeface="Adobe 宋体 Std L" pitchFamily="18" charset="-122"/>
              </a:endParaRPr>
            </a:p>
          </p:txBody>
        </p:sp>
        <p:cxnSp>
          <p:nvCxnSpPr>
            <p:cNvPr id="36" name="直接连接符 93"/>
            <p:cNvCxnSpPr/>
            <p:nvPr/>
          </p:nvCxnSpPr>
          <p:spPr>
            <a:xfrm>
              <a:off x="824670" y="1892043"/>
              <a:ext cx="3625195" cy="0"/>
            </a:xfrm>
            <a:prstGeom prst="line">
              <a:avLst/>
            </a:prstGeom>
            <a:noFill/>
            <a:ln w="19050" cap="flat" cmpd="sng" algn="ctr">
              <a:solidFill>
                <a:srgbClr val="D24726"/>
              </a:solidFill>
              <a:prstDash val="solid"/>
            </a:ln>
            <a:effectLst/>
          </p:spPr>
        </p:cxnSp>
      </p:grpSp>
      <p:sp>
        <p:nvSpPr>
          <p:cNvPr id="38" name="圆角矩形 37"/>
          <p:cNvSpPr/>
          <p:nvPr/>
        </p:nvSpPr>
        <p:spPr>
          <a:xfrm>
            <a:off x="4049486" y="1068779"/>
            <a:ext cx="7766462" cy="3135086"/>
          </a:xfrm>
          <a:prstGeom prst="roundRect">
            <a:avLst/>
          </a:prstGeom>
          <a:noFill/>
          <a:ln w="15875" cap="flat" cmpd="sng" algn="ctr">
            <a:solidFill>
              <a:srgbClr val="FA1515"/>
            </a:solidFill>
            <a:prstDash val="dash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cxnSp>
        <p:nvCxnSpPr>
          <p:cNvPr id="39" name="直接连接符 22"/>
          <p:cNvCxnSpPr/>
          <p:nvPr/>
        </p:nvCxnSpPr>
        <p:spPr>
          <a:xfrm flipH="1">
            <a:off x="2749293" y="5520339"/>
            <a:ext cx="1255326" cy="0"/>
          </a:xfrm>
          <a:prstGeom prst="line">
            <a:avLst/>
          </a:prstGeom>
          <a:noFill/>
          <a:ln w="9525" cap="flat" cmpd="sng">
            <a:solidFill>
              <a:srgbClr val="C00000"/>
            </a:solidFill>
            <a:prstDash val="dash"/>
            <a:round/>
            <a:headEnd type="oval" w="med" len="med"/>
            <a:tailEnd type="oval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8" name="组合 1"/>
          <p:cNvGrpSpPr/>
          <p:nvPr/>
        </p:nvGrpSpPr>
        <p:grpSpPr>
          <a:xfrm>
            <a:off x="154379" y="5308271"/>
            <a:ext cx="3751007" cy="786136"/>
            <a:chOff x="824670" y="1892043"/>
            <a:chExt cx="3625195" cy="612009"/>
          </a:xfrm>
        </p:grpSpPr>
        <p:sp>
          <p:nvSpPr>
            <p:cNvPr id="41" name="矩形 2"/>
            <p:cNvSpPr/>
            <p:nvPr/>
          </p:nvSpPr>
          <p:spPr>
            <a:xfrm>
              <a:off x="824670" y="1964052"/>
              <a:ext cx="3625195" cy="540000"/>
            </a:xfrm>
            <a:prstGeom prst="rect">
              <a:avLst/>
            </a:prstGeom>
            <a:solidFill>
              <a:srgbClr val="C00000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r>
                <a:rPr lang="zh-CN" altLang="en-US" sz="2400" b="1" kern="0" dirty="0" smtClean="0">
                  <a:solidFill>
                    <a:prstClr val="white"/>
                  </a:solidFill>
                  <a:latin typeface="Impact" panose="020B0806030902050204" pitchFamily="34" charset="0"/>
                  <a:ea typeface="Adobe 宋体 Std L" pitchFamily="18" charset="-122"/>
                </a:rPr>
                <a:t>项目经费需填报绩效目标书</a:t>
              </a:r>
              <a:endParaRPr lang="zh-CN" altLang="en-US" sz="2400" b="1" kern="0" dirty="0">
                <a:solidFill>
                  <a:prstClr val="white"/>
                </a:solidFill>
                <a:latin typeface="Impact" panose="020B0806030902050204" pitchFamily="34" charset="0"/>
                <a:ea typeface="Adobe 宋体 Std L" pitchFamily="18" charset="-122"/>
              </a:endParaRPr>
            </a:p>
          </p:txBody>
        </p:sp>
        <p:cxnSp>
          <p:nvCxnSpPr>
            <p:cNvPr id="42" name="直接连接符 93"/>
            <p:cNvCxnSpPr/>
            <p:nvPr/>
          </p:nvCxnSpPr>
          <p:spPr>
            <a:xfrm>
              <a:off x="824670" y="1892043"/>
              <a:ext cx="3625195" cy="0"/>
            </a:xfrm>
            <a:prstGeom prst="line">
              <a:avLst/>
            </a:prstGeom>
            <a:noFill/>
            <a:ln w="19050" cap="flat" cmpd="sng" algn="ctr">
              <a:solidFill>
                <a:srgbClr val="D24726"/>
              </a:solidFill>
              <a:prstDash val="solid"/>
            </a:ln>
            <a:effectLst/>
          </p:spPr>
        </p:cxnSp>
      </p:grpSp>
      <p:sp>
        <p:nvSpPr>
          <p:cNvPr id="44" name="圆角矩形 43"/>
          <p:cNvSpPr/>
          <p:nvPr/>
        </p:nvSpPr>
        <p:spPr>
          <a:xfrm>
            <a:off x="3980868" y="4532871"/>
            <a:ext cx="7831780" cy="1988552"/>
          </a:xfrm>
          <a:prstGeom prst="roundRect">
            <a:avLst/>
          </a:prstGeom>
          <a:noFill/>
          <a:ln w="15875" cap="flat" cmpd="sng" algn="ctr">
            <a:solidFill>
              <a:srgbClr val="FA1515"/>
            </a:solidFill>
            <a:prstDash val="dash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9" name="组合 45"/>
          <p:cNvGrpSpPr/>
          <p:nvPr/>
        </p:nvGrpSpPr>
        <p:grpSpPr>
          <a:xfrm>
            <a:off x="8461584" y="105928"/>
            <a:ext cx="4225424" cy="564888"/>
            <a:chOff x="8461584" y="105928"/>
            <a:chExt cx="4225424" cy="564888"/>
          </a:xfrm>
        </p:grpSpPr>
        <p:sp>
          <p:nvSpPr>
            <p:cNvPr id="47" name="矩形 2"/>
            <p:cNvSpPr>
              <a:spLocks noChangeAspect="1" noChangeArrowheads="1"/>
            </p:cNvSpPr>
            <p:nvPr/>
          </p:nvSpPr>
          <p:spPr bwMode="auto">
            <a:xfrm>
              <a:off x="8976599" y="178376"/>
              <a:ext cx="3710409" cy="4924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6" tIns="45719" rIns="91436" bIns="45719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defTabSz="914332" eaLnBrk="1" hangingPunct="1"/>
              <a:r>
                <a:rPr lang="zh-CN" altLang="en-US" sz="2600" dirty="0">
                  <a:solidFill>
                    <a:srgbClr val="C00000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上海交通大学医学院</a:t>
              </a:r>
              <a:endParaRPr lang="en-US" altLang="zh-CN" sz="2600" dirty="0">
                <a:solidFill>
                  <a:srgbClr val="C00000"/>
                </a:solidFill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pic>
          <p:nvPicPr>
            <p:cNvPr id="48" name="图片 47"/>
            <p:cNvPicPr>
              <a:picLocks noChangeAspect="1"/>
            </p:cNvPicPr>
            <p:nvPr/>
          </p:nvPicPr>
          <p:blipFill>
            <a:blip r:embed="rId2" cstate="print">
              <a:duotone>
                <a:prstClr val="black"/>
                <a:schemeClr val="accent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461584" y="105928"/>
              <a:ext cx="561891" cy="558527"/>
            </a:xfrm>
            <a:prstGeom prst="rect">
              <a:avLst/>
            </a:prstGeom>
          </p:spPr>
        </p:pic>
      </p:grpSp>
      <p:sp>
        <p:nvSpPr>
          <p:cNvPr id="50" name="矩形 49"/>
          <p:cNvSpPr/>
          <p:nvPr/>
        </p:nvSpPr>
        <p:spPr>
          <a:xfrm>
            <a:off x="4275117" y="1211282"/>
            <a:ext cx="7457704" cy="34470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200" b="1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对各预算部门申报的项目经费，审批通过后列入当年学院的项目库，按照轻重缓急和当年学院财力情况</a:t>
            </a:r>
            <a:r>
              <a:rPr lang="zh-CN" altLang="zh-CN" sz="2200" b="1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2200" b="1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对项目进行遴选，确定当年执行项目并下达预算。按照项目的功能和特性分别列入“市级项目”和“院级项目”                               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各部门项目支出的申报应根据学院中长期发展规划，结合本部门中长期发展规划和实际需要，根据项目必要性、可行性和紧迫性原则，优先考虑重点支出项目，保证预算编制的科学性，促进学院合理安排预算资金，保障重点项目的投入。</a:t>
            </a:r>
          </a:p>
          <a:p>
            <a:r>
              <a:rPr lang="zh-CN" altLang="en-US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凡是学院审议批准的项目，将全部纳入年度预算。部门预算一经批准，除因政策变化造成的增支事项外，一律不予追加。</a:t>
            </a:r>
          </a:p>
          <a:p>
            <a:endParaRPr lang="zh-CN" altLang="en-US" sz="2200" b="1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4286992" y="4690753"/>
            <a:ext cx="7279574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200" b="1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填报范围： 被列入“院级项目”和“市级项目”的项目须填报绩效目标书</a:t>
            </a:r>
            <a:endParaRPr lang="en-US" altLang="zh-CN" sz="2200" b="1" dirty="0" smtClean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2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结合财政要求，各部门应加强项目的绩效管理，年终应对项目作出绩效评估</a:t>
            </a:r>
          </a:p>
        </p:txBody>
      </p:sp>
    </p:spTree>
    <p:extLst>
      <p:ext uri="{BB962C8B-B14F-4D97-AF65-F5344CB8AC3E}">
        <p14:creationId xmlns:p14="http://schemas.microsoft.com/office/powerpoint/2010/main" val="872970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44"/>
          <p:cNvSpPr/>
          <p:nvPr/>
        </p:nvSpPr>
        <p:spPr>
          <a:xfrm flipV="1">
            <a:off x="754545" y="763151"/>
            <a:ext cx="11437455" cy="55008"/>
          </a:xfrm>
          <a:prstGeom prst="rect">
            <a:avLst/>
          </a:prstGeom>
          <a:gradFill>
            <a:gsLst>
              <a:gs pos="0">
                <a:srgbClr val="1B2C45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9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5" name="椭圆 74"/>
          <p:cNvSpPr/>
          <p:nvPr/>
        </p:nvSpPr>
        <p:spPr>
          <a:xfrm>
            <a:off x="-1267281" y="-1248474"/>
            <a:ext cx="2451680" cy="2451680"/>
          </a:xfrm>
          <a:prstGeom prst="ellipse">
            <a:avLst/>
          </a:prstGeom>
          <a:gradFill>
            <a:gsLst>
              <a:gs pos="0">
                <a:schemeClr val="bg1"/>
              </a:gs>
              <a:gs pos="36000">
                <a:schemeClr val="bg1"/>
              </a:gs>
              <a:gs pos="100000">
                <a:srgbClr val="ECECEC"/>
              </a:gs>
            </a:gsLst>
            <a:lin ang="13500000" scaled="1"/>
          </a:gradFill>
          <a:ln w="19050">
            <a:solidFill>
              <a:schemeClr val="bg1"/>
            </a:solidFill>
          </a:ln>
          <a:effectLst>
            <a:outerShdw blurRad="558800" dist="533400" dir="2700000" sx="95000" sy="95000" algn="tl" rotWithShape="0">
              <a:schemeClr val="bg1">
                <a:lumMod val="6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-1191536" y="-1248244"/>
            <a:ext cx="2300190" cy="2453492"/>
            <a:chOff x="-1191536" y="-1248244"/>
            <a:chExt cx="2300190" cy="2453492"/>
          </a:xfrm>
        </p:grpSpPr>
        <p:sp>
          <p:nvSpPr>
            <p:cNvPr id="76" name="椭圆 75"/>
            <p:cNvSpPr/>
            <p:nvPr/>
          </p:nvSpPr>
          <p:spPr>
            <a:xfrm>
              <a:off x="-1191536" y="-1171585"/>
              <a:ext cx="2300190" cy="2300174"/>
            </a:xfrm>
            <a:prstGeom prst="ellipse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78" name="组合 77"/>
            <p:cNvGrpSpPr/>
            <p:nvPr/>
          </p:nvGrpSpPr>
          <p:grpSpPr>
            <a:xfrm>
              <a:off x="-649744" y="-1248244"/>
              <a:ext cx="1160784" cy="2453492"/>
              <a:chOff x="4946488" y="1051793"/>
              <a:chExt cx="2250321" cy="4756396"/>
            </a:xfrm>
          </p:grpSpPr>
          <p:grpSp>
            <p:nvGrpSpPr>
              <p:cNvPr id="79" name="组合 78"/>
              <p:cNvGrpSpPr/>
              <p:nvPr/>
            </p:nvGrpSpPr>
            <p:grpSpPr>
              <a:xfrm>
                <a:off x="6008588" y="1051793"/>
                <a:ext cx="1188221" cy="501517"/>
                <a:chOff x="6008588" y="1051793"/>
                <a:chExt cx="1188221" cy="501517"/>
              </a:xfrm>
            </p:grpSpPr>
            <p:sp>
              <p:nvSpPr>
                <p:cNvPr id="86" name="任意多边形 85"/>
                <p:cNvSpPr/>
                <p:nvPr/>
              </p:nvSpPr>
              <p:spPr>
                <a:xfrm>
                  <a:off x="6542404" y="1180011"/>
                  <a:ext cx="465674" cy="282986"/>
                </a:xfrm>
                <a:custGeom>
                  <a:avLst/>
                  <a:gdLst>
                    <a:gd name="connsiteX0" fmla="*/ 220922 w 465674"/>
                    <a:gd name="connsiteY0" fmla="*/ 0 h 282986"/>
                    <a:gd name="connsiteX1" fmla="*/ 251418 w 465674"/>
                    <a:gd name="connsiteY1" fmla="*/ 7841 h 282986"/>
                    <a:gd name="connsiteX2" fmla="*/ 465674 w 465674"/>
                    <a:gd name="connsiteY2" fmla="*/ 86260 h 282986"/>
                    <a:gd name="connsiteX3" fmla="*/ 147826 w 465674"/>
                    <a:gd name="connsiteY3" fmla="*/ 269768 h 282986"/>
                    <a:gd name="connsiteX4" fmla="*/ 39103 w 465674"/>
                    <a:gd name="connsiteY4" fmla="*/ 263046 h 282986"/>
                    <a:gd name="connsiteX5" fmla="*/ 13219 w 465674"/>
                    <a:gd name="connsiteY5" fmla="*/ 233701 h 282986"/>
                    <a:gd name="connsiteX6" fmla="*/ 747 w 465674"/>
                    <a:gd name="connsiteY6" fmla="*/ 196612 h 282986"/>
                    <a:gd name="connsiteX7" fmla="*/ 49287 w 465674"/>
                    <a:gd name="connsiteY7" fmla="*/ 99093 h 2829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65674" h="282986">
                      <a:moveTo>
                        <a:pt x="220922" y="0"/>
                      </a:moveTo>
                      <a:lnTo>
                        <a:pt x="251418" y="7841"/>
                      </a:lnTo>
                      <a:lnTo>
                        <a:pt x="465674" y="86260"/>
                      </a:lnTo>
                      <a:lnTo>
                        <a:pt x="147826" y="269768"/>
                      </a:lnTo>
                      <a:cubicBezTo>
                        <a:pt x="112478" y="290177"/>
                        <a:pt x="69741" y="286195"/>
                        <a:pt x="39103" y="263046"/>
                      </a:cubicBezTo>
                      <a:lnTo>
                        <a:pt x="13219" y="233701"/>
                      </a:lnTo>
                      <a:lnTo>
                        <a:pt x="747" y="196612"/>
                      </a:lnTo>
                      <a:cubicBezTo>
                        <a:pt x="-3982" y="158503"/>
                        <a:pt x="13939" y="119501"/>
                        <a:pt x="49287" y="99093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 w="22225"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87" name="任意多边形 86"/>
                <p:cNvSpPr/>
                <p:nvPr/>
              </p:nvSpPr>
              <p:spPr>
                <a:xfrm>
                  <a:off x="6008588" y="1118388"/>
                  <a:ext cx="766341" cy="434922"/>
                </a:xfrm>
                <a:custGeom>
                  <a:avLst/>
                  <a:gdLst>
                    <a:gd name="connsiteX0" fmla="*/ 484082 w 766341"/>
                    <a:gd name="connsiteY0" fmla="*/ 0 h 434922"/>
                    <a:gd name="connsiteX1" fmla="*/ 560345 w 766341"/>
                    <a:gd name="connsiteY1" fmla="*/ 11639 h 434922"/>
                    <a:gd name="connsiteX2" fmla="*/ 766341 w 766341"/>
                    <a:gd name="connsiteY2" fmla="*/ 64606 h 434922"/>
                    <a:gd name="connsiteX3" fmla="*/ 147826 w 766341"/>
                    <a:gd name="connsiteY3" fmla="*/ 421704 h 434922"/>
                    <a:gd name="connsiteX4" fmla="*/ 39102 w 766341"/>
                    <a:gd name="connsiteY4" fmla="*/ 414982 h 434922"/>
                    <a:gd name="connsiteX5" fmla="*/ 13218 w 766341"/>
                    <a:gd name="connsiteY5" fmla="*/ 385637 h 434922"/>
                    <a:gd name="connsiteX6" fmla="*/ 747 w 766341"/>
                    <a:gd name="connsiteY6" fmla="*/ 348548 h 434922"/>
                    <a:gd name="connsiteX7" fmla="*/ 49286 w 766341"/>
                    <a:gd name="connsiteY7" fmla="*/ 251029 h 4349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766341" h="434922">
                      <a:moveTo>
                        <a:pt x="484082" y="0"/>
                      </a:moveTo>
                      <a:lnTo>
                        <a:pt x="560345" y="11639"/>
                      </a:lnTo>
                      <a:lnTo>
                        <a:pt x="766341" y="64606"/>
                      </a:lnTo>
                      <a:lnTo>
                        <a:pt x="147826" y="421704"/>
                      </a:lnTo>
                      <a:cubicBezTo>
                        <a:pt x="112477" y="442113"/>
                        <a:pt x="69741" y="438132"/>
                        <a:pt x="39102" y="414982"/>
                      </a:cubicBezTo>
                      <a:lnTo>
                        <a:pt x="13218" y="385637"/>
                      </a:lnTo>
                      <a:lnTo>
                        <a:pt x="747" y="348548"/>
                      </a:lnTo>
                      <a:cubicBezTo>
                        <a:pt x="-3982" y="310439"/>
                        <a:pt x="13938" y="271438"/>
                        <a:pt x="49286" y="251029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 w="22225"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88" name="任意多边形 87"/>
                <p:cNvSpPr/>
                <p:nvPr/>
              </p:nvSpPr>
              <p:spPr>
                <a:xfrm rot="-1800000">
                  <a:off x="6018505" y="1051793"/>
                  <a:ext cx="464154" cy="197080"/>
                </a:xfrm>
                <a:custGeom>
                  <a:avLst/>
                  <a:gdLst>
                    <a:gd name="connsiteX0" fmla="*/ 0 w 464154"/>
                    <a:gd name="connsiteY0" fmla="*/ 98539 h 197080"/>
                    <a:gd name="connsiteX1" fmla="*/ 0 w 464154"/>
                    <a:gd name="connsiteY1" fmla="*/ 98540 h 197080"/>
                    <a:gd name="connsiteX2" fmla="*/ 0 w 464154"/>
                    <a:gd name="connsiteY2" fmla="*/ 98540 h 197080"/>
                    <a:gd name="connsiteX3" fmla="*/ 190379 w 464154"/>
                    <a:gd name="connsiteY3" fmla="*/ 0 h 197080"/>
                    <a:gd name="connsiteX4" fmla="*/ 333925 w 464154"/>
                    <a:gd name="connsiteY4" fmla="*/ 92831 h 197080"/>
                    <a:gd name="connsiteX5" fmla="*/ 464154 w 464154"/>
                    <a:gd name="connsiteY5" fmla="*/ 197080 h 197080"/>
                    <a:gd name="connsiteX6" fmla="*/ 98540 w 464154"/>
                    <a:gd name="connsiteY6" fmla="*/ 197079 h 197080"/>
                    <a:gd name="connsiteX7" fmla="*/ 7744 w 464154"/>
                    <a:gd name="connsiteY7" fmla="*/ 136895 h 197080"/>
                    <a:gd name="connsiteX8" fmla="*/ 0 w 464154"/>
                    <a:gd name="connsiteY8" fmla="*/ 98540 h 197080"/>
                    <a:gd name="connsiteX9" fmla="*/ 7744 w 464154"/>
                    <a:gd name="connsiteY9" fmla="*/ 60184 h 197080"/>
                    <a:gd name="connsiteX10" fmla="*/ 98540 w 464154"/>
                    <a:gd name="connsiteY10" fmla="*/ 0 h 1970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464154" h="197080">
                      <a:moveTo>
                        <a:pt x="0" y="98539"/>
                      </a:moveTo>
                      <a:lnTo>
                        <a:pt x="0" y="98540"/>
                      </a:lnTo>
                      <a:lnTo>
                        <a:pt x="0" y="98540"/>
                      </a:lnTo>
                      <a:close/>
                      <a:moveTo>
                        <a:pt x="190379" y="0"/>
                      </a:moveTo>
                      <a:lnTo>
                        <a:pt x="333925" y="92831"/>
                      </a:lnTo>
                      <a:lnTo>
                        <a:pt x="464154" y="197080"/>
                      </a:lnTo>
                      <a:lnTo>
                        <a:pt x="98540" y="197079"/>
                      </a:lnTo>
                      <a:cubicBezTo>
                        <a:pt x="57723" y="197079"/>
                        <a:pt x="22703" y="172263"/>
                        <a:pt x="7744" y="136895"/>
                      </a:cubicBezTo>
                      <a:lnTo>
                        <a:pt x="0" y="98540"/>
                      </a:lnTo>
                      <a:lnTo>
                        <a:pt x="7744" y="60184"/>
                      </a:lnTo>
                      <a:cubicBezTo>
                        <a:pt x="22703" y="24817"/>
                        <a:pt x="57724" y="0"/>
                        <a:pt x="98540" y="0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89" name="任意多边形 88"/>
                <p:cNvSpPr/>
                <p:nvPr/>
              </p:nvSpPr>
              <p:spPr>
                <a:xfrm rot="-1800000">
                  <a:off x="6861422" y="1271053"/>
                  <a:ext cx="335387" cy="197079"/>
                </a:xfrm>
                <a:custGeom>
                  <a:avLst/>
                  <a:gdLst>
                    <a:gd name="connsiteX0" fmla="*/ 202299 w 335387"/>
                    <a:gd name="connsiteY0" fmla="*/ 0 h 197079"/>
                    <a:gd name="connsiteX1" fmla="*/ 330293 w 335387"/>
                    <a:gd name="connsiteY1" fmla="*/ 187783 h 197079"/>
                    <a:gd name="connsiteX2" fmla="*/ 335387 w 335387"/>
                    <a:gd name="connsiteY2" fmla="*/ 197079 h 197079"/>
                    <a:gd name="connsiteX3" fmla="*/ 98540 w 335387"/>
                    <a:gd name="connsiteY3" fmla="*/ 197079 h 197079"/>
                    <a:gd name="connsiteX4" fmla="*/ 7744 w 335387"/>
                    <a:gd name="connsiteY4" fmla="*/ 136895 h 197079"/>
                    <a:gd name="connsiteX5" fmla="*/ 0 w 335387"/>
                    <a:gd name="connsiteY5" fmla="*/ 98540 h 197079"/>
                    <a:gd name="connsiteX6" fmla="*/ 7744 w 335387"/>
                    <a:gd name="connsiteY6" fmla="*/ 60184 h 197079"/>
                    <a:gd name="connsiteX7" fmla="*/ 98540 w 335387"/>
                    <a:gd name="connsiteY7" fmla="*/ 0 h 1970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35387" h="197079">
                      <a:moveTo>
                        <a:pt x="202299" y="0"/>
                      </a:moveTo>
                      <a:lnTo>
                        <a:pt x="330293" y="187783"/>
                      </a:lnTo>
                      <a:lnTo>
                        <a:pt x="335387" y="197079"/>
                      </a:lnTo>
                      <a:lnTo>
                        <a:pt x="98540" y="197079"/>
                      </a:lnTo>
                      <a:cubicBezTo>
                        <a:pt x="57723" y="197079"/>
                        <a:pt x="22703" y="172263"/>
                        <a:pt x="7744" y="136895"/>
                      </a:cubicBezTo>
                      <a:lnTo>
                        <a:pt x="0" y="98540"/>
                      </a:lnTo>
                      <a:lnTo>
                        <a:pt x="7744" y="60184"/>
                      </a:lnTo>
                      <a:cubicBezTo>
                        <a:pt x="22703" y="24816"/>
                        <a:pt x="57723" y="0"/>
                        <a:pt x="98540" y="0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80" name="组合 79"/>
              <p:cNvGrpSpPr/>
              <p:nvPr/>
            </p:nvGrpSpPr>
            <p:grpSpPr>
              <a:xfrm flipH="1" flipV="1">
                <a:off x="4946488" y="5306672"/>
                <a:ext cx="1188000" cy="501517"/>
                <a:chOff x="6008588" y="1051793"/>
                <a:chExt cx="1188221" cy="501517"/>
              </a:xfrm>
            </p:grpSpPr>
            <p:sp>
              <p:nvSpPr>
                <p:cNvPr id="82" name="任意多边形 81"/>
                <p:cNvSpPr/>
                <p:nvPr/>
              </p:nvSpPr>
              <p:spPr>
                <a:xfrm>
                  <a:off x="6542404" y="1180011"/>
                  <a:ext cx="465674" cy="282986"/>
                </a:xfrm>
                <a:custGeom>
                  <a:avLst/>
                  <a:gdLst>
                    <a:gd name="connsiteX0" fmla="*/ 220922 w 465674"/>
                    <a:gd name="connsiteY0" fmla="*/ 0 h 282986"/>
                    <a:gd name="connsiteX1" fmla="*/ 251418 w 465674"/>
                    <a:gd name="connsiteY1" fmla="*/ 7841 h 282986"/>
                    <a:gd name="connsiteX2" fmla="*/ 465674 w 465674"/>
                    <a:gd name="connsiteY2" fmla="*/ 86260 h 282986"/>
                    <a:gd name="connsiteX3" fmla="*/ 147826 w 465674"/>
                    <a:gd name="connsiteY3" fmla="*/ 269768 h 282986"/>
                    <a:gd name="connsiteX4" fmla="*/ 39103 w 465674"/>
                    <a:gd name="connsiteY4" fmla="*/ 263046 h 282986"/>
                    <a:gd name="connsiteX5" fmla="*/ 13219 w 465674"/>
                    <a:gd name="connsiteY5" fmla="*/ 233701 h 282986"/>
                    <a:gd name="connsiteX6" fmla="*/ 747 w 465674"/>
                    <a:gd name="connsiteY6" fmla="*/ 196612 h 282986"/>
                    <a:gd name="connsiteX7" fmla="*/ 49287 w 465674"/>
                    <a:gd name="connsiteY7" fmla="*/ 99093 h 2829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65674" h="282986">
                      <a:moveTo>
                        <a:pt x="220922" y="0"/>
                      </a:moveTo>
                      <a:lnTo>
                        <a:pt x="251418" y="7841"/>
                      </a:lnTo>
                      <a:lnTo>
                        <a:pt x="465674" y="86260"/>
                      </a:lnTo>
                      <a:lnTo>
                        <a:pt x="147826" y="269768"/>
                      </a:lnTo>
                      <a:cubicBezTo>
                        <a:pt x="112478" y="290177"/>
                        <a:pt x="69741" y="286195"/>
                        <a:pt x="39103" y="263046"/>
                      </a:cubicBezTo>
                      <a:lnTo>
                        <a:pt x="13219" y="233701"/>
                      </a:lnTo>
                      <a:lnTo>
                        <a:pt x="747" y="196612"/>
                      </a:lnTo>
                      <a:cubicBezTo>
                        <a:pt x="-3982" y="158503"/>
                        <a:pt x="13939" y="119501"/>
                        <a:pt x="49287" y="99093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 w="22225"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83" name="任意多边形 82"/>
                <p:cNvSpPr/>
                <p:nvPr/>
              </p:nvSpPr>
              <p:spPr>
                <a:xfrm>
                  <a:off x="6008588" y="1118388"/>
                  <a:ext cx="766341" cy="434922"/>
                </a:xfrm>
                <a:custGeom>
                  <a:avLst/>
                  <a:gdLst>
                    <a:gd name="connsiteX0" fmla="*/ 484082 w 766341"/>
                    <a:gd name="connsiteY0" fmla="*/ 0 h 434922"/>
                    <a:gd name="connsiteX1" fmla="*/ 560345 w 766341"/>
                    <a:gd name="connsiteY1" fmla="*/ 11639 h 434922"/>
                    <a:gd name="connsiteX2" fmla="*/ 766341 w 766341"/>
                    <a:gd name="connsiteY2" fmla="*/ 64606 h 434922"/>
                    <a:gd name="connsiteX3" fmla="*/ 147826 w 766341"/>
                    <a:gd name="connsiteY3" fmla="*/ 421704 h 434922"/>
                    <a:gd name="connsiteX4" fmla="*/ 39102 w 766341"/>
                    <a:gd name="connsiteY4" fmla="*/ 414982 h 434922"/>
                    <a:gd name="connsiteX5" fmla="*/ 13218 w 766341"/>
                    <a:gd name="connsiteY5" fmla="*/ 385637 h 434922"/>
                    <a:gd name="connsiteX6" fmla="*/ 747 w 766341"/>
                    <a:gd name="connsiteY6" fmla="*/ 348548 h 434922"/>
                    <a:gd name="connsiteX7" fmla="*/ 49286 w 766341"/>
                    <a:gd name="connsiteY7" fmla="*/ 251029 h 4349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766341" h="434922">
                      <a:moveTo>
                        <a:pt x="484082" y="0"/>
                      </a:moveTo>
                      <a:lnTo>
                        <a:pt x="560345" y="11639"/>
                      </a:lnTo>
                      <a:lnTo>
                        <a:pt x="766341" y="64606"/>
                      </a:lnTo>
                      <a:lnTo>
                        <a:pt x="147826" y="421704"/>
                      </a:lnTo>
                      <a:cubicBezTo>
                        <a:pt x="112477" y="442113"/>
                        <a:pt x="69741" y="438132"/>
                        <a:pt x="39102" y="414982"/>
                      </a:cubicBezTo>
                      <a:lnTo>
                        <a:pt x="13218" y="385637"/>
                      </a:lnTo>
                      <a:lnTo>
                        <a:pt x="747" y="348548"/>
                      </a:lnTo>
                      <a:cubicBezTo>
                        <a:pt x="-3982" y="310439"/>
                        <a:pt x="13938" y="271438"/>
                        <a:pt x="49286" y="251029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 w="22225"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84" name="任意多边形 83"/>
                <p:cNvSpPr/>
                <p:nvPr/>
              </p:nvSpPr>
              <p:spPr>
                <a:xfrm rot="-1800000">
                  <a:off x="6018505" y="1051793"/>
                  <a:ext cx="464154" cy="197080"/>
                </a:xfrm>
                <a:custGeom>
                  <a:avLst/>
                  <a:gdLst>
                    <a:gd name="connsiteX0" fmla="*/ 0 w 464154"/>
                    <a:gd name="connsiteY0" fmla="*/ 98539 h 197080"/>
                    <a:gd name="connsiteX1" fmla="*/ 0 w 464154"/>
                    <a:gd name="connsiteY1" fmla="*/ 98540 h 197080"/>
                    <a:gd name="connsiteX2" fmla="*/ 0 w 464154"/>
                    <a:gd name="connsiteY2" fmla="*/ 98540 h 197080"/>
                    <a:gd name="connsiteX3" fmla="*/ 190379 w 464154"/>
                    <a:gd name="connsiteY3" fmla="*/ 0 h 197080"/>
                    <a:gd name="connsiteX4" fmla="*/ 333925 w 464154"/>
                    <a:gd name="connsiteY4" fmla="*/ 92831 h 197080"/>
                    <a:gd name="connsiteX5" fmla="*/ 464154 w 464154"/>
                    <a:gd name="connsiteY5" fmla="*/ 197080 h 197080"/>
                    <a:gd name="connsiteX6" fmla="*/ 98540 w 464154"/>
                    <a:gd name="connsiteY6" fmla="*/ 197079 h 197080"/>
                    <a:gd name="connsiteX7" fmla="*/ 7744 w 464154"/>
                    <a:gd name="connsiteY7" fmla="*/ 136895 h 197080"/>
                    <a:gd name="connsiteX8" fmla="*/ 0 w 464154"/>
                    <a:gd name="connsiteY8" fmla="*/ 98540 h 197080"/>
                    <a:gd name="connsiteX9" fmla="*/ 7744 w 464154"/>
                    <a:gd name="connsiteY9" fmla="*/ 60184 h 197080"/>
                    <a:gd name="connsiteX10" fmla="*/ 98540 w 464154"/>
                    <a:gd name="connsiteY10" fmla="*/ 0 h 1970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464154" h="197080">
                      <a:moveTo>
                        <a:pt x="0" y="98539"/>
                      </a:moveTo>
                      <a:lnTo>
                        <a:pt x="0" y="98540"/>
                      </a:lnTo>
                      <a:lnTo>
                        <a:pt x="0" y="98540"/>
                      </a:lnTo>
                      <a:close/>
                      <a:moveTo>
                        <a:pt x="190379" y="0"/>
                      </a:moveTo>
                      <a:lnTo>
                        <a:pt x="333925" y="92831"/>
                      </a:lnTo>
                      <a:lnTo>
                        <a:pt x="464154" y="197080"/>
                      </a:lnTo>
                      <a:lnTo>
                        <a:pt x="98540" y="197079"/>
                      </a:lnTo>
                      <a:cubicBezTo>
                        <a:pt x="57723" y="197079"/>
                        <a:pt x="22703" y="172263"/>
                        <a:pt x="7744" y="136895"/>
                      </a:cubicBezTo>
                      <a:lnTo>
                        <a:pt x="0" y="98540"/>
                      </a:lnTo>
                      <a:lnTo>
                        <a:pt x="7744" y="60184"/>
                      </a:lnTo>
                      <a:cubicBezTo>
                        <a:pt x="22703" y="24817"/>
                        <a:pt x="57724" y="0"/>
                        <a:pt x="98540" y="0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85" name="任意多边形 84"/>
                <p:cNvSpPr/>
                <p:nvPr/>
              </p:nvSpPr>
              <p:spPr>
                <a:xfrm rot="-1800000">
                  <a:off x="6861422" y="1271053"/>
                  <a:ext cx="335387" cy="197079"/>
                </a:xfrm>
                <a:custGeom>
                  <a:avLst/>
                  <a:gdLst>
                    <a:gd name="connsiteX0" fmla="*/ 202299 w 335387"/>
                    <a:gd name="connsiteY0" fmla="*/ 0 h 197079"/>
                    <a:gd name="connsiteX1" fmla="*/ 330293 w 335387"/>
                    <a:gd name="connsiteY1" fmla="*/ 187783 h 197079"/>
                    <a:gd name="connsiteX2" fmla="*/ 335387 w 335387"/>
                    <a:gd name="connsiteY2" fmla="*/ 197079 h 197079"/>
                    <a:gd name="connsiteX3" fmla="*/ 98540 w 335387"/>
                    <a:gd name="connsiteY3" fmla="*/ 197079 h 197079"/>
                    <a:gd name="connsiteX4" fmla="*/ 7744 w 335387"/>
                    <a:gd name="connsiteY4" fmla="*/ 136895 h 197079"/>
                    <a:gd name="connsiteX5" fmla="*/ 0 w 335387"/>
                    <a:gd name="connsiteY5" fmla="*/ 98540 h 197079"/>
                    <a:gd name="connsiteX6" fmla="*/ 7744 w 335387"/>
                    <a:gd name="connsiteY6" fmla="*/ 60184 h 197079"/>
                    <a:gd name="connsiteX7" fmla="*/ 98540 w 335387"/>
                    <a:gd name="connsiteY7" fmla="*/ 0 h 1970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35387" h="197079">
                      <a:moveTo>
                        <a:pt x="202299" y="0"/>
                      </a:moveTo>
                      <a:lnTo>
                        <a:pt x="330293" y="187783"/>
                      </a:lnTo>
                      <a:lnTo>
                        <a:pt x="335387" y="197079"/>
                      </a:lnTo>
                      <a:lnTo>
                        <a:pt x="98540" y="197079"/>
                      </a:lnTo>
                      <a:cubicBezTo>
                        <a:pt x="57723" y="197079"/>
                        <a:pt x="22703" y="172263"/>
                        <a:pt x="7744" y="136895"/>
                      </a:cubicBezTo>
                      <a:lnTo>
                        <a:pt x="0" y="98540"/>
                      </a:lnTo>
                      <a:lnTo>
                        <a:pt x="7744" y="60184"/>
                      </a:lnTo>
                      <a:cubicBezTo>
                        <a:pt x="22703" y="24816"/>
                        <a:pt x="57723" y="0"/>
                        <a:pt x="98540" y="0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</p:grpSp>
      </p:grpSp>
      <p:sp>
        <p:nvSpPr>
          <p:cNvPr id="18" name="矩形 17"/>
          <p:cNvSpPr/>
          <p:nvPr/>
        </p:nvSpPr>
        <p:spPr>
          <a:xfrm>
            <a:off x="114626" y="213359"/>
            <a:ext cx="6399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05</a:t>
            </a:r>
            <a:endParaRPr lang="zh-CN" altLang="en-US" sz="3200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342723" y="178376"/>
            <a:ext cx="79106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r>
              <a:rPr lang="zh-CN" altLang="en-US" sz="3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年部门预算编报要求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8461584" y="105928"/>
            <a:ext cx="4225424" cy="564888"/>
            <a:chOff x="8461584" y="105928"/>
            <a:chExt cx="4225424" cy="564888"/>
          </a:xfrm>
        </p:grpSpPr>
        <p:sp>
          <p:nvSpPr>
            <p:cNvPr id="46" name="矩形 2"/>
            <p:cNvSpPr>
              <a:spLocks noChangeAspect="1" noChangeArrowheads="1"/>
            </p:cNvSpPr>
            <p:nvPr/>
          </p:nvSpPr>
          <p:spPr bwMode="auto">
            <a:xfrm>
              <a:off x="8976599" y="178376"/>
              <a:ext cx="3710409" cy="4924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6" tIns="45719" rIns="91436" bIns="45719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defTabSz="914332" eaLnBrk="1" hangingPunct="1"/>
              <a:r>
                <a:rPr lang="zh-CN" altLang="en-US" sz="2600" dirty="0">
                  <a:solidFill>
                    <a:srgbClr val="C00000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上海交通大学医学院</a:t>
              </a:r>
              <a:endParaRPr lang="en-US" altLang="zh-CN" sz="2600" dirty="0">
                <a:solidFill>
                  <a:srgbClr val="C00000"/>
                </a:solidFill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pic>
          <p:nvPicPr>
            <p:cNvPr id="47" name="图片 46"/>
            <p:cNvPicPr>
              <a:picLocks noChangeAspect="1"/>
            </p:cNvPicPr>
            <p:nvPr/>
          </p:nvPicPr>
          <p:blipFill>
            <a:blip r:embed="rId2" cstate="print">
              <a:duotone>
                <a:prstClr val="black"/>
                <a:schemeClr val="accent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461584" y="105928"/>
              <a:ext cx="561891" cy="558527"/>
            </a:xfrm>
            <a:prstGeom prst="rect">
              <a:avLst/>
            </a:prstGeom>
          </p:spPr>
        </p:pic>
      </p:grpSp>
      <p:grpSp>
        <p:nvGrpSpPr>
          <p:cNvPr id="52" name="组合 51"/>
          <p:cNvGrpSpPr/>
          <p:nvPr/>
        </p:nvGrpSpPr>
        <p:grpSpPr>
          <a:xfrm>
            <a:off x="743624" y="1520157"/>
            <a:ext cx="316448" cy="316448"/>
            <a:chOff x="4653742" y="2029805"/>
            <a:chExt cx="316448" cy="316448"/>
          </a:xfrm>
        </p:grpSpPr>
        <p:sp>
          <p:nvSpPr>
            <p:cNvPr id="53" name="椭圆 52"/>
            <p:cNvSpPr/>
            <p:nvPr/>
          </p:nvSpPr>
          <p:spPr>
            <a:xfrm>
              <a:off x="4653742" y="2029805"/>
              <a:ext cx="316448" cy="316448"/>
            </a:xfrm>
            <a:prstGeom prst="ellipse">
              <a:avLst/>
            </a:prstGeom>
            <a:solidFill>
              <a:schemeClr val="bg1">
                <a:lumMod val="95000"/>
                <a:alpha val="50000"/>
              </a:schemeClr>
            </a:solidFill>
            <a:ln w="3175">
              <a:solidFill>
                <a:schemeClr val="accent1">
                  <a:alpha val="20000"/>
                </a:schemeClr>
              </a:solidFill>
            </a:ln>
            <a:effectLst>
              <a:innerShdw blurRad="101600">
                <a:schemeClr val="accent1">
                  <a:alpha val="2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4" name="椭圆 53"/>
            <p:cNvSpPr/>
            <p:nvPr/>
          </p:nvSpPr>
          <p:spPr>
            <a:xfrm>
              <a:off x="4754816" y="2130879"/>
              <a:ext cx="114300" cy="1143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38100" sx="101000" sy="101000" algn="ctr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35" name="TextBox 2"/>
          <p:cNvSpPr txBox="1">
            <a:spLocks noChangeArrowheads="1"/>
          </p:cNvSpPr>
          <p:nvPr/>
        </p:nvSpPr>
        <p:spPr bwMode="auto">
          <a:xfrm>
            <a:off x="1108654" y="2392035"/>
            <a:ext cx="10793920" cy="9848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 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从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紧编制部门预算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/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原则上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，各部门的支出预算不超过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2016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年预算规</a:t>
            </a:r>
            <a:r>
              <a: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</a:t>
            </a:r>
            <a:r>
              <a:rPr lang="zh-CN" altLang="en-US" sz="20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，当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年度有重大项目支出除外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/>
            <a:endParaRPr lang="zh-CN" altLang="en-US" dirty="0"/>
          </a:p>
        </p:txBody>
      </p:sp>
      <p:sp>
        <p:nvSpPr>
          <p:cNvPr id="36" name="TextBox 3"/>
          <p:cNvSpPr txBox="1">
            <a:spLocks noChangeArrowheads="1"/>
          </p:cNvSpPr>
          <p:nvPr/>
        </p:nvSpPr>
        <p:spPr bwMode="auto">
          <a:xfrm>
            <a:off x="1108654" y="3376920"/>
            <a:ext cx="10793920" cy="1600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 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从严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控制“三公经费”和会议费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/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严格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控制公务接待、会议费的标准，各类公务支出按上海交通大学医学院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规范公务支出文件汇编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的相关标准执行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/>
            <a:r>
              <a:rPr lang="zh-CN" altLang="en-US" sz="2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出国</a:t>
            </a: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经费统一报国际交流办审批，部门预算中不再个别申报出国、出境费用</a:t>
            </a:r>
            <a:endParaRPr lang="en-US" altLang="zh-CN" sz="20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/>
            <a:endParaRPr lang="zh-CN" altLang="en-US" dirty="0"/>
          </a:p>
        </p:txBody>
      </p:sp>
      <p:sp>
        <p:nvSpPr>
          <p:cNvPr id="37" name="TextBox 4"/>
          <p:cNvSpPr txBox="1">
            <a:spLocks noChangeArrowheads="1"/>
          </p:cNvSpPr>
          <p:nvPr/>
        </p:nvSpPr>
        <p:spPr bwMode="auto">
          <a:xfrm>
            <a:off x="1116221" y="4977358"/>
            <a:ext cx="10674725" cy="1292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 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严格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执行预算支出标准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/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在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编制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年预算时，各部门要认真贯彻厉行节约、反对浪费的政策要求，严格按照已明确的标准编报预算。（人员经费、差旅费、会议费、资产购置等标准）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/>
            <a:endParaRPr lang="zh-CN" altLang="en-US" dirty="0"/>
          </a:p>
        </p:txBody>
      </p:sp>
      <p:sp>
        <p:nvSpPr>
          <p:cNvPr id="38" name="TextBox 1"/>
          <p:cNvSpPr txBox="1">
            <a:spLocks noChangeArrowheads="1"/>
          </p:cNvSpPr>
          <p:nvPr/>
        </p:nvSpPr>
        <p:spPr bwMode="auto">
          <a:xfrm>
            <a:off x="1108654" y="1402934"/>
            <a:ext cx="10417599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 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合理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申报资金需求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/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各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部门结合本部门职能、事业规划及年度工作重点合理测算资金需求。</a:t>
            </a:r>
          </a:p>
        </p:txBody>
      </p:sp>
      <p:grpSp>
        <p:nvGrpSpPr>
          <p:cNvPr id="39" name="组合 38"/>
          <p:cNvGrpSpPr/>
          <p:nvPr/>
        </p:nvGrpSpPr>
        <p:grpSpPr>
          <a:xfrm>
            <a:off x="754545" y="2632050"/>
            <a:ext cx="316448" cy="316448"/>
            <a:chOff x="4653742" y="2029805"/>
            <a:chExt cx="316448" cy="316448"/>
          </a:xfrm>
        </p:grpSpPr>
        <p:sp>
          <p:nvSpPr>
            <p:cNvPr id="40" name="椭圆 39"/>
            <p:cNvSpPr/>
            <p:nvPr/>
          </p:nvSpPr>
          <p:spPr>
            <a:xfrm>
              <a:off x="4653742" y="2029805"/>
              <a:ext cx="316448" cy="316448"/>
            </a:xfrm>
            <a:prstGeom prst="ellipse">
              <a:avLst/>
            </a:prstGeom>
            <a:solidFill>
              <a:schemeClr val="bg1">
                <a:lumMod val="95000"/>
                <a:alpha val="50000"/>
              </a:schemeClr>
            </a:solidFill>
            <a:ln w="3175">
              <a:solidFill>
                <a:schemeClr val="accent1">
                  <a:alpha val="20000"/>
                </a:schemeClr>
              </a:solidFill>
            </a:ln>
            <a:effectLst>
              <a:innerShdw blurRad="101600">
                <a:schemeClr val="accent1">
                  <a:alpha val="2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>
              <a:off x="4754816" y="2130879"/>
              <a:ext cx="114300" cy="1143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38100" sx="101000" sy="101000" algn="ctr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767870" y="3658135"/>
            <a:ext cx="316448" cy="316448"/>
            <a:chOff x="4653742" y="2029805"/>
            <a:chExt cx="316448" cy="316448"/>
          </a:xfrm>
        </p:grpSpPr>
        <p:sp>
          <p:nvSpPr>
            <p:cNvPr id="43" name="椭圆 42"/>
            <p:cNvSpPr/>
            <p:nvPr/>
          </p:nvSpPr>
          <p:spPr>
            <a:xfrm>
              <a:off x="4653742" y="2029805"/>
              <a:ext cx="316448" cy="316448"/>
            </a:xfrm>
            <a:prstGeom prst="ellipse">
              <a:avLst/>
            </a:prstGeom>
            <a:solidFill>
              <a:schemeClr val="bg1">
                <a:lumMod val="95000"/>
                <a:alpha val="50000"/>
              </a:schemeClr>
            </a:solidFill>
            <a:ln w="3175">
              <a:solidFill>
                <a:schemeClr val="accent1">
                  <a:alpha val="20000"/>
                </a:schemeClr>
              </a:solidFill>
            </a:ln>
            <a:effectLst>
              <a:innerShdw blurRad="101600">
                <a:schemeClr val="accent1">
                  <a:alpha val="2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4" name="椭圆 43"/>
            <p:cNvSpPr/>
            <p:nvPr/>
          </p:nvSpPr>
          <p:spPr>
            <a:xfrm>
              <a:off x="4754816" y="2130879"/>
              <a:ext cx="114300" cy="1143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38100" sx="101000" sy="101000" algn="ctr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767870" y="5144129"/>
            <a:ext cx="316448" cy="316448"/>
            <a:chOff x="4653742" y="2029805"/>
            <a:chExt cx="316448" cy="316448"/>
          </a:xfrm>
        </p:grpSpPr>
        <p:sp>
          <p:nvSpPr>
            <p:cNvPr id="62" name="椭圆 61"/>
            <p:cNvSpPr/>
            <p:nvPr/>
          </p:nvSpPr>
          <p:spPr>
            <a:xfrm>
              <a:off x="4653742" y="2029805"/>
              <a:ext cx="316448" cy="316448"/>
            </a:xfrm>
            <a:prstGeom prst="ellipse">
              <a:avLst/>
            </a:prstGeom>
            <a:solidFill>
              <a:schemeClr val="bg1">
                <a:lumMod val="95000"/>
                <a:alpha val="50000"/>
              </a:schemeClr>
            </a:solidFill>
            <a:ln w="3175">
              <a:solidFill>
                <a:schemeClr val="accent1">
                  <a:alpha val="20000"/>
                </a:schemeClr>
              </a:solidFill>
            </a:ln>
            <a:effectLst>
              <a:innerShdw blurRad="101600">
                <a:schemeClr val="accent1">
                  <a:alpha val="2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3" name="椭圆 62"/>
            <p:cNvSpPr/>
            <p:nvPr/>
          </p:nvSpPr>
          <p:spPr>
            <a:xfrm>
              <a:off x="4754816" y="2130879"/>
              <a:ext cx="114300" cy="1143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38100" sx="101000" sy="101000" algn="ctr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80507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44"/>
          <p:cNvSpPr/>
          <p:nvPr/>
        </p:nvSpPr>
        <p:spPr>
          <a:xfrm flipV="1">
            <a:off x="754545" y="763151"/>
            <a:ext cx="11437455" cy="55008"/>
          </a:xfrm>
          <a:prstGeom prst="rect">
            <a:avLst/>
          </a:prstGeom>
          <a:gradFill>
            <a:gsLst>
              <a:gs pos="0">
                <a:srgbClr val="1B2C45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9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5" name="椭圆 74"/>
          <p:cNvSpPr/>
          <p:nvPr/>
        </p:nvSpPr>
        <p:spPr>
          <a:xfrm>
            <a:off x="-1267281" y="-1248474"/>
            <a:ext cx="2451680" cy="2451680"/>
          </a:xfrm>
          <a:prstGeom prst="ellipse">
            <a:avLst/>
          </a:prstGeom>
          <a:gradFill>
            <a:gsLst>
              <a:gs pos="0">
                <a:schemeClr val="bg1"/>
              </a:gs>
              <a:gs pos="36000">
                <a:schemeClr val="bg1"/>
              </a:gs>
              <a:gs pos="100000">
                <a:srgbClr val="ECECEC"/>
              </a:gs>
            </a:gsLst>
            <a:lin ang="13500000" scaled="1"/>
          </a:gradFill>
          <a:ln w="19050">
            <a:solidFill>
              <a:schemeClr val="bg1"/>
            </a:solidFill>
          </a:ln>
          <a:effectLst>
            <a:outerShdw blurRad="558800" dist="533400" dir="2700000" sx="95000" sy="95000" algn="tl" rotWithShape="0">
              <a:schemeClr val="bg1">
                <a:lumMod val="6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-1191536" y="-1248244"/>
            <a:ext cx="2300190" cy="2453492"/>
            <a:chOff x="-1191536" y="-1248244"/>
            <a:chExt cx="2300190" cy="2453492"/>
          </a:xfrm>
        </p:grpSpPr>
        <p:sp>
          <p:nvSpPr>
            <p:cNvPr id="76" name="椭圆 75"/>
            <p:cNvSpPr/>
            <p:nvPr/>
          </p:nvSpPr>
          <p:spPr>
            <a:xfrm>
              <a:off x="-1191536" y="-1171585"/>
              <a:ext cx="2300190" cy="2300174"/>
            </a:xfrm>
            <a:prstGeom prst="ellipse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78" name="组合 77"/>
            <p:cNvGrpSpPr/>
            <p:nvPr/>
          </p:nvGrpSpPr>
          <p:grpSpPr>
            <a:xfrm>
              <a:off x="-649744" y="-1248244"/>
              <a:ext cx="1160784" cy="2453492"/>
              <a:chOff x="4946488" y="1051793"/>
              <a:chExt cx="2250321" cy="4756396"/>
            </a:xfrm>
          </p:grpSpPr>
          <p:grpSp>
            <p:nvGrpSpPr>
              <p:cNvPr id="79" name="组合 78"/>
              <p:cNvGrpSpPr/>
              <p:nvPr/>
            </p:nvGrpSpPr>
            <p:grpSpPr>
              <a:xfrm>
                <a:off x="6008588" y="1051793"/>
                <a:ext cx="1188221" cy="501517"/>
                <a:chOff x="6008588" y="1051793"/>
                <a:chExt cx="1188221" cy="501517"/>
              </a:xfrm>
            </p:grpSpPr>
            <p:sp>
              <p:nvSpPr>
                <p:cNvPr id="86" name="任意多边形 85"/>
                <p:cNvSpPr/>
                <p:nvPr/>
              </p:nvSpPr>
              <p:spPr>
                <a:xfrm>
                  <a:off x="6542404" y="1180011"/>
                  <a:ext cx="465674" cy="282986"/>
                </a:xfrm>
                <a:custGeom>
                  <a:avLst/>
                  <a:gdLst>
                    <a:gd name="connsiteX0" fmla="*/ 220922 w 465674"/>
                    <a:gd name="connsiteY0" fmla="*/ 0 h 282986"/>
                    <a:gd name="connsiteX1" fmla="*/ 251418 w 465674"/>
                    <a:gd name="connsiteY1" fmla="*/ 7841 h 282986"/>
                    <a:gd name="connsiteX2" fmla="*/ 465674 w 465674"/>
                    <a:gd name="connsiteY2" fmla="*/ 86260 h 282986"/>
                    <a:gd name="connsiteX3" fmla="*/ 147826 w 465674"/>
                    <a:gd name="connsiteY3" fmla="*/ 269768 h 282986"/>
                    <a:gd name="connsiteX4" fmla="*/ 39103 w 465674"/>
                    <a:gd name="connsiteY4" fmla="*/ 263046 h 282986"/>
                    <a:gd name="connsiteX5" fmla="*/ 13219 w 465674"/>
                    <a:gd name="connsiteY5" fmla="*/ 233701 h 282986"/>
                    <a:gd name="connsiteX6" fmla="*/ 747 w 465674"/>
                    <a:gd name="connsiteY6" fmla="*/ 196612 h 282986"/>
                    <a:gd name="connsiteX7" fmla="*/ 49287 w 465674"/>
                    <a:gd name="connsiteY7" fmla="*/ 99093 h 2829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65674" h="282986">
                      <a:moveTo>
                        <a:pt x="220922" y="0"/>
                      </a:moveTo>
                      <a:lnTo>
                        <a:pt x="251418" y="7841"/>
                      </a:lnTo>
                      <a:lnTo>
                        <a:pt x="465674" y="86260"/>
                      </a:lnTo>
                      <a:lnTo>
                        <a:pt x="147826" y="269768"/>
                      </a:lnTo>
                      <a:cubicBezTo>
                        <a:pt x="112478" y="290177"/>
                        <a:pt x="69741" y="286195"/>
                        <a:pt x="39103" y="263046"/>
                      </a:cubicBezTo>
                      <a:lnTo>
                        <a:pt x="13219" y="233701"/>
                      </a:lnTo>
                      <a:lnTo>
                        <a:pt x="747" y="196612"/>
                      </a:lnTo>
                      <a:cubicBezTo>
                        <a:pt x="-3982" y="158503"/>
                        <a:pt x="13939" y="119501"/>
                        <a:pt x="49287" y="99093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 w="22225"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87" name="任意多边形 86"/>
                <p:cNvSpPr/>
                <p:nvPr/>
              </p:nvSpPr>
              <p:spPr>
                <a:xfrm>
                  <a:off x="6008588" y="1118388"/>
                  <a:ext cx="766341" cy="434922"/>
                </a:xfrm>
                <a:custGeom>
                  <a:avLst/>
                  <a:gdLst>
                    <a:gd name="connsiteX0" fmla="*/ 484082 w 766341"/>
                    <a:gd name="connsiteY0" fmla="*/ 0 h 434922"/>
                    <a:gd name="connsiteX1" fmla="*/ 560345 w 766341"/>
                    <a:gd name="connsiteY1" fmla="*/ 11639 h 434922"/>
                    <a:gd name="connsiteX2" fmla="*/ 766341 w 766341"/>
                    <a:gd name="connsiteY2" fmla="*/ 64606 h 434922"/>
                    <a:gd name="connsiteX3" fmla="*/ 147826 w 766341"/>
                    <a:gd name="connsiteY3" fmla="*/ 421704 h 434922"/>
                    <a:gd name="connsiteX4" fmla="*/ 39102 w 766341"/>
                    <a:gd name="connsiteY4" fmla="*/ 414982 h 434922"/>
                    <a:gd name="connsiteX5" fmla="*/ 13218 w 766341"/>
                    <a:gd name="connsiteY5" fmla="*/ 385637 h 434922"/>
                    <a:gd name="connsiteX6" fmla="*/ 747 w 766341"/>
                    <a:gd name="connsiteY6" fmla="*/ 348548 h 434922"/>
                    <a:gd name="connsiteX7" fmla="*/ 49286 w 766341"/>
                    <a:gd name="connsiteY7" fmla="*/ 251029 h 4349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766341" h="434922">
                      <a:moveTo>
                        <a:pt x="484082" y="0"/>
                      </a:moveTo>
                      <a:lnTo>
                        <a:pt x="560345" y="11639"/>
                      </a:lnTo>
                      <a:lnTo>
                        <a:pt x="766341" y="64606"/>
                      </a:lnTo>
                      <a:lnTo>
                        <a:pt x="147826" y="421704"/>
                      </a:lnTo>
                      <a:cubicBezTo>
                        <a:pt x="112477" y="442113"/>
                        <a:pt x="69741" y="438132"/>
                        <a:pt x="39102" y="414982"/>
                      </a:cubicBezTo>
                      <a:lnTo>
                        <a:pt x="13218" y="385637"/>
                      </a:lnTo>
                      <a:lnTo>
                        <a:pt x="747" y="348548"/>
                      </a:lnTo>
                      <a:cubicBezTo>
                        <a:pt x="-3982" y="310439"/>
                        <a:pt x="13938" y="271438"/>
                        <a:pt x="49286" y="251029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 w="22225"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88" name="任意多边形 87"/>
                <p:cNvSpPr/>
                <p:nvPr/>
              </p:nvSpPr>
              <p:spPr>
                <a:xfrm rot="-1800000">
                  <a:off x="6018505" y="1051793"/>
                  <a:ext cx="464154" cy="197080"/>
                </a:xfrm>
                <a:custGeom>
                  <a:avLst/>
                  <a:gdLst>
                    <a:gd name="connsiteX0" fmla="*/ 0 w 464154"/>
                    <a:gd name="connsiteY0" fmla="*/ 98539 h 197080"/>
                    <a:gd name="connsiteX1" fmla="*/ 0 w 464154"/>
                    <a:gd name="connsiteY1" fmla="*/ 98540 h 197080"/>
                    <a:gd name="connsiteX2" fmla="*/ 0 w 464154"/>
                    <a:gd name="connsiteY2" fmla="*/ 98540 h 197080"/>
                    <a:gd name="connsiteX3" fmla="*/ 190379 w 464154"/>
                    <a:gd name="connsiteY3" fmla="*/ 0 h 197080"/>
                    <a:gd name="connsiteX4" fmla="*/ 333925 w 464154"/>
                    <a:gd name="connsiteY4" fmla="*/ 92831 h 197080"/>
                    <a:gd name="connsiteX5" fmla="*/ 464154 w 464154"/>
                    <a:gd name="connsiteY5" fmla="*/ 197080 h 197080"/>
                    <a:gd name="connsiteX6" fmla="*/ 98540 w 464154"/>
                    <a:gd name="connsiteY6" fmla="*/ 197079 h 197080"/>
                    <a:gd name="connsiteX7" fmla="*/ 7744 w 464154"/>
                    <a:gd name="connsiteY7" fmla="*/ 136895 h 197080"/>
                    <a:gd name="connsiteX8" fmla="*/ 0 w 464154"/>
                    <a:gd name="connsiteY8" fmla="*/ 98540 h 197080"/>
                    <a:gd name="connsiteX9" fmla="*/ 7744 w 464154"/>
                    <a:gd name="connsiteY9" fmla="*/ 60184 h 197080"/>
                    <a:gd name="connsiteX10" fmla="*/ 98540 w 464154"/>
                    <a:gd name="connsiteY10" fmla="*/ 0 h 1970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464154" h="197080">
                      <a:moveTo>
                        <a:pt x="0" y="98539"/>
                      </a:moveTo>
                      <a:lnTo>
                        <a:pt x="0" y="98540"/>
                      </a:lnTo>
                      <a:lnTo>
                        <a:pt x="0" y="98540"/>
                      </a:lnTo>
                      <a:close/>
                      <a:moveTo>
                        <a:pt x="190379" y="0"/>
                      </a:moveTo>
                      <a:lnTo>
                        <a:pt x="333925" y="92831"/>
                      </a:lnTo>
                      <a:lnTo>
                        <a:pt x="464154" y="197080"/>
                      </a:lnTo>
                      <a:lnTo>
                        <a:pt x="98540" y="197079"/>
                      </a:lnTo>
                      <a:cubicBezTo>
                        <a:pt x="57723" y="197079"/>
                        <a:pt x="22703" y="172263"/>
                        <a:pt x="7744" y="136895"/>
                      </a:cubicBezTo>
                      <a:lnTo>
                        <a:pt x="0" y="98540"/>
                      </a:lnTo>
                      <a:lnTo>
                        <a:pt x="7744" y="60184"/>
                      </a:lnTo>
                      <a:cubicBezTo>
                        <a:pt x="22703" y="24817"/>
                        <a:pt x="57724" y="0"/>
                        <a:pt x="98540" y="0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89" name="任意多边形 88"/>
                <p:cNvSpPr/>
                <p:nvPr/>
              </p:nvSpPr>
              <p:spPr>
                <a:xfrm rot="-1800000">
                  <a:off x="6861422" y="1271053"/>
                  <a:ext cx="335387" cy="197079"/>
                </a:xfrm>
                <a:custGeom>
                  <a:avLst/>
                  <a:gdLst>
                    <a:gd name="connsiteX0" fmla="*/ 202299 w 335387"/>
                    <a:gd name="connsiteY0" fmla="*/ 0 h 197079"/>
                    <a:gd name="connsiteX1" fmla="*/ 330293 w 335387"/>
                    <a:gd name="connsiteY1" fmla="*/ 187783 h 197079"/>
                    <a:gd name="connsiteX2" fmla="*/ 335387 w 335387"/>
                    <a:gd name="connsiteY2" fmla="*/ 197079 h 197079"/>
                    <a:gd name="connsiteX3" fmla="*/ 98540 w 335387"/>
                    <a:gd name="connsiteY3" fmla="*/ 197079 h 197079"/>
                    <a:gd name="connsiteX4" fmla="*/ 7744 w 335387"/>
                    <a:gd name="connsiteY4" fmla="*/ 136895 h 197079"/>
                    <a:gd name="connsiteX5" fmla="*/ 0 w 335387"/>
                    <a:gd name="connsiteY5" fmla="*/ 98540 h 197079"/>
                    <a:gd name="connsiteX6" fmla="*/ 7744 w 335387"/>
                    <a:gd name="connsiteY6" fmla="*/ 60184 h 197079"/>
                    <a:gd name="connsiteX7" fmla="*/ 98540 w 335387"/>
                    <a:gd name="connsiteY7" fmla="*/ 0 h 1970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35387" h="197079">
                      <a:moveTo>
                        <a:pt x="202299" y="0"/>
                      </a:moveTo>
                      <a:lnTo>
                        <a:pt x="330293" y="187783"/>
                      </a:lnTo>
                      <a:lnTo>
                        <a:pt x="335387" y="197079"/>
                      </a:lnTo>
                      <a:lnTo>
                        <a:pt x="98540" y="197079"/>
                      </a:lnTo>
                      <a:cubicBezTo>
                        <a:pt x="57723" y="197079"/>
                        <a:pt x="22703" y="172263"/>
                        <a:pt x="7744" y="136895"/>
                      </a:cubicBezTo>
                      <a:lnTo>
                        <a:pt x="0" y="98540"/>
                      </a:lnTo>
                      <a:lnTo>
                        <a:pt x="7744" y="60184"/>
                      </a:lnTo>
                      <a:cubicBezTo>
                        <a:pt x="22703" y="24816"/>
                        <a:pt x="57723" y="0"/>
                        <a:pt x="98540" y="0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80" name="组合 79"/>
              <p:cNvGrpSpPr/>
              <p:nvPr/>
            </p:nvGrpSpPr>
            <p:grpSpPr>
              <a:xfrm flipH="1" flipV="1">
                <a:off x="4946488" y="5306672"/>
                <a:ext cx="1188000" cy="501517"/>
                <a:chOff x="6008588" y="1051793"/>
                <a:chExt cx="1188221" cy="501517"/>
              </a:xfrm>
            </p:grpSpPr>
            <p:sp>
              <p:nvSpPr>
                <p:cNvPr id="82" name="任意多边形 81"/>
                <p:cNvSpPr/>
                <p:nvPr/>
              </p:nvSpPr>
              <p:spPr>
                <a:xfrm>
                  <a:off x="6542404" y="1180011"/>
                  <a:ext cx="465674" cy="282986"/>
                </a:xfrm>
                <a:custGeom>
                  <a:avLst/>
                  <a:gdLst>
                    <a:gd name="connsiteX0" fmla="*/ 220922 w 465674"/>
                    <a:gd name="connsiteY0" fmla="*/ 0 h 282986"/>
                    <a:gd name="connsiteX1" fmla="*/ 251418 w 465674"/>
                    <a:gd name="connsiteY1" fmla="*/ 7841 h 282986"/>
                    <a:gd name="connsiteX2" fmla="*/ 465674 w 465674"/>
                    <a:gd name="connsiteY2" fmla="*/ 86260 h 282986"/>
                    <a:gd name="connsiteX3" fmla="*/ 147826 w 465674"/>
                    <a:gd name="connsiteY3" fmla="*/ 269768 h 282986"/>
                    <a:gd name="connsiteX4" fmla="*/ 39103 w 465674"/>
                    <a:gd name="connsiteY4" fmla="*/ 263046 h 282986"/>
                    <a:gd name="connsiteX5" fmla="*/ 13219 w 465674"/>
                    <a:gd name="connsiteY5" fmla="*/ 233701 h 282986"/>
                    <a:gd name="connsiteX6" fmla="*/ 747 w 465674"/>
                    <a:gd name="connsiteY6" fmla="*/ 196612 h 282986"/>
                    <a:gd name="connsiteX7" fmla="*/ 49287 w 465674"/>
                    <a:gd name="connsiteY7" fmla="*/ 99093 h 2829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65674" h="282986">
                      <a:moveTo>
                        <a:pt x="220922" y="0"/>
                      </a:moveTo>
                      <a:lnTo>
                        <a:pt x="251418" y="7841"/>
                      </a:lnTo>
                      <a:lnTo>
                        <a:pt x="465674" y="86260"/>
                      </a:lnTo>
                      <a:lnTo>
                        <a:pt x="147826" y="269768"/>
                      </a:lnTo>
                      <a:cubicBezTo>
                        <a:pt x="112478" y="290177"/>
                        <a:pt x="69741" y="286195"/>
                        <a:pt x="39103" y="263046"/>
                      </a:cubicBezTo>
                      <a:lnTo>
                        <a:pt x="13219" y="233701"/>
                      </a:lnTo>
                      <a:lnTo>
                        <a:pt x="747" y="196612"/>
                      </a:lnTo>
                      <a:cubicBezTo>
                        <a:pt x="-3982" y="158503"/>
                        <a:pt x="13939" y="119501"/>
                        <a:pt x="49287" y="99093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 w="22225"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83" name="任意多边形 82"/>
                <p:cNvSpPr/>
                <p:nvPr/>
              </p:nvSpPr>
              <p:spPr>
                <a:xfrm>
                  <a:off x="6008588" y="1118388"/>
                  <a:ext cx="766341" cy="434922"/>
                </a:xfrm>
                <a:custGeom>
                  <a:avLst/>
                  <a:gdLst>
                    <a:gd name="connsiteX0" fmla="*/ 484082 w 766341"/>
                    <a:gd name="connsiteY0" fmla="*/ 0 h 434922"/>
                    <a:gd name="connsiteX1" fmla="*/ 560345 w 766341"/>
                    <a:gd name="connsiteY1" fmla="*/ 11639 h 434922"/>
                    <a:gd name="connsiteX2" fmla="*/ 766341 w 766341"/>
                    <a:gd name="connsiteY2" fmla="*/ 64606 h 434922"/>
                    <a:gd name="connsiteX3" fmla="*/ 147826 w 766341"/>
                    <a:gd name="connsiteY3" fmla="*/ 421704 h 434922"/>
                    <a:gd name="connsiteX4" fmla="*/ 39102 w 766341"/>
                    <a:gd name="connsiteY4" fmla="*/ 414982 h 434922"/>
                    <a:gd name="connsiteX5" fmla="*/ 13218 w 766341"/>
                    <a:gd name="connsiteY5" fmla="*/ 385637 h 434922"/>
                    <a:gd name="connsiteX6" fmla="*/ 747 w 766341"/>
                    <a:gd name="connsiteY6" fmla="*/ 348548 h 434922"/>
                    <a:gd name="connsiteX7" fmla="*/ 49286 w 766341"/>
                    <a:gd name="connsiteY7" fmla="*/ 251029 h 4349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766341" h="434922">
                      <a:moveTo>
                        <a:pt x="484082" y="0"/>
                      </a:moveTo>
                      <a:lnTo>
                        <a:pt x="560345" y="11639"/>
                      </a:lnTo>
                      <a:lnTo>
                        <a:pt x="766341" y="64606"/>
                      </a:lnTo>
                      <a:lnTo>
                        <a:pt x="147826" y="421704"/>
                      </a:lnTo>
                      <a:cubicBezTo>
                        <a:pt x="112477" y="442113"/>
                        <a:pt x="69741" y="438132"/>
                        <a:pt x="39102" y="414982"/>
                      </a:cubicBezTo>
                      <a:lnTo>
                        <a:pt x="13218" y="385637"/>
                      </a:lnTo>
                      <a:lnTo>
                        <a:pt x="747" y="348548"/>
                      </a:lnTo>
                      <a:cubicBezTo>
                        <a:pt x="-3982" y="310439"/>
                        <a:pt x="13938" y="271438"/>
                        <a:pt x="49286" y="251029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 w="22225"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84" name="任意多边形 83"/>
                <p:cNvSpPr/>
                <p:nvPr/>
              </p:nvSpPr>
              <p:spPr>
                <a:xfrm rot="-1800000">
                  <a:off x="6018505" y="1051793"/>
                  <a:ext cx="464154" cy="197080"/>
                </a:xfrm>
                <a:custGeom>
                  <a:avLst/>
                  <a:gdLst>
                    <a:gd name="connsiteX0" fmla="*/ 0 w 464154"/>
                    <a:gd name="connsiteY0" fmla="*/ 98539 h 197080"/>
                    <a:gd name="connsiteX1" fmla="*/ 0 w 464154"/>
                    <a:gd name="connsiteY1" fmla="*/ 98540 h 197080"/>
                    <a:gd name="connsiteX2" fmla="*/ 0 w 464154"/>
                    <a:gd name="connsiteY2" fmla="*/ 98540 h 197080"/>
                    <a:gd name="connsiteX3" fmla="*/ 190379 w 464154"/>
                    <a:gd name="connsiteY3" fmla="*/ 0 h 197080"/>
                    <a:gd name="connsiteX4" fmla="*/ 333925 w 464154"/>
                    <a:gd name="connsiteY4" fmla="*/ 92831 h 197080"/>
                    <a:gd name="connsiteX5" fmla="*/ 464154 w 464154"/>
                    <a:gd name="connsiteY5" fmla="*/ 197080 h 197080"/>
                    <a:gd name="connsiteX6" fmla="*/ 98540 w 464154"/>
                    <a:gd name="connsiteY6" fmla="*/ 197079 h 197080"/>
                    <a:gd name="connsiteX7" fmla="*/ 7744 w 464154"/>
                    <a:gd name="connsiteY7" fmla="*/ 136895 h 197080"/>
                    <a:gd name="connsiteX8" fmla="*/ 0 w 464154"/>
                    <a:gd name="connsiteY8" fmla="*/ 98540 h 197080"/>
                    <a:gd name="connsiteX9" fmla="*/ 7744 w 464154"/>
                    <a:gd name="connsiteY9" fmla="*/ 60184 h 197080"/>
                    <a:gd name="connsiteX10" fmla="*/ 98540 w 464154"/>
                    <a:gd name="connsiteY10" fmla="*/ 0 h 1970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464154" h="197080">
                      <a:moveTo>
                        <a:pt x="0" y="98539"/>
                      </a:moveTo>
                      <a:lnTo>
                        <a:pt x="0" y="98540"/>
                      </a:lnTo>
                      <a:lnTo>
                        <a:pt x="0" y="98540"/>
                      </a:lnTo>
                      <a:close/>
                      <a:moveTo>
                        <a:pt x="190379" y="0"/>
                      </a:moveTo>
                      <a:lnTo>
                        <a:pt x="333925" y="92831"/>
                      </a:lnTo>
                      <a:lnTo>
                        <a:pt x="464154" y="197080"/>
                      </a:lnTo>
                      <a:lnTo>
                        <a:pt x="98540" y="197079"/>
                      </a:lnTo>
                      <a:cubicBezTo>
                        <a:pt x="57723" y="197079"/>
                        <a:pt x="22703" y="172263"/>
                        <a:pt x="7744" y="136895"/>
                      </a:cubicBezTo>
                      <a:lnTo>
                        <a:pt x="0" y="98540"/>
                      </a:lnTo>
                      <a:lnTo>
                        <a:pt x="7744" y="60184"/>
                      </a:lnTo>
                      <a:cubicBezTo>
                        <a:pt x="22703" y="24817"/>
                        <a:pt x="57724" y="0"/>
                        <a:pt x="98540" y="0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85" name="任意多边形 84"/>
                <p:cNvSpPr/>
                <p:nvPr/>
              </p:nvSpPr>
              <p:spPr>
                <a:xfrm rot="-1800000">
                  <a:off x="6861422" y="1271053"/>
                  <a:ext cx="335387" cy="197079"/>
                </a:xfrm>
                <a:custGeom>
                  <a:avLst/>
                  <a:gdLst>
                    <a:gd name="connsiteX0" fmla="*/ 202299 w 335387"/>
                    <a:gd name="connsiteY0" fmla="*/ 0 h 197079"/>
                    <a:gd name="connsiteX1" fmla="*/ 330293 w 335387"/>
                    <a:gd name="connsiteY1" fmla="*/ 187783 h 197079"/>
                    <a:gd name="connsiteX2" fmla="*/ 335387 w 335387"/>
                    <a:gd name="connsiteY2" fmla="*/ 197079 h 197079"/>
                    <a:gd name="connsiteX3" fmla="*/ 98540 w 335387"/>
                    <a:gd name="connsiteY3" fmla="*/ 197079 h 197079"/>
                    <a:gd name="connsiteX4" fmla="*/ 7744 w 335387"/>
                    <a:gd name="connsiteY4" fmla="*/ 136895 h 197079"/>
                    <a:gd name="connsiteX5" fmla="*/ 0 w 335387"/>
                    <a:gd name="connsiteY5" fmla="*/ 98540 h 197079"/>
                    <a:gd name="connsiteX6" fmla="*/ 7744 w 335387"/>
                    <a:gd name="connsiteY6" fmla="*/ 60184 h 197079"/>
                    <a:gd name="connsiteX7" fmla="*/ 98540 w 335387"/>
                    <a:gd name="connsiteY7" fmla="*/ 0 h 1970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35387" h="197079">
                      <a:moveTo>
                        <a:pt x="202299" y="0"/>
                      </a:moveTo>
                      <a:lnTo>
                        <a:pt x="330293" y="187783"/>
                      </a:lnTo>
                      <a:lnTo>
                        <a:pt x="335387" y="197079"/>
                      </a:lnTo>
                      <a:lnTo>
                        <a:pt x="98540" y="197079"/>
                      </a:lnTo>
                      <a:cubicBezTo>
                        <a:pt x="57723" y="197079"/>
                        <a:pt x="22703" y="172263"/>
                        <a:pt x="7744" y="136895"/>
                      </a:cubicBezTo>
                      <a:lnTo>
                        <a:pt x="0" y="98540"/>
                      </a:lnTo>
                      <a:lnTo>
                        <a:pt x="7744" y="60184"/>
                      </a:lnTo>
                      <a:cubicBezTo>
                        <a:pt x="22703" y="24816"/>
                        <a:pt x="57723" y="0"/>
                        <a:pt x="98540" y="0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</p:grpSp>
      </p:grpSp>
      <p:sp>
        <p:nvSpPr>
          <p:cNvPr id="18" name="矩形 17"/>
          <p:cNvSpPr/>
          <p:nvPr/>
        </p:nvSpPr>
        <p:spPr>
          <a:xfrm>
            <a:off x="114626" y="213359"/>
            <a:ext cx="6399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06</a:t>
            </a:r>
            <a:endParaRPr lang="zh-CN" altLang="en-US" sz="3200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342723" y="178376"/>
            <a:ext cx="79106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r>
              <a:rPr lang="zh-CN" altLang="en-US" sz="3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年部门预算编报要求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8461584" y="105928"/>
            <a:ext cx="4225424" cy="564888"/>
            <a:chOff x="8461584" y="105928"/>
            <a:chExt cx="4225424" cy="564888"/>
          </a:xfrm>
        </p:grpSpPr>
        <p:sp>
          <p:nvSpPr>
            <p:cNvPr id="46" name="矩形 2"/>
            <p:cNvSpPr>
              <a:spLocks noChangeAspect="1" noChangeArrowheads="1"/>
            </p:cNvSpPr>
            <p:nvPr/>
          </p:nvSpPr>
          <p:spPr bwMode="auto">
            <a:xfrm>
              <a:off x="8976599" y="178376"/>
              <a:ext cx="3710409" cy="4924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6" tIns="45719" rIns="91436" bIns="45719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defTabSz="914332" eaLnBrk="1" hangingPunct="1"/>
              <a:r>
                <a:rPr lang="zh-CN" altLang="en-US" sz="2600" dirty="0">
                  <a:solidFill>
                    <a:srgbClr val="C00000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上海交通大学医学院</a:t>
              </a:r>
              <a:endParaRPr lang="en-US" altLang="zh-CN" sz="2600" dirty="0">
                <a:solidFill>
                  <a:srgbClr val="C00000"/>
                </a:solidFill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pic>
          <p:nvPicPr>
            <p:cNvPr id="47" name="图片 46"/>
            <p:cNvPicPr>
              <a:picLocks noChangeAspect="1"/>
            </p:cNvPicPr>
            <p:nvPr/>
          </p:nvPicPr>
          <p:blipFill>
            <a:blip r:embed="rId2" cstate="print">
              <a:duotone>
                <a:prstClr val="black"/>
                <a:schemeClr val="accent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461584" y="105928"/>
              <a:ext cx="561891" cy="558527"/>
            </a:xfrm>
            <a:prstGeom prst="rect">
              <a:avLst/>
            </a:prstGeom>
          </p:spPr>
        </p:pic>
      </p:grpSp>
      <p:grpSp>
        <p:nvGrpSpPr>
          <p:cNvPr id="52" name="组合 51"/>
          <p:cNvGrpSpPr/>
          <p:nvPr/>
        </p:nvGrpSpPr>
        <p:grpSpPr>
          <a:xfrm>
            <a:off x="743624" y="1748756"/>
            <a:ext cx="316448" cy="316448"/>
            <a:chOff x="4653742" y="2029805"/>
            <a:chExt cx="316448" cy="316448"/>
          </a:xfrm>
        </p:grpSpPr>
        <p:sp>
          <p:nvSpPr>
            <p:cNvPr id="53" name="椭圆 52"/>
            <p:cNvSpPr/>
            <p:nvPr/>
          </p:nvSpPr>
          <p:spPr>
            <a:xfrm>
              <a:off x="4653742" y="2029805"/>
              <a:ext cx="316448" cy="316448"/>
            </a:xfrm>
            <a:prstGeom prst="ellipse">
              <a:avLst/>
            </a:prstGeom>
            <a:solidFill>
              <a:schemeClr val="bg1">
                <a:lumMod val="95000"/>
                <a:alpha val="50000"/>
              </a:schemeClr>
            </a:solidFill>
            <a:ln w="3175">
              <a:solidFill>
                <a:schemeClr val="accent1">
                  <a:alpha val="20000"/>
                </a:schemeClr>
              </a:solidFill>
            </a:ln>
            <a:effectLst>
              <a:innerShdw blurRad="101600">
                <a:schemeClr val="accent1">
                  <a:alpha val="2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4" name="椭圆 53"/>
            <p:cNvSpPr/>
            <p:nvPr/>
          </p:nvSpPr>
          <p:spPr>
            <a:xfrm>
              <a:off x="4754816" y="2130879"/>
              <a:ext cx="114300" cy="1143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38100" sx="101000" sy="101000" algn="ctr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35" name="TextBox 2"/>
          <p:cNvSpPr txBox="1">
            <a:spLocks noChangeArrowheads="1"/>
          </p:cNvSpPr>
          <p:nvPr/>
        </p:nvSpPr>
        <p:spPr bwMode="auto">
          <a:xfrm>
            <a:off x="1108654" y="2854914"/>
            <a:ext cx="1079392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6. </a:t>
            </a:r>
            <a:r>
              <a:rPr lang="zh-CN" altLang="en-US" sz="20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各</a:t>
            </a:r>
            <a:r>
              <a:rPr lang="zh-CN" altLang="en-US" sz="20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学院的教学业务经费仍按照上年度要求原渠道</a:t>
            </a:r>
            <a:r>
              <a:rPr lang="zh-CN" altLang="en-US" sz="20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申报，国外培训等费用统一由教务处归口管理</a:t>
            </a:r>
            <a:endParaRPr lang="zh-CN" altLang="en-US" sz="2000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TextBox 3"/>
          <p:cNvSpPr txBox="1">
            <a:spLocks noChangeArrowheads="1"/>
          </p:cNvSpPr>
          <p:nvPr/>
        </p:nvSpPr>
        <p:spPr bwMode="auto">
          <a:xfrm>
            <a:off x="1108654" y="3967492"/>
            <a:ext cx="1079392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7. </a:t>
            </a:r>
            <a:r>
              <a:rPr lang="zh-CN" altLang="en-US" sz="20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人才</a:t>
            </a:r>
            <a:r>
              <a:rPr lang="zh-CN" altLang="en-US" sz="20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引进项目经费由人事处统一申报，全院工资及绩效津贴（含“社保经费”）由人事处测算申报。</a:t>
            </a:r>
            <a:endParaRPr lang="zh-CN" altLang="en-US" sz="2000" dirty="0" smtClean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TextBox 1"/>
          <p:cNvSpPr txBox="1">
            <a:spLocks noChangeArrowheads="1"/>
          </p:cNvSpPr>
          <p:nvPr/>
        </p:nvSpPr>
        <p:spPr bwMode="auto">
          <a:xfrm>
            <a:off x="1108654" y="1655597"/>
            <a:ext cx="10417599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5. </a:t>
            </a:r>
            <a:r>
              <a:rPr lang="zh-CN" altLang="en-US" sz="20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各项</a:t>
            </a:r>
            <a:r>
              <a:rPr lang="zh-CN" altLang="en-US" sz="20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基础数据上报的准确性、合理性和可比性</a:t>
            </a:r>
          </a:p>
          <a:p>
            <a:pPr eaLnBrk="1" hangingPunct="1"/>
            <a:r>
              <a:rPr lang="zh-CN" altLang="en-US" sz="20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en-US" sz="20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学生</a:t>
            </a:r>
            <a:r>
              <a:rPr lang="zh-CN" altLang="en-US" sz="20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人数、教职工人数、临时人员数、离退休人数、设备、车辆数量等</a:t>
            </a:r>
            <a:endParaRPr lang="zh-CN" altLang="en-US" sz="2000" dirty="0" smtClean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754545" y="2860649"/>
            <a:ext cx="316448" cy="316448"/>
            <a:chOff x="4653742" y="2029805"/>
            <a:chExt cx="316448" cy="316448"/>
          </a:xfrm>
        </p:grpSpPr>
        <p:sp>
          <p:nvSpPr>
            <p:cNvPr id="40" name="椭圆 39"/>
            <p:cNvSpPr/>
            <p:nvPr/>
          </p:nvSpPr>
          <p:spPr>
            <a:xfrm>
              <a:off x="4653742" y="2029805"/>
              <a:ext cx="316448" cy="316448"/>
            </a:xfrm>
            <a:prstGeom prst="ellipse">
              <a:avLst/>
            </a:prstGeom>
            <a:solidFill>
              <a:schemeClr val="bg1">
                <a:lumMod val="95000"/>
                <a:alpha val="50000"/>
              </a:schemeClr>
            </a:solidFill>
            <a:ln w="3175">
              <a:solidFill>
                <a:schemeClr val="accent1">
                  <a:alpha val="20000"/>
                </a:schemeClr>
              </a:solidFill>
            </a:ln>
            <a:effectLst>
              <a:innerShdw blurRad="101600">
                <a:schemeClr val="accent1">
                  <a:alpha val="2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>
              <a:off x="4754816" y="2130879"/>
              <a:ext cx="114300" cy="1143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38100" sx="101000" sy="101000" algn="ctr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743624" y="3998954"/>
            <a:ext cx="316448" cy="316448"/>
            <a:chOff x="4653742" y="2029805"/>
            <a:chExt cx="316448" cy="316448"/>
          </a:xfrm>
        </p:grpSpPr>
        <p:sp>
          <p:nvSpPr>
            <p:cNvPr id="43" name="椭圆 42"/>
            <p:cNvSpPr/>
            <p:nvPr/>
          </p:nvSpPr>
          <p:spPr>
            <a:xfrm>
              <a:off x="4653742" y="2029805"/>
              <a:ext cx="316448" cy="316448"/>
            </a:xfrm>
            <a:prstGeom prst="ellipse">
              <a:avLst/>
            </a:prstGeom>
            <a:solidFill>
              <a:schemeClr val="bg1">
                <a:lumMod val="95000"/>
                <a:alpha val="50000"/>
              </a:schemeClr>
            </a:solidFill>
            <a:ln w="3175">
              <a:solidFill>
                <a:schemeClr val="accent1">
                  <a:alpha val="20000"/>
                </a:schemeClr>
              </a:solidFill>
            </a:ln>
            <a:effectLst>
              <a:innerShdw blurRad="101600">
                <a:schemeClr val="accent1">
                  <a:alpha val="2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4" name="椭圆 43"/>
            <p:cNvSpPr/>
            <p:nvPr/>
          </p:nvSpPr>
          <p:spPr>
            <a:xfrm>
              <a:off x="4754816" y="2130879"/>
              <a:ext cx="114300" cy="1143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38100" sx="101000" sy="101000" algn="ctr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741646" y="5077630"/>
            <a:ext cx="316448" cy="316448"/>
            <a:chOff x="4653742" y="2029805"/>
            <a:chExt cx="316448" cy="316448"/>
          </a:xfrm>
        </p:grpSpPr>
        <p:sp>
          <p:nvSpPr>
            <p:cNvPr id="51" name="椭圆 50"/>
            <p:cNvSpPr/>
            <p:nvPr/>
          </p:nvSpPr>
          <p:spPr>
            <a:xfrm>
              <a:off x="4653742" y="2029805"/>
              <a:ext cx="316448" cy="316448"/>
            </a:xfrm>
            <a:prstGeom prst="ellipse">
              <a:avLst/>
            </a:prstGeom>
            <a:solidFill>
              <a:schemeClr val="bg1">
                <a:lumMod val="95000"/>
                <a:alpha val="50000"/>
              </a:schemeClr>
            </a:solidFill>
            <a:ln w="3175">
              <a:solidFill>
                <a:schemeClr val="accent1">
                  <a:alpha val="20000"/>
                </a:schemeClr>
              </a:solidFill>
            </a:ln>
            <a:effectLst>
              <a:innerShdw blurRad="101600">
                <a:schemeClr val="accent1">
                  <a:alpha val="2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5" name="椭圆 54"/>
            <p:cNvSpPr/>
            <p:nvPr/>
          </p:nvSpPr>
          <p:spPr>
            <a:xfrm>
              <a:off x="4754816" y="2130879"/>
              <a:ext cx="114300" cy="1143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38100" sx="101000" sy="101000" algn="ctr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56" name="TextBox 55"/>
          <p:cNvSpPr txBox="1"/>
          <p:nvPr/>
        </p:nvSpPr>
        <p:spPr>
          <a:xfrm>
            <a:off x="1151906" y="4999512"/>
            <a:ext cx="10295907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8. </a:t>
            </a:r>
            <a:r>
              <a:rPr lang="zh-CN" altLang="en-US" sz="20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部门信息化建设项目上报信息中心统一论证，经论证通过后编入本部门预算，未经信息中心论证的信息化项目不得编入部门预算。</a:t>
            </a:r>
            <a:endParaRPr lang="en-US" altLang="zh-CN" sz="2000" dirty="0" smtClean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 即：“一上”申报时，既要上报信息中心，也需填入本部门预算内）</a:t>
            </a:r>
            <a:endParaRPr lang="en-US" altLang="zh-CN" sz="20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列入需经信委审批的项目，应按照经信委要求进行申报</a:t>
            </a:r>
            <a:endParaRPr lang="en-US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09185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自定义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05AD6"/>
      </a:accent1>
      <a:accent2>
        <a:srgbClr val="4384F1"/>
      </a:accent2>
      <a:accent3>
        <a:srgbClr val="8EB5F6"/>
      </a:accent3>
      <a:accent4>
        <a:srgbClr val="B3CDF9"/>
      </a:accent4>
      <a:accent5>
        <a:srgbClr val="FFFFFF"/>
      </a:accent5>
      <a:accent6>
        <a:srgbClr val="FFFFFF"/>
      </a:accent6>
      <a:hlink>
        <a:srgbClr val="FFFFFF"/>
      </a:hlink>
      <a:folHlink>
        <a:srgbClr val="FFFFFF"/>
      </a:folHlink>
    </a:clrScheme>
    <a:fontScheme name="华文细黑+ITC Avant Garde Std XLt">
      <a:majorFont>
        <a:latin typeface="ITC Avant Garde Std XLt"/>
        <a:ea typeface="华文细黑"/>
        <a:cs typeface=""/>
      </a:majorFont>
      <a:minorFont>
        <a:latin typeface="华文细黑"/>
        <a:ea typeface="华文细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 w="12700">
          <a:noFill/>
          <a:prstDash val="solid"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4_Office 主题">
  <a:themeElements>
    <a:clrScheme name="自定义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05AD6"/>
      </a:accent1>
      <a:accent2>
        <a:srgbClr val="4384F1"/>
      </a:accent2>
      <a:accent3>
        <a:srgbClr val="8EB5F6"/>
      </a:accent3>
      <a:accent4>
        <a:srgbClr val="B3CDF9"/>
      </a:accent4>
      <a:accent5>
        <a:srgbClr val="FFFFFF"/>
      </a:accent5>
      <a:accent6>
        <a:srgbClr val="FFFFFF"/>
      </a:accent6>
      <a:hlink>
        <a:srgbClr val="FFFFFF"/>
      </a:hlink>
      <a:folHlink>
        <a:srgbClr val="FFFFFF"/>
      </a:folHlink>
    </a:clrScheme>
    <a:fontScheme name="华文细黑+ITC Avant Garde Std XLt">
      <a:majorFont>
        <a:latin typeface="ITC Avant Garde Std XLt"/>
        <a:ea typeface="华文细黑"/>
        <a:cs typeface=""/>
      </a:majorFont>
      <a:minorFont>
        <a:latin typeface="华文细黑"/>
        <a:ea typeface="华文细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 w="12700">
          <a:noFill/>
          <a:prstDash val="solid"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2661</TotalTime>
  <Words>1038</Words>
  <Application>Microsoft Office PowerPoint</Application>
  <PresentationFormat>自定义</PresentationFormat>
  <Paragraphs>99</Paragraphs>
  <Slides>11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13" baseType="lpstr">
      <vt:lpstr>Office 主题</vt:lpstr>
      <vt:lpstr>4_Office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张涛</dc:creator>
  <cp:lastModifiedBy>gcd</cp:lastModifiedBy>
  <cp:revision>222</cp:revision>
  <dcterms:created xsi:type="dcterms:W3CDTF">2016-02-17T05:43:01Z</dcterms:created>
  <dcterms:modified xsi:type="dcterms:W3CDTF">2016-06-11T23:41:22Z</dcterms:modified>
</cp:coreProperties>
</file>