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82" r:id="rId4"/>
    <p:sldId id="316" r:id="rId5"/>
    <p:sldId id="258" r:id="rId6"/>
    <p:sldId id="313" r:id="rId7"/>
    <p:sldId id="314" r:id="rId8"/>
    <p:sldId id="315" r:id="rId9"/>
    <p:sldId id="283" r:id="rId10"/>
    <p:sldId id="312" r:id="rId11"/>
    <p:sldId id="30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99"/>
    <a:srgbClr val="F8970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04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624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437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1983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649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21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266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387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06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319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782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872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08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99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43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849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60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3A14F2D-AFF7-4738-AB74-2D09427FEC3F}" type="datetimeFigureOut">
              <a:rPr lang="zh-CN" altLang="en-US" smtClean="0"/>
              <a:t>2016-6-12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437EE0C-9B5A-4172-8E53-EF849D145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65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197944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信息化项目申报情况汇报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altLang="zh-CN" dirty="0" smtClean="0"/>
          </a:p>
          <a:p>
            <a:r>
              <a:rPr lang="zh-CN" altLang="en-US" sz="2600" dirty="0" smtClean="0">
                <a:solidFill>
                  <a:srgbClr val="0070C0"/>
                </a:solidFill>
              </a:rPr>
              <a:t>信息化工作办公室</a:t>
            </a:r>
            <a:endParaRPr lang="en-US" altLang="zh-CN" sz="2600" dirty="0" smtClean="0">
              <a:solidFill>
                <a:srgbClr val="0070C0"/>
              </a:solidFill>
            </a:endParaRPr>
          </a:p>
          <a:p>
            <a:r>
              <a:rPr lang="en-US" altLang="zh-CN" sz="2600" dirty="0" smtClean="0">
                <a:solidFill>
                  <a:srgbClr val="0070C0"/>
                </a:solidFill>
              </a:rPr>
              <a:t>2016</a:t>
            </a:r>
            <a:r>
              <a:rPr lang="zh-CN" altLang="en-US" sz="2600" dirty="0" smtClean="0">
                <a:solidFill>
                  <a:srgbClr val="0070C0"/>
                </a:solidFill>
              </a:rPr>
              <a:t>年</a:t>
            </a:r>
            <a:r>
              <a:rPr lang="en-US" altLang="zh-CN" sz="2600" dirty="0" smtClean="0">
                <a:solidFill>
                  <a:srgbClr val="0070C0"/>
                </a:solidFill>
              </a:rPr>
              <a:t>6</a:t>
            </a:r>
            <a:r>
              <a:rPr lang="zh-CN" altLang="en-US" sz="2600" dirty="0" smtClean="0">
                <a:solidFill>
                  <a:srgbClr val="0070C0"/>
                </a:solidFill>
              </a:rPr>
              <a:t>月</a:t>
            </a:r>
            <a:r>
              <a:rPr lang="en-US" altLang="zh-CN" sz="2600" dirty="0" smtClean="0">
                <a:solidFill>
                  <a:srgbClr val="0070C0"/>
                </a:solidFill>
              </a:rPr>
              <a:t>12</a:t>
            </a:r>
            <a:r>
              <a:rPr lang="zh-CN" altLang="en-US" sz="2600" dirty="0" smtClean="0">
                <a:solidFill>
                  <a:srgbClr val="0070C0"/>
                </a:solidFill>
              </a:rPr>
              <a:t>日</a:t>
            </a:r>
            <a:endParaRPr lang="zh-CN" altLang="en-US" sz="2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2018</a:t>
            </a:r>
            <a:r>
              <a:rPr lang="zh-CN" altLang="en-US" dirty="0" smtClean="0"/>
              <a:t>年度</a:t>
            </a:r>
            <a:r>
              <a:rPr lang="zh-CN" altLang="en-US" dirty="0"/>
              <a:t>信息化项目</a:t>
            </a:r>
            <a:r>
              <a:rPr lang="zh-CN" altLang="en-US" dirty="0" smtClean="0"/>
              <a:t>申报安排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2017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各部门申报</a:t>
            </a:r>
            <a:r>
              <a:rPr lang="en-US" altLang="zh-CN" sz="2400" dirty="0" smtClean="0"/>
              <a:t>2018</a:t>
            </a:r>
            <a:r>
              <a:rPr lang="zh-CN" altLang="en-US" sz="2400" dirty="0" smtClean="0"/>
              <a:t>年</a:t>
            </a:r>
            <a:r>
              <a:rPr lang="zh-CN" altLang="en-US" sz="2400" dirty="0" smtClean="0"/>
              <a:t>信息化</a:t>
            </a:r>
            <a:r>
              <a:rPr lang="zh-CN" altLang="en-US" sz="2400" dirty="0" smtClean="0"/>
              <a:t>项目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>
                <a:solidFill>
                  <a:srgbClr val="FF0000"/>
                </a:solidFill>
              </a:rPr>
              <a:t>（大型应用项目建议</a:t>
            </a:r>
            <a:r>
              <a:rPr lang="zh-CN" altLang="en-US" sz="2400" dirty="0" smtClean="0">
                <a:solidFill>
                  <a:srgbClr val="FF0000"/>
                </a:solidFill>
              </a:rPr>
              <a:t>今年下半年开始准备，网络信息中心可提供技术咨询）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en-US" altLang="zh-CN" sz="2400" dirty="0" smtClean="0"/>
              <a:t>2017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信息化工作办公室审核，并组织专家评审（预算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万以上应用项目）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网络</a:t>
            </a:r>
            <a:r>
              <a:rPr lang="zh-CN" altLang="en-US" sz="2400" dirty="0" smtClean="0"/>
              <a:t>信息中心统筹硬件需求</a:t>
            </a:r>
            <a:endParaRPr lang="en-US" altLang="zh-CN" sz="2400" dirty="0" smtClean="0"/>
          </a:p>
          <a:p>
            <a:r>
              <a:rPr lang="en-US" altLang="zh-CN" sz="2400" dirty="0" smtClean="0"/>
              <a:t>2017</a:t>
            </a:r>
            <a:r>
              <a:rPr lang="zh-CN" altLang="en-US" sz="2400" dirty="0" smtClean="0"/>
              <a:t>年</a:t>
            </a:r>
            <a:r>
              <a:rPr lang="en-US" altLang="zh-CN" sz="2400" dirty="0"/>
              <a:t>5</a:t>
            </a:r>
            <a:r>
              <a:rPr lang="zh-CN" altLang="en-US" sz="2400" smtClean="0"/>
              <a:t>月底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预算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万以上应用项目上报经</a:t>
            </a:r>
            <a:r>
              <a:rPr lang="zh-CN" altLang="en-US" sz="2400" dirty="0"/>
              <a:t>信委，并</a:t>
            </a:r>
            <a:r>
              <a:rPr lang="zh-CN" altLang="en-US" sz="2400" dirty="0" smtClean="0"/>
              <a:t>报市教委</a:t>
            </a:r>
            <a:r>
              <a:rPr lang="zh-CN" altLang="en-US" sz="2400" dirty="0" smtClean="0"/>
              <a:t>进行</a:t>
            </a:r>
            <a:r>
              <a:rPr lang="zh-CN" altLang="en-US" sz="2400" dirty="0" smtClean="0"/>
              <a:t>专家评审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81771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3142426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Thanks</a:t>
            </a:r>
            <a:r>
              <a:rPr lang="zh-CN" altLang="en-US" dirty="0" smtClean="0"/>
              <a:t>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感谢各位领导和老师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对信息化工作的关心和支持！！！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72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汇报内容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2017</a:t>
            </a:r>
            <a:r>
              <a:rPr lang="zh-CN" altLang="en-US" sz="3200" dirty="0" smtClean="0"/>
              <a:t>年度</a:t>
            </a:r>
            <a:r>
              <a:rPr lang="zh-CN" altLang="en-US" sz="3200" dirty="0" smtClean="0"/>
              <a:t>信息化项目申报情况</a:t>
            </a:r>
            <a:endParaRPr lang="en-US" altLang="zh-CN" sz="3200" dirty="0" smtClean="0"/>
          </a:p>
          <a:p>
            <a:r>
              <a:rPr lang="en-US" altLang="zh-CN" sz="3200" dirty="0" smtClean="0"/>
              <a:t>2018</a:t>
            </a:r>
            <a:r>
              <a:rPr lang="zh-CN" altLang="en-US" sz="3200" dirty="0" smtClean="0"/>
              <a:t>年度</a:t>
            </a:r>
            <a:r>
              <a:rPr lang="zh-CN" altLang="en-US" sz="3200" dirty="0" smtClean="0"/>
              <a:t>信息化</a:t>
            </a:r>
            <a:r>
              <a:rPr lang="zh-CN" altLang="en-US" sz="3200" dirty="0"/>
              <a:t>项目</a:t>
            </a:r>
            <a:r>
              <a:rPr lang="zh-CN" altLang="en-US" sz="3200" dirty="0" smtClean="0"/>
              <a:t>申报安排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3339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</a:t>
            </a:r>
            <a:r>
              <a:rPr lang="en-US" altLang="zh-CN" dirty="0" smtClean="0"/>
              <a:t>2017</a:t>
            </a:r>
            <a:r>
              <a:rPr lang="zh-CN" altLang="en-US" dirty="0" smtClean="0"/>
              <a:t>年度</a:t>
            </a:r>
            <a:r>
              <a:rPr lang="zh-CN" altLang="en-US" dirty="0"/>
              <a:t>信息化项目申报</a:t>
            </a:r>
            <a:r>
              <a:rPr lang="zh-CN" altLang="en-US" dirty="0" smtClean="0"/>
              <a:t>情况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3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2017</a:t>
            </a:r>
            <a:r>
              <a:rPr lang="zh-CN" altLang="en-US" dirty="0" smtClean="0"/>
              <a:t>年度</a:t>
            </a:r>
            <a:r>
              <a:rPr lang="zh-CN" altLang="en-US" dirty="0"/>
              <a:t>信息化项目申报</a:t>
            </a:r>
            <a:r>
              <a:rPr lang="zh-CN" altLang="en-US" dirty="0" smtClean="0"/>
              <a:t>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altLang="zh-CN" sz="2600" dirty="0" smtClean="0"/>
              <a:t>5</a:t>
            </a:r>
            <a:r>
              <a:rPr lang="zh-CN" altLang="en-US" sz="2600" dirty="0" smtClean="0"/>
              <a:t>月</a:t>
            </a:r>
            <a:r>
              <a:rPr lang="en-US" altLang="zh-CN" sz="2600" dirty="0" smtClean="0"/>
              <a:t>10</a:t>
            </a:r>
            <a:r>
              <a:rPr lang="zh-CN" altLang="en-US" sz="2600" dirty="0" smtClean="0"/>
              <a:t>日</a:t>
            </a:r>
            <a:r>
              <a:rPr lang="zh-CN" altLang="en-US" sz="2600" dirty="0" smtClean="0"/>
              <a:t>，</a:t>
            </a:r>
            <a:r>
              <a:rPr lang="en-US" altLang="zh-CN" sz="2600" dirty="0" smtClean="0"/>
              <a:t>2016</a:t>
            </a:r>
            <a:r>
              <a:rPr lang="zh-CN" altLang="en-US" sz="2600" dirty="0"/>
              <a:t>年上半年信息化</a:t>
            </a:r>
            <a:r>
              <a:rPr lang="zh-CN" altLang="en-US" sz="2600" dirty="0" smtClean="0"/>
              <a:t>工作会议布置信息化项目申报工作</a:t>
            </a:r>
            <a:endParaRPr lang="en-US" altLang="zh-CN" sz="2600" dirty="0" smtClean="0"/>
          </a:p>
          <a:p>
            <a:r>
              <a:rPr lang="zh-CN" altLang="en-US" sz="2600" dirty="0" smtClean="0"/>
              <a:t>各部门通过</a:t>
            </a:r>
            <a:r>
              <a:rPr lang="en-US" altLang="zh-CN" sz="2600" dirty="0" smtClean="0"/>
              <a:t>OA</a:t>
            </a:r>
            <a:r>
              <a:rPr lang="zh-CN" altLang="en-US" sz="2600" dirty="0" smtClean="0"/>
              <a:t>系统进行项目申报</a:t>
            </a:r>
            <a:endParaRPr lang="en-US" altLang="zh-CN" sz="2600" dirty="0" smtClean="0"/>
          </a:p>
          <a:p>
            <a:r>
              <a:rPr lang="en-US" altLang="zh-CN" sz="2600" dirty="0" smtClean="0"/>
              <a:t>5</a:t>
            </a:r>
            <a:r>
              <a:rPr lang="zh-CN" altLang="en-US" sz="2600" dirty="0" smtClean="0"/>
              <a:t>月</a:t>
            </a:r>
            <a:r>
              <a:rPr lang="en-US" altLang="zh-CN" sz="2600" dirty="0" smtClean="0"/>
              <a:t>17</a:t>
            </a:r>
            <a:r>
              <a:rPr lang="zh-CN" altLang="en-US" sz="2600" dirty="0" smtClean="0"/>
              <a:t>日，信息办组织专家对预算</a:t>
            </a:r>
            <a:r>
              <a:rPr lang="en-US" altLang="zh-CN" sz="2600" dirty="0" smtClean="0"/>
              <a:t>10</a:t>
            </a:r>
            <a:r>
              <a:rPr lang="zh-CN" altLang="en-US" sz="2600" dirty="0" smtClean="0"/>
              <a:t>万以上的项目进行评审</a:t>
            </a:r>
            <a:endParaRPr lang="en-US" altLang="zh-CN" sz="2600" dirty="0" smtClean="0"/>
          </a:p>
          <a:p>
            <a:r>
              <a:rPr lang="en-US" altLang="zh-CN" sz="2600" dirty="0" smtClean="0"/>
              <a:t>5</a:t>
            </a:r>
            <a:r>
              <a:rPr lang="zh-CN" altLang="en-US" sz="2600" dirty="0" smtClean="0"/>
              <a:t>月</a:t>
            </a:r>
            <a:r>
              <a:rPr lang="en-US" altLang="zh-CN" sz="2600" dirty="0" smtClean="0"/>
              <a:t>24</a:t>
            </a:r>
            <a:r>
              <a:rPr lang="zh-CN" altLang="en-US" sz="2600" dirty="0"/>
              <a:t>日，收到市教委关于</a:t>
            </a:r>
            <a:r>
              <a:rPr lang="en-US" altLang="zh-CN" sz="2600" dirty="0"/>
              <a:t>2017</a:t>
            </a:r>
            <a:r>
              <a:rPr lang="zh-CN" altLang="en-US" sz="2600" dirty="0"/>
              <a:t>年度市本级信息化项目支出预算集中申报工作的通知</a:t>
            </a:r>
            <a:endParaRPr lang="en-US" altLang="zh-CN" sz="2600" dirty="0" smtClean="0"/>
          </a:p>
          <a:p>
            <a:r>
              <a:rPr lang="en-US" altLang="zh-CN" sz="2600" dirty="0" smtClean="0"/>
              <a:t>5</a:t>
            </a:r>
            <a:r>
              <a:rPr lang="zh-CN" altLang="en-US" sz="2600" dirty="0" smtClean="0"/>
              <a:t>月</a:t>
            </a:r>
            <a:r>
              <a:rPr lang="en-US" altLang="zh-CN" sz="2600" dirty="0" smtClean="0"/>
              <a:t>31</a:t>
            </a:r>
            <a:r>
              <a:rPr lang="zh-CN" altLang="en-US" sz="2600" dirty="0" smtClean="0"/>
              <a:t>日，按照市教委要求，</a:t>
            </a:r>
            <a:r>
              <a:rPr lang="en-US" altLang="zh-CN" sz="2600" dirty="0" smtClean="0"/>
              <a:t>4</a:t>
            </a:r>
            <a:r>
              <a:rPr lang="zh-CN" altLang="en-US" sz="2600" dirty="0" smtClean="0"/>
              <a:t>个大型应用项目提交申报材料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53653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2017</a:t>
            </a:r>
            <a:r>
              <a:rPr lang="zh-CN" altLang="en-US" dirty="0" smtClean="0"/>
              <a:t>年度</a:t>
            </a:r>
            <a:r>
              <a:rPr lang="zh-CN" altLang="en-US" dirty="0"/>
              <a:t>信息化项目申报</a:t>
            </a:r>
            <a:r>
              <a:rPr lang="zh-CN" altLang="en-US" dirty="0" smtClean="0"/>
              <a:t>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2400" dirty="0" smtClean="0"/>
              <a:t>申报部门</a:t>
            </a:r>
            <a:r>
              <a:rPr lang="zh-CN" altLang="en-US" sz="2400" dirty="0" smtClean="0"/>
              <a:t>数：</a:t>
            </a:r>
            <a:r>
              <a:rPr lang="en-US" altLang="zh-CN" sz="2400" dirty="0" smtClean="0"/>
              <a:t>16</a:t>
            </a:r>
            <a:r>
              <a:rPr lang="zh-CN" altLang="en-US" sz="2400" dirty="0" smtClean="0"/>
              <a:t>个</a:t>
            </a:r>
            <a:endParaRPr lang="en-US" altLang="zh-CN" sz="2400" dirty="0" smtClean="0"/>
          </a:p>
          <a:p>
            <a:r>
              <a:rPr lang="zh-CN" altLang="en-US" sz="2400" dirty="0" smtClean="0"/>
              <a:t>申报预算</a:t>
            </a:r>
            <a:r>
              <a:rPr lang="zh-CN" altLang="en-US" sz="2400" dirty="0" smtClean="0"/>
              <a:t>金额：</a:t>
            </a:r>
            <a:r>
              <a:rPr lang="en-US" altLang="zh-CN" sz="2400" dirty="0" smtClean="0"/>
              <a:t>987</a:t>
            </a:r>
            <a:r>
              <a:rPr lang="zh-CN" altLang="en-US" sz="2400" dirty="0" smtClean="0"/>
              <a:t>万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其中</a:t>
            </a:r>
            <a:r>
              <a:rPr lang="zh-CN" altLang="en-US" sz="2400" dirty="0" smtClean="0"/>
              <a:t>：部门网站新建和改版：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	   </a:t>
            </a:r>
            <a:r>
              <a:rPr lang="zh-CN" altLang="en-US" sz="2400" dirty="0" smtClean="0"/>
              <a:t>应用</a:t>
            </a:r>
            <a:r>
              <a:rPr lang="zh-CN" altLang="en-US" sz="2400" dirty="0" smtClean="0"/>
              <a:t>系统开发和升级：</a:t>
            </a:r>
            <a:r>
              <a:rPr lang="en-US" altLang="zh-CN" sz="2400" dirty="0" smtClean="0"/>
              <a:t>22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           </a:t>
            </a:r>
            <a:r>
              <a:rPr lang="zh-CN" altLang="en-US" sz="2400" dirty="0" smtClean="0"/>
              <a:t>微信应用开发：</a:t>
            </a:r>
            <a:r>
              <a:rPr lang="en-US" altLang="zh-CN" sz="2400" dirty="0"/>
              <a:t>4</a:t>
            </a:r>
            <a:r>
              <a:rPr lang="zh-CN" altLang="en-US" sz="2400" dirty="0" smtClean="0"/>
              <a:t>个（教务、财务、武保、公卫，网络</a:t>
            </a:r>
            <a:r>
              <a:rPr lang="zh-CN" altLang="en-US" sz="2400" dirty="0"/>
              <a:t>信息中心统筹</a:t>
            </a:r>
            <a:r>
              <a:rPr lang="zh-CN" altLang="en-US" sz="2400" dirty="0" smtClean="0"/>
              <a:t>）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en-US" altLang="zh-CN" sz="2400" dirty="0" smtClean="0"/>
              <a:t>	   </a:t>
            </a:r>
            <a:r>
              <a:rPr lang="zh-CN" altLang="en-US" sz="2400" dirty="0" smtClean="0"/>
              <a:t>硬件</a:t>
            </a:r>
            <a:r>
              <a:rPr lang="zh-CN" altLang="en-US" sz="2400" dirty="0" smtClean="0"/>
              <a:t>设备：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个（网络</a:t>
            </a:r>
            <a:r>
              <a:rPr lang="zh-CN" altLang="en-US" sz="2400" dirty="0"/>
              <a:t>信息中心</a:t>
            </a:r>
            <a:r>
              <a:rPr lang="zh-CN" altLang="en-US" sz="2400" dirty="0" smtClean="0"/>
              <a:t>统筹</a:t>
            </a:r>
            <a:r>
              <a:rPr lang="zh-CN" altLang="en-US" sz="2400" dirty="0" smtClean="0"/>
              <a:t>）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en-US" altLang="zh-CN" sz="2400" dirty="0" smtClean="0"/>
              <a:t>           </a:t>
            </a:r>
            <a:r>
              <a:rPr lang="zh-CN" altLang="en-US" sz="2400" dirty="0" smtClean="0"/>
              <a:t>其他：</a:t>
            </a:r>
            <a:r>
              <a:rPr lang="en-US" altLang="zh-CN" sz="2400" dirty="0" smtClean="0"/>
              <a:t>1</a:t>
            </a:r>
            <a:r>
              <a:rPr lang="zh-CN" altLang="en-US" sz="2400" dirty="0"/>
              <a:t>个（档案馆电子阅览室）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02592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2017</a:t>
            </a:r>
            <a:r>
              <a:rPr lang="zh-CN" altLang="en-US" dirty="0" smtClean="0"/>
              <a:t>年度</a:t>
            </a:r>
            <a:r>
              <a:rPr lang="zh-CN" altLang="en-US" dirty="0"/>
              <a:t>信息化项目申报情况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849570"/>
              </p:ext>
            </p:extLst>
          </p:nvPr>
        </p:nvGraphicFramePr>
        <p:xfrm>
          <a:off x="708336" y="2189395"/>
          <a:ext cx="10702345" cy="38456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1642"/>
                <a:gridCol w="4280903"/>
                <a:gridCol w="2423265"/>
                <a:gridCol w="1043189"/>
                <a:gridCol w="1983346"/>
              </a:tblGrid>
              <a:tr h="6290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序号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r>
                        <a:rPr lang="zh-CN" altLang="en-US" sz="2000" b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名称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项目申报部门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金额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备注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</a:tr>
              <a:tr h="6433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zh-CN" alt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数据中心建设</a:t>
                      </a:r>
                      <a:endParaRPr lang="zh-CN" altLang="en-US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网络信息中心</a:t>
                      </a:r>
                      <a:endParaRPr lang="zh-CN" altLang="en-US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318</a:t>
                      </a:r>
                      <a:endParaRPr lang="en-US" altLang="zh-CN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年分步建设</a:t>
                      </a:r>
                      <a:endParaRPr lang="en-US" altLang="zh-CN" sz="18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申报经信委项目</a:t>
                      </a:r>
                    </a:p>
                  </a:txBody>
                  <a:tcPr marL="9525" marR="9525" marT="9525" marB="0" anchor="ctr"/>
                </a:tc>
              </a:tr>
              <a:tr h="6433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zh-CN" alt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云盘存储服务平台建设</a:t>
                      </a:r>
                      <a:endParaRPr lang="zh-CN" altLang="en-US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网络信息中心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100</a:t>
                      </a:r>
                      <a:endParaRPr lang="en-US" altLang="zh-CN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申报经信委项目</a:t>
                      </a:r>
                    </a:p>
                  </a:txBody>
                  <a:tcPr marL="9525" marR="9525" marT="9525" marB="0" anchor="ctr"/>
                </a:tc>
              </a:tr>
              <a:tr h="6433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zh-CN" altLang="en-US" sz="2000" b="0" i="0" u="none" strike="noStrike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西</a:t>
                      </a:r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楼数字监控系统建设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教育辅助中心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90</a:t>
                      </a:r>
                      <a:endParaRPr lang="en-US" altLang="zh-CN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433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endParaRPr lang="zh-CN" alt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资产综合信息系统</a:t>
                      </a:r>
                      <a:endParaRPr lang="zh-CN" altLang="en-US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资产管理处</a:t>
                      </a:r>
                      <a:endParaRPr lang="en-US" altLang="zh-CN" sz="20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68</a:t>
                      </a:r>
                      <a:endParaRPr lang="en-US" altLang="zh-CN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申报经信委项目</a:t>
                      </a:r>
                      <a:endParaRPr lang="zh-CN" altLang="en-US" sz="1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433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endParaRPr lang="zh-CN" alt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智慧教学系统</a:t>
                      </a:r>
                      <a:endParaRPr lang="zh-CN" altLang="en-US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教务处</a:t>
                      </a:r>
                      <a:endParaRPr lang="zh-CN" altLang="en-US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60</a:t>
                      </a:r>
                      <a:endParaRPr lang="en-US" altLang="zh-CN" sz="2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申报经信委项目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75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2017</a:t>
            </a:r>
            <a:r>
              <a:rPr lang="zh-CN" altLang="en-US" dirty="0" smtClean="0"/>
              <a:t>年度</a:t>
            </a:r>
            <a:r>
              <a:rPr lang="zh-CN" altLang="en-US" dirty="0"/>
              <a:t>信息化项目申报情况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555659"/>
              </p:ext>
            </p:extLst>
          </p:nvPr>
        </p:nvGraphicFramePr>
        <p:xfrm>
          <a:off x="708336" y="2189394"/>
          <a:ext cx="10702345" cy="38597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1642"/>
                <a:gridCol w="4280903"/>
                <a:gridCol w="2423265"/>
                <a:gridCol w="1043189"/>
                <a:gridCol w="1983346"/>
              </a:tblGrid>
              <a:tr h="63727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序号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r>
                        <a:rPr lang="zh-CN" altLang="en-US" sz="2000" b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名称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项目申报部门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金额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备注</a:t>
                      </a:r>
                      <a:endParaRPr lang="zh-CN" altLang="en-US" sz="2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</a:tr>
              <a:tr h="67253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基础医学公共技术平台在线预约管理系统建设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基础医学院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40</a:t>
                      </a:r>
                      <a:endParaRPr lang="en-US" altLang="zh-CN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7253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7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基础医学公共技术平台仪器数字化管理系统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基础医学院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</a:t>
                      </a:r>
                      <a:endParaRPr lang="en-US" altLang="zh-CN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0771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8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预算申报系统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财务处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</a:t>
                      </a:r>
                      <a:endParaRPr lang="en-US" altLang="zh-CN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0" i="0" u="none" strike="noStrike" kern="1200" dirty="0" smtClean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6426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9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档案馆电子阅览室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档案馆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14.8</a:t>
                      </a:r>
                      <a:endParaRPr lang="en-US" altLang="zh-CN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0539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临床技能教学微信平台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教务处</a:t>
                      </a:r>
                      <a:endParaRPr lang="zh-CN" altLang="en-US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9.9</a:t>
                      </a:r>
                      <a:endParaRPr lang="en-US" altLang="zh-CN" sz="2000" b="0" i="0" u="none" strike="noStrike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0" i="0" u="none" strike="noStrike" kern="1200" dirty="0" smtClean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69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2017</a:t>
            </a:r>
            <a:r>
              <a:rPr lang="zh-CN" altLang="en-US" dirty="0" smtClean="0"/>
              <a:t>年度</a:t>
            </a:r>
            <a:r>
              <a:rPr lang="zh-CN" altLang="en-US" dirty="0"/>
              <a:t>信息化项目申报</a:t>
            </a:r>
            <a:r>
              <a:rPr lang="zh-CN" altLang="en-US" dirty="0" smtClean="0"/>
              <a:t>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altLang="zh-CN" sz="2600" dirty="0" smtClean="0"/>
              <a:t>6</a:t>
            </a:r>
            <a:r>
              <a:rPr lang="zh-CN" altLang="en-US" sz="2600" dirty="0" smtClean="0"/>
              <a:t>月</a:t>
            </a:r>
            <a:r>
              <a:rPr lang="en-US" altLang="zh-CN" sz="2600" dirty="0" smtClean="0"/>
              <a:t>24</a:t>
            </a:r>
            <a:r>
              <a:rPr lang="zh-CN" altLang="en-US" sz="2600" dirty="0" smtClean="0"/>
              <a:t>日前，信息化工作办公室完成申报项目审核，并通过</a:t>
            </a:r>
            <a:r>
              <a:rPr lang="en-US" altLang="zh-CN" sz="2600" dirty="0" smtClean="0"/>
              <a:t>OA</a:t>
            </a:r>
            <a:r>
              <a:rPr lang="zh-CN" altLang="en-US" sz="2600" dirty="0" smtClean="0"/>
              <a:t>系统反馈审核结果</a:t>
            </a:r>
            <a:endParaRPr lang="en-US" altLang="zh-CN" sz="2600" dirty="0" smtClean="0"/>
          </a:p>
          <a:p>
            <a:r>
              <a:rPr lang="zh-CN" altLang="en-US" sz="2600" dirty="0" smtClean="0">
                <a:solidFill>
                  <a:srgbClr val="FF0000"/>
                </a:solidFill>
              </a:rPr>
              <a:t>通过审核和</a:t>
            </a:r>
            <a:r>
              <a:rPr lang="zh-CN" altLang="en-US" sz="2600" dirty="0" smtClean="0">
                <a:solidFill>
                  <a:srgbClr val="FF0000"/>
                </a:solidFill>
              </a:rPr>
              <a:t>专家评审的</a:t>
            </a:r>
            <a:r>
              <a:rPr lang="zh-CN" altLang="en-US" sz="2600" dirty="0" smtClean="0">
                <a:solidFill>
                  <a:srgbClr val="FF0000"/>
                </a:solidFill>
              </a:rPr>
              <a:t>项目</a:t>
            </a:r>
            <a:r>
              <a:rPr lang="zh-CN" altLang="en-US" sz="2600" dirty="0" smtClean="0">
                <a:solidFill>
                  <a:srgbClr val="FF0000"/>
                </a:solidFill>
              </a:rPr>
              <a:t>，各部门列入</a:t>
            </a:r>
            <a:r>
              <a:rPr lang="en-US" altLang="zh-CN" sz="2600" dirty="0" smtClean="0">
                <a:solidFill>
                  <a:srgbClr val="FF0000"/>
                </a:solidFill>
              </a:rPr>
              <a:t>2017</a:t>
            </a:r>
            <a:r>
              <a:rPr lang="zh-CN" altLang="en-US" sz="2600" dirty="0" smtClean="0">
                <a:solidFill>
                  <a:srgbClr val="FF0000"/>
                </a:solidFill>
              </a:rPr>
              <a:t>年度部门预算计划</a:t>
            </a:r>
            <a:endParaRPr lang="en-US" altLang="zh-CN" sz="2600" dirty="0" smtClean="0">
              <a:solidFill>
                <a:srgbClr val="FF0000"/>
              </a:solidFill>
            </a:endParaRPr>
          </a:p>
          <a:p>
            <a:r>
              <a:rPr lang="zh-CN" altLang="en-US" sz="2600" dirty="0" smtClean="0"/>
              <a:t>未</a:t>
            </a:r>
            <a:r>
              <a:rPr lang="zh-CN" altLang="en-US" sz="2600" dirty="0" smtClean="0"/>
              <a:t>申报和未</a:t>
            </a:r>
            <a:r>
              <a:rPr lang="zh-CN" altLang="en-US" sz="2600" dirty="0" smtClean="0"/>
              <a:t>通过审核的项目，财务处将不予</a:t>
            </a:r>
            <a:r>
              <a:rPr lang="zh-CN" altLang="en-US" sz="2600" dirty="0" smtClean="0"/>
              <a:t>支持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99367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</a:t>
            </a:r>
            <a:r>
              <a:rPr lang="en-US" altLang="zh-CN" dirty="0"/>
              <a:t> </a:t>
            </a:r>
            <a:r>
              <a:rPr lang="en-US" altLang="zh-CN" dirty="0" smtClean="0"/>
              <a:t>2018</a:t>
            </a:r>
            <a:r>
              <a:rPr lang="zh-CN" altLang="en-US" dirty="0" smtClean="0"/>
              <a:t>年度</a:t>
            </a:r>
            <a:r>
              <a:rPr lang="zh-CN" altLang="en-US" dirty="0"/>
              <a:t>信息化项目</a:t>
            </a:r>
            <a:r>
              <a:rPr lang="zh-CN" altLang="en-US" dirty="0" smtClean="0"/>
              <a:t>申报安排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962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水滴">
  <a:themeElements>
    <a:clrScheme name="自定义 1">
      <a:dk1>
        <a:srgbClr val="0070C0"/>
      </a:dk1>
      <a:lt1>
        <a:sysClr val="window" lastClr="FFFFFF"/>
      </a:lt1>
      <a:dk2>
        <a:srgbClr val="0070C0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水滴</Template>
  <TotalTime>4762</TotalTime>
  <Words>358</Words>
  <Application>Microsoft Office PowerPoint</Application>
  <PresentationFormat>宽屏</PresentationFormat>
  <Paragraphs>84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黑体</vt:lpstr>
      <vt:lpstr>微软雅黑</vt:lpstr>
      <vt:lpstr>Arial</vt:lpstr>
      <vt:lpstr>Arial Black</vt:lpstr>
      <vt:lpstr>水滴</vt:lpstr>
      <vt:lpstr>信息化项目申报情况汇报</vt:lpstr>
      <vt:lpstr>汇报内容</vt:lpstr>
      <vt:lpstr>一、2017年度信息化项目申报情况</vt:lpstr>
      <vt:lpstr>2017年度信息化项目申报情况</vt:lpstr>
      <vt:lpstr>2017年度信息化项目申报情况</vt:lpstr>
      <vt:lpstr>2017年度信息化项目申报情况</vt:lpstr>
      <vt:lpstr>2017年度信息化项目申报情况</vt:lpstr>
      <vt:lpstr>2017年度信息化项目申报情况</vt:lpstr>
      <vt:lpstr>二、 2018年度信息化项目申报安排</vt:lpstr>
      <vt:lpstr>2018年度信息化项目申报安排</vt:lpstr>
      <vt:lpstr>Thanks！   感谢各位领导和老师 对信息化工作的关心和支持！！！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</dc:title>
  <dc:creator>King Lee</dc:creator>
  <cp:lastModifiedBy>King Lee</cp:lastModifiedBy>
  <cp:revision>371</cp:revision>
  <dcterms:created xsi:type="dcterms:W3CDTF">2014-09-28T23:19:34Z</dcterms:created>
  <dcterms:modified xsi:type="dcterms:W3CDTF">2016-06-11T23:19:58Z</dcterms:modified>
</cp:coreProperties>
</file>