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
  </p:notesMasterIdLst>
  <p:sldIdLst>
    <p:sldId id="375" r:id="rId3"/>
    <p:sldId id="291" r:id="rId4"/>
    <p:sldId id="260" r:id="rId5"/>
    <p:sldId id="280" r:id="rId6"/>
    <p:sldId id="363" r:id="rId7"/>
    <p:sldId id="278" r:id="rId8"/>
    <p:sldId id="264" r:id="rId9"/>
    <p:sldId id="274" r:id="rId10"/>
    <p:sldId id="292" r:id="rId12"/>
    <p:sldId id="293" r:id="rId13"/>
    <p:sldId id="294" r:id="rId14"/>
    <p:sldId id="301" r:id="rId15"/>
    <p:sldId id="302" r:id="rId16"/>
    <p:sldId id="303" r:id="rId17"/>
    <p:sldId id="310" r:id="rId18"/>
    <p:sldId id="311" r:id="rId19"/>
    <p:sldId id="361" r:id="rId20"/>
    <p:sldId id="308" r:id="rId21"/>
    <p:sldId id="313" r:id="rId22"/>
    <p:sldId id="315" r:id="rId23"/>
    <p:sldId id="317" r:id="rId24"/>
    <p:sldId id="318" r:id="rId25"/>
    <p:sldId id="319" r:id="rId26"/>
    <p:sldId id="378" r:id="rId27"/>
    <p:sldId id="266" r:id="rId28"/>
    <p:sldId id="376" r:id="rId29"/>
    <p:sldId id="377" r:id="rId30"/>
    <p:sldId id="320" r:id="rId31"/>
    <p:sldId id="369" r:id="rId32"/>
    <p:sldId id="325" r:id="rId33"/>
    <p:sldId id="368" r:id="rId34"/>
    <p:sldId id="370" r:id="rId35"/>
    <p:sldId id="330" r:id="rId36"/>
    <p:sldId id="345" r:id="rId37"/>
    <p:sldId id="371" r:id="rId38"/>
    <p:sldId id="374" r:id="rId39"/>
    <p:sldId id="332" r:id="rId40"/>
    <p:sldId id="286" r:id="rId41"/>
    <p:sldId id="287" r:id="rId42"/>
    <p:sldId id="349" r:id="rId43"/>
    <p:sldId id="333" r:id="rId44"/>
    <p:sldId id="335" r:id="rId45"/>
    <p:sldId id="352" r:id="rId46"/>
    <p:sldId id="336" r:id="rId47"/>
    <p:sldId id="338" r:id="rId48"/>
    <p:sldId id="372" r:id="rId49"/>
    <p:sldId id="340" r:id="rId50"/>
    <p:sldId id="373" r:id="rId51"/>
    <p:sldId id="341" r:id="rId52"/>
    <p:sldId id="342" r:id="rId53"/>
    <p:sldId id="344" r:id="rId54"/>
    <p:sldId id="354" r:id="rId55"/>
    <p:sldId id="362" r:id="rId56"/>
    <p:sldId id="347" r:id="rId57"/>
    <p:sldId id="288" r:id="rId58"/>
    <p:sldId id="357" r:id="rId59"/>
    <p:sldId id="348" r:id="rId6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375CFB"/>
    <a:srgbClr val="6481FC"/>
    <a:srgbClr val="FFFFFF"/>
    <a:srgbClr val="BFE2F3"/>
    <a:srgbClr val="C31823"/>
    <a:srgbClr val="C9151E"/>
    <a:srgbClr val="E9CBBC"/>
    <a:srgbClr val="E0A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7" autoAdjust="0"/>
    <p:restoredTop sz="86098" autoAdjust="0"/>
  </p:normalViewPr>
  <p:slideViewPr>
    <p:cSldViewPr snapToGrid="0">
      <p:cViewPr varScale="1">
        <p:scale>
          <a:sx n="64" d="100"/>
          <a:sy n="64" d="100"/>
        </p:scale>
        <p:origin x="31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616" y="5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FE78F-58BC-423A-A341-D0065C5801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B1CD8-9F96-4F1D-A5B8-2D9E0ECCEB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无需提交纸质版的话，是否单面打印是否有关系？</a:t>
            </a:r>
            <a:endParaRPr lang="en-US" altLang="zh-CN" dirty="0" smtClean="0"/>
          </a:p>
          <a:p>
            <a:endParaRPr lang="en-US" altLang="zh-CN" dirty="0" smtClean="0"/>
          </a:p>
          <a:p>
            <a:r>
              <a:rPr lang="zh-CN" altLang="en-US" dirty="0" smtClean="0"/>
              <a:t>回答：已经删除单面打印要求。</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有改动，增加“流程”。</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7CF990D-A449-46D6-A323-33A4FB3640D8}" type="slidenum">
              <a:rPr lang="zh-CN" altLang="en-US" smtClean="0">
                <a:latin typeface="等线" panose="02010600030101010101" pitchFamily="2" charset="-122"/>
                <a:ea typeface="等线" panose="02010600030101010101" pitchFamily="2" charset="-122"/>
              </a:rPr>
            </a:fld>
            <a:endParaRPr lang="zh-CN" altLang="en-US" smtClean="0">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7CF990D-A449-46D6-A323-33A4FB3640D8}" type="slidenum">
              <a:rPr lang="zh-CN" altLang="en-US" smtClean="0">
                <a:latin typeface="等线" panose="02010600030101010101" pitchFamily="2" charset="-122"/>
                <a:ea typeface="等线" panose="02010600030101010101" pitchFamily="2" charset="-122"/>
              </a:rPr>
            </a:fld>
            <a:endParaRPr lang="zh-CN" altLang="en-US" smtClean="0">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有修改。</a:t>
            </a:r>
            <a:endParaRPr lang="en-US" altLang="zh-CN" dirty="0" smtClean="0"/>
          </a:p>
          <a:p>
            <a:r>
              <a:rPr lang="zh-CN" altLang="en-US" dirty="0" smtClean="0"/>
              <a:t>单位推荐意见表：能否替代？格式如何解决？是否需要开发流程？</a:t>
            </a:r>
            <a:endParaRPr lang="en-US" altLang="zh-CN" dirty="0" smtClean="0"/>
          </a:p>
          <a:p>
            <a:endParaRPr lang="en-US" altLang="zh-CN" dirty="0" smtClean="0"/>
          </a:p>
          <a:p>
            <a:r>
              <a:rPr lang="zh-CN" altLang="en-US" dirty="0" smtClean="0"/>
              <a:t>回答：若导师审核栏目中有学生申请材料是否属实，学生申请栏目中有学生身份信息则可代替。</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7.jpeg"/><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761" y="5815086"/>
            <a:ext cx="2458720" cy="650876"/>
          </a:xfrm>
          <a:prstGeom prst="rect">
            <a:avLst/>
          </a:prstGeom>
        </p:spPr>
      </p:pic>
      <p:sp>
        <p:nvSpPr>
          <p:cNvPr id="2" name="标题 1"/>
          <p:cNvSpPr>
            <a:spLocks noGrp="1"/>
          </p:cNvSpPr>
          <p:nvPr>
            <p:ph type="title"/>
          </p:nvPr>
        </p:nvSpPr>
        <p:spPr>
          <a:xfrm>
            <a:off x="628650" y="407005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dirty="0" smtClean="0"/>
              <a:t>单击此处编辑母版标题样式</a:t>
            </a:r>
            <a:endParaRPr lang="zh-CN" altLang="en-US" dirty="0"/>
          </a:p>
        </p:txBody>
      </p:sp>
      <p:sp>
        <p:nvSpPr>
          <p:cNvPr id="6" name="副标题 2"/>
          <p:cNvSpPr>
            <a:spLocks noGrp="1"/>
          </p:cNvSpPr>
          <p:nvPr>
            <p:ph type="subTitle" idx="1" hasCustomPrompt="1"/>
          </p:nvPr>
        </p:nvSpPr>
        <p:spPr>
          <a:xfrm>
            <a:off x="628650" y="5034521"/>
            <a:ext cx="7886700" cy="604299"/>
          </a:xfrm>
        </p:spPr>
        <p:txBody>
          <a:bodyPr anchor="ctr">
            <a:noAutofit/>
          </a:bodyPr>
          <a:lstStyle>
            <a:lvl1pPr algn="ctr">
              <a:defRPr lang="zh-CN" altLang="en-US" sz="2800" b="0">
                <a:solidFill>
                  <a:schemeClr val="bg1"/>
                </a:solidFill>
                <a:latin typeface="+mn-ea"/>
                <a:cs typeface="+mj-cs"/>
              </a:defRPr>
            </a:lvl1pPr>
          </a:lstStyle>
          <a:p>
            <a:pPr lvl="0" algn="ctr">
              <a:lnSpc>
                <a:spcPct val="90000"/>
              </a:lnSpc>
              <a:spcBef>
                <a:spcPct val="0"/>
              </a:spcBef>
              <a:buNone/>
            </a:pPr>
            <a:r>
              <a:rPr lang="zh-CN" altLang="en-US" smtClean="0"/>
              <a:t>单击以编辑母版副标题样式</a:t>
            </a: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2"/>
            <a:ext cx="9144000" cy="3931920"/>
          </a:xfrm>
          <a:prstGeom prst="rect">
            <a:avLst/>
          </a:prstGeom>
        </p:spPr>
      </p:pic>
      <p:cxnSp>
        <p:nvCxnSpPr>
          <p:cNvPr id="9" name="直接连接符 8"/>
          <p:cNvCxnSpPr/>
          <p:nvPr/>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两栏-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7" y="313202"/>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6" name="内容占位符 15"/>
          <p:cNvSpPr>
            <a:spLocks noGrp="1"/>
          </p:cNvSpPr>
          <p:nvPr>
            <p:ph sz="quarter" idx="11" hasCustomPrompt="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21" name="灯片编号占位符 8"/>
          <p:cNvSpPr>
            <a:spLocks noGrp="1"/>
          </p:cNvSpPr>
          <p:nvPr>
            <p:ph type="sldNum" sz="quarter" idx="12"/>
          </p:nvPr>
        </p:nvSpPr>
        <p:spPr>
          <a:xfrm>
            <a:off x="8696566" y="313202"/>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fld>
            <a:endParaRPr lang="en-US" altLang="zh-CN" dirty="0"/>
          </a:p>
        </p:txBody>
      </p:sp>
      <p:sp>
        <p:nvSpPr>
          <p:cNvPr id="2" name="标题 1"/>
          <p:cNvSpPr>
            <a:spLocks noGrp="1"/>
          </p:cNvSpPr>
          <p:nvPr>
            <p:ph type="title"/>
          </p:nvPr>
        </p:nvSpPr>
        <p:spPr>
          <a:xfrm>
            <a:off x="262394" y="975600"/>
            <a:ext cx="8566445"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dirty="0"/>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7" name="矩形 1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userDrawn="1"/>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对比">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hasCustomPrompt="1"/>
          </p:nvPr>
        </p:nvSpPr>
        <p:spPr>
          <a:xfrm>
            <a:off x="262394" y="960116"/>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6" name="内容占位符 15"/>
          <p:cNvSpPr>
            <a:spLocks noGrp="1"/>
          </p:cNvSpPr>
          <p:nvPr>
            <p:ph sz="quarter" idx="11" hasCustomPrompt="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endParaRPr lang="zh-CN" altLang="en-US" dirty="0" smtClean="0"/>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userDrawn="1"/>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对比-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7" y="313202"/>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6"/>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6" name="内容占位符 15"/>
          <p:cNvSpPr>
            <a:spLocks noGrp="1"/>
          </p:cNvSpPr>
          <p:nvPr>
            <p:ph sz="quarter" idx="11" hasCustomPrompt="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endParaRPr lang="zh-CN" altLang="en-US" dirty="0" smtClean="0"/>
          </a:p>
        </p:txBody>
      </p:sp>
      <p:sp>
        <p:nvSpPr>
          <p:cNvPr id="21" name="灯片编号占位符 8"/>
          <p:cNvSpPr>
            <a:spLocks noGrp="1"/>
          </p:cNvSpPr>
          <p:nvPr>
            <p:ph type="sldNum" sz="quarter" idx="12"/>
          </p:nvPr>
        </p:nvSpPr>
        <p:spPr>
          <a:xfrm>
            <a:off x="8696566" y="313202"/>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fld>
            <a:endParaRPr lang="en-US" altLang="zh-CN" dirty="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7" name="矩形 1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userDrawn="1"/>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1" y="5815086"/>
            <a:ext cx="2458720" cy="650876"/>
          </a:xfrm>
          <a:prstGeom prst="rect">
            <a:avLst/>
          </a:prstGeom>
        </p:spPr>
      </p:pic>
      <p:sp>
        <p:nvSpPr>
          <p:cNvPr id="2" name="标题 1"/>
          <p:cNvSpPr>
            <a:spLocks noGrp="1"/>
          </p:cNvSpPr>
          <p:nvPr>
            <p:ph type="title"/>
          </p:nvPr>
        </p:nvSpPr>
        <p:spPr>
          <a:xfrm>
            <a:off x="469124" y="4006448"/>
            <a:ext cx="8325019"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dirty="0" smtClean="0"/>
              <a:t>单击此处编辑母版标题样式</a:t>
            </a:r>
            <a:endParaRPr lang="zh-CN" altLang="en-US" dirty="0"/>
          </a:p>
        </p:txBody>
      </p:sp>
      <p:sp>
        <p:nvSpPr>
          <p:cNvPr id="6" name="副标题 2"/>
          <p:cNvSpPr>
            <a:spLocks noGrp="1"/>
          </p:cNvSpPr>
          <p:nvPr>
            <p:ph type="subTitle" idx="1" hasCustomPrompt="1"/>
          </p:nvPr>
        </p:nvSpPr>
        <p:spPr>
          <a:xfrm>
            <a:off x="469125" y="5245248"/>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dirty="0" smtClean="0"/>
              <a:t>单击以编辑母版副标题样式</a:t>
            </a:r>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2"/>
            <a:ext cx="9144000" cy="3931920"/>
          </a:xfrm>
          <a:prstGeom prst="rect">
            <a:avLst/>
          </a:prstGeom>
        </p:spPr>
      </p:pic>
      <p:cxnSp>
        <p:nvCxnSpPr>
          <p:cNvPr id="9" name="直接连接符 8"/>
          <p:cNvCxnSpPr/>
          <p:nvPr/>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sz="quarter" idx="10" hasCustomPrompt="1"/>
          </p:nvPr>
        </p:nvSpPr>
        <p:spPr>
          <a:xfrm>
            <a:off x="469125"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smtClean="0"/>
              <a:t>单击此处添加日期</a:t>
            </a:r>
            <a:endParaRPr lang="zh-CN" altLang="en-US" dirty="0"/>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132"/>
            <a:ext cx="9144000" cy="3931920"/>
          </a:xfrm>
          <a:prstGeom prst="rect">
            <a:avLst/>
          </a:prstGeom>
        </p:spPr>
      </p:pic>
      <p:cxnSp>
        <p:nvCxnSpPr>
          <p:cNvPr id="11" name="直接连接符 10"/>
          <p:cNvCxnSpPr/>
          <p:nvPr userDrawn="1"/>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封底">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8"/>
          <p:cNvPicPr>
            <a:picLocks noChangeAspect="1"/>
          </p:cNvPicPr>
          <p:nvPr userDrawn="1"/>
        </p:nvPicPr>
        <p:blipFill>
          <a:blip r:embed="rId2" cstate="print"/>
          <a:srcRect/>
          <a:stretch>
            <a:fillRect/>
          </a:stretch>
        </p:blipFill>
        <p:spPr bwMode="auto">
          <a:xfrm>
            <a:off x="0" y="2768600"/>
            <a:ext cx="9144000" cy="3162300"/>
          </a:xfrm>
          <a:prstGeom prst="rect">
            <a:avLst/>
          </a:prstGeom>
          <a:noFill/>
          <a:ln w="9525">
            <a:noFill/>
            <a:miter lim="800000"/>
            <a:headEnd/>
            <a:tailEnd/>
          </a:ln>
        </p:spPr>
      </p:pic>
      <p:pic>
        <p:nvPicPr>
          <p:cNvPr id="4" name="图片 9"/>
          <p:cNvPicPr>
            <a:picLocks noChangeAspect="1"/>
          </p:cNvPicPr>
          <p:nvPr userDrawn="1"/>
        </p:nvPicPr>
        <p:blipFill>
          <a:blip r:embed="rId3" cstate="print"/>
          <a:srcRect/>
          <a:stretch>
            <a:fillRect/>
          </a:stretch>
        </p:blipFill>
        <p:spPr bwMode="auto">
          <a:xfrm>
            <a:off x="290513" y="4254500"/>
            <a:ext cx="3021012" cy="8001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161"/>
            <a:ext cx="9144000" cy="721179"/>
          </a:xfrm>
          <a:prstGeom prst="rect">
            <a:avLst/>
          </a:prstGeom>
        </p:spPr>
        <p:txBody>
          <a:bodyPr lIns="65306" tIns="32653" rIns="65306" bIns="32653"/>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marL="349885" indent="-349885">
              <a:defRPr/>
            </a:lvl1pPr>
            <a:lvl2pPr>
              <a:defRPr lang="zh-CN" altLang="en-US" sz="1800" b="1" kern="1200" dirty="0" smtClean="0">
                <a:solidFill>
                  <a:srgbClr val="133984"/>
                </a:solidFill>
                <a:latin typeface="Book Antiqua" panose="02040602050305030304" pitchFamily="18" charset="0"/>
                <a:ea typeface="+mn-ea"/>
                <a:cs typeface="+mn-cs"/>
                <a:sym typeface="Calibri" panose="020F0502020204030204" pitchFamily="34" charset="0"/>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日期占位符 3"/>
          <p:cNvSpPr>
            <a:spLocks noGrp="1" noChangeArrowheads="1"/>
          </p:cNvSpPr>
          <p:nvPr>
            <p:ph type="dt" sz="half" idx="10"/>
          </p:nvPr>
        </p:nvSpPr>
        <p:spPr>
          <a:xfrm>
            <a:off x="456974" y="6356804"/>
            <a:ext cx="2134054" cy="365125"/>
          </a:xfrm>
          <a:prstGeom prst="rect">
            <a:avLst/>
          </a:prstGeom>
        </p:spPr>
        <p:txBody>
          <a:bodyPr lIns="65306" tIns="32653" rIns="65306" bIns="32653"/>
          <a:lstStyle>
            <a:lvl1pPr>
              <a:defRPr/>
            </a:lvl1pPr>
          </a:lstStyle>
          <a:p>
            <a:pPr>
              <a:defRPr/>
            </a:pPr>
            <a:fld id="{A94BD19A-70B2-4CD8-BEC8-BCD39DEE26B2}" type="datetime1">
              <a:rPr lang="zh-CN" altLang="en-US"/>
            </a:fld>
            <a:endParaRPr lang="zh-CN" altLang="en-US" sz="1400" dirty="0">
              <a:solidFill>
                <a:schemeClr val="tx1"/>
              </a:solidFill>
              <a:ea typeface="宋体" panose="02010600030101010101" pitchFamily="2" charset="-122"/>
            </a:endParaRPr>
          </a:p>
        </p:txBody>
      </p:sp>
      <p:sp>
        <p:nvSpPr>
          <p:cNvPr id="5" name="页脚占位符 4"/>
          <p:cNvSpPr>
            <a:spLocks noGrp="1" noChangeArrowheads="1"/>
          </p:cNvSpPr>
          <p:nvPr>
            <p:ph type="ftr" sz="quarter" idx="11"/>
          </p:nvPr>
        </p:nvSpPr>
        <p:spPr>
          <a:xfrm>
            <a:off x="3123974" y="6356804"/>
            <a:ext cx="2896054" cy="365125"/>
          </a:xfrm>
          <a:prstGeom prst="rect">
            <a:avLst/>
          </a:prstGeom>
        </p:spPr>
        <p:txBody>
          <a:bodyPr lIns="65306" tIns="32653" rIns="65306" bIns="32653"/>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2974" y="6356804"/>
            <a:ext cx="2134054" cy="365125"/>
          </a:xfrm>
          <a:prstGeom prst="rect">
            <a:avLst/>
          </a:prstGeom>
        </p:spPr>
        <p:txBody>
          <a:bodyPr lIns="65306" tIns="32653" rIns="65306" bIns="32653"/>
          <a:lstStyle>
            <a:lvl1pPr>
              <a:defRPr/>
            </a:lvl1pPr>
          </a:lstStyle>
          <a:p>
            <a:pPr>
              <a:defRPr/>
            </a:pPr>
            <a:fld id="{E030D732-40E7-4542-87F1-1F70486C9C84}" type="slidenum">
              <a:rPr lang="zh-CN" altLang="en-US"/>
            </a:fld>
            <a:endParaRPr lang="zh-CN" altLang="en-US" sz="1400" dirty="0">
              <a:solidFill>
                <a:schemeClr val="tx1"/>
              </a:solidFill>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内页">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sp>
        <p:nvSpPr>
          <p:cNvPr id="3" name="内容占位符 2"/>
          <p:cNvSpPr>
            <a:spLocks noGrp="1"/>
          </p:cNvSpPr>
          <p:nvPr>
            <p:ph sz="quarter" idx="10" hasCustomPrompt="1"/>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标题 4"/>
          <p:cNvSpPr>
            <a:spLocks noGrp="1"/>
          </p:cNvSpPr>
          <p:nvPr>
            <p:ph type="title"/>
          </p:nvPr>
        </p:nvSpPr>
        <p:spPr>
          <a:xfrm>
            <a:off x="494024" y="974279"/>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sp>
        <p:nvSpPr>
          <p:cNvPr id="3" name="内容占位符 2"/>
          <p:cNvSpPr>
            <a:spLocks noGrp="1"/>
          </p:cNvSpPr>
          <p:nvPr>
            <p:ph sz="quarter" idx="10" hasCustomPrompt="1"/>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a:p>
        </p:txBody>
      </p:sp>
      <p:sp>
        <p:nvSpPr>
          <p:cNvPr id="9" name="文本框 8"/>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5"/>
          <p:cNvSpPr txBox="1"/>
          <p:nvPr/>
        </p:nvSpPr>
        <p:spPr>
          <a:xfrm>
            <a:off x="8697601"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fld>
            <a:endParaRPr lang="zh-CN" altLang="en-US" sz="1200" dirty="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p:nvPr userDrawn="1"/>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目录">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sp>
        <p:nvSpPr>
          <p:cNvPr id="7" name="矩形 6"/>
          <p:cNvSpPr/>
          <p:nvPr/>
        </p:nvSpPr>
        <p:spPr>
          <a:xfrm>
            <a:off x="0" y="5821680"/>
            <a:ext cx="9144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4" y="6100773"/>
            <a:ext cx="1958547" cy="518469"/>
          </a:xfrm>
          <a:prstGeom prst="rect">
            <a:avLst/>
          </a:prstGeom>
        </p:spPr>
      </p:pic>
      <p:sp>
        <p:nvSpPr>
          <p:cNvPr id="2" name="标题 1"/>
          <p:cNvSpPr>
            <a:spLocks noGrp="1"/>
          </p:cNvSpPr>
          <p:nvPr>
            <p:ph type="title"/>
          </p:nvPr>
        </p:nvSpPr>
        <p:spPr>
          <a:xfrm>
            <a:off x="323851" y="235137"/>
            <a:ext cx="6474515" cy="337358"/>
          </a:xfrm>
          <a:prstGeom prst="rect">
            <a:avLst/>
          </a:prstGeom>
        </p:spPr>
        <p:txBody>
          <a:bodyPr anchor="ctr"/>
          <a:lstStyle>
            <a:lvl1pPr>
              <a:defRPr sz="2000">
                <a:solidFill>
                  <a:schemeClr val="accent1"/>
                </a:solidFill>
                <a:effectLst>
                  <a:glow rad="25400">
                    <a:srgbClr val="BFE2F3"/>
                  </a:glow>
                </a:effectLst>
              </a:defRPr>
            </a:lvl1pPr>
          </a:lstStyle>
          <a:p>
            <a:r>
              <a:rPr lang="zh-CN" altLang="en-US" smtClean="0"/>
              <a:t>单击此处编辑母版标题样式</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0411"/>
            <a:ext cx="9144000" cy="5181600"/>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sp>
        <p:nvSpPr>
          <p:cNvPr id="10" name="矩形 9"/>
          <p:cNvSpPr/>
          <p:nvPr userDrawn="1"/>
        </p:nvSpPr>
        <p:spPr>
          <a:xfrm>
            <a:off x="0" y="5821680"/>
            <a:ext cx="9144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80411"/>
            <a:ext cx="9144000" cy="51816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纯标题">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0" name="矩形 9"/>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纯标题-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sp>
        <p:nvSpPr>
          <p:cNvPr id="10" name="文本框 9"/>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p:nvPr/>
        </p:nvSpPr>
        <p:spPr>
          <a:xfrm>
            <a:off x="8696566"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z="1200" smtClean="0"/>
            </a:fld>
            <a:endParaRPr lang="zh-CN" altLang="en-US" sz="1200" dirty="0"/>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4" name="矩形 13"/>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p:nvPr userDrawn="1"/>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fld>
            <a:endParaRPr lang="zh-CN" altLang="en-US" dirty="0"/>
          </a:p>
        </p:txBody>
      </p:sp>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7" name="矩形 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p:cSld name="空白-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1" y="313202"/>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fld>
            <a:endParaRPr lang="en-US" altLang="zh-CN"/>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p:cSld name="两栏">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6" name="内容占位符 15"/>
          <p:cNvSpPr>
            <a:spLocks noGrp="1"/>
          </p:cNvSpPr>
          <p:nvPr>
            <p:ph sz="quarter" idx="11" hasCustomPrompt="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2" name="标题 1"/>
          <p:cNvSpPr>
            <a:spLocks noGrp="1"/>
          </p:cNvSpPr>
          <p:nvPr>
            <p:ph type="title"/>
          </p:nvPr>
        </p:nvSpPr>
        <p:spPr>
          <a:xfrm>
            <a:off x="262394" y="975600"/>
            <a:ext cx="8556169"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sp>
        <p:nvSpPr>
          <p:cNvPr id="5" name="标题 1"/>
          <p:cNvSpPr txBox="1"/>
          <p:nvPr/>
        </p:nvSpPr>
        <p:spPr>
          <a:xfrm>
            <a:off x="323851" y="235137"/>
            <a:ext cx="6474515"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sz="2000" dirty="0" smtClean="0">
                <a:solidFill>
                  <a:schemeClr val="accent1"/>
                </a:solidFill>
              </a:rPr>
              <a:t>单击此处编辑母版标题样式</a:t>
            </a:r>
            <a:endParaRPr lang="zh-CN" altLang="en-US" sz="2000" dirty="0">
              <a:solidFill>
                <a:schemeClr val="accent1"/>
              </a:solidFill>
            </a:endParaRPr>
          </a:p>
        </p:txBody>
      </p:sp>
      <p:sp>
        <p:nvSpPr>
          <p:cNvPr id="6" name="文本占位符 5"/>
          <p:cNvSpPr>
            <a:spLocks noGrp="1"/>
          </p:cNvSpPr>
          <p:nvPr>
            <p:ph type="body" idx="1"/>
          </p:nvPr>
        </p:nvSpPr>
        <p:spPr>
          <a:xfrm>
            <a:off x="413469" y="807632"/>
            <a:ext cx="8340421" cy="5865560"/>
          </a:xfrm>
          <a:prstGeom prst="rect">
            <a:avLst/>
          </a:prstGeom>
        </p:spPr>
        <p:txBody>
          <a:bodyPr vert="horz" lIns="91440" tIns="45720" rIns="91440" bIns="45720" rtlCol="0">
            <a:normAutofit/>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矩形 6"/>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sp>
        <p:nvSpPr>
          <p:cNvPr id="9" name="标题 1"/>
          <p:cNvSpPr txBox="1"/>
          <p:nvPr userDrawn="1"/>
        </p:nvSpPr>
        <p:spPr>
          <a:xfrm>
            <a:off x="323850" y="235137"/>
            <a:ext cx="6474515"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dirty="0" smtClean="0">
                <a:solidFill>
                  <a:schemeClr val="accent1"/>
                </a:solidFill>
              </a:rPr>
              <a:t>单击此处编辑母版标题样式</a:t>
            </a:r>
            <a:endParaRPr lang="zh-CN" altLang="en-US" dirty="0">
              <a:solidFill>
                <a:schemeClr val="accent1"/>
              </a:solidFill>
            </a:endParaRPr>
          </a:p>
        </p:txBody>
      </p:sp>
      <p:sp>
        <p:nvSpPr>
          <p:cNvPr id="10" name="矩形 9"/>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2.emf"/></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189" y="4365145"/>
            <a:ext cx="8944493" cy="1114192"/>
          </a:xfrm>
        </p:spPr>
        <p:txBody>
          <a:bodyPr/>
          <a:lstStyle/>
          <a:p>
            <a:pPr algn="ctr">
              <a:lnSpc>
                <a:spcPts val="3600"/>
              </a:lnSpc>
              <a:defRPr/>
            </a:pPr>
            <a:r>
              <a:rPr lang="en-US" altLang="zh-CN" dirty="0" smtClean="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t>2019</a:t>
            </a:r>
            <a:r>
              <a:rPr lang="zh-CN" altLang="en-US" dirty="0" smtClean="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t>年国家公派留学研究生项目宣讲会</a:t>
            </a:r>
            <a:br>
              <a:rPr lang="en-US" altLang="zh-CN" dirty="0" smtClean="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br>
            <a:br>
              <a:rPr lang="en-US" altLang="zh-CN" dirty="0" smtClean="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br>
            <a:r>
              <a:rPr lang="zh-CN" altLang="en-US" dirty="0" smtClean="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t>（医</a:t>
            </a:r>
            <a:r>
              <a:rPr lang="zh-CN" altLang="en-US" dirty="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t>学</a:t>
            </a:r>
            <a:r>
              <a:rPr lang="zh-CN" altLang="en-US" dirty="0" smtClean="0">
                <a:solidFill>
                  <a:srgbClr val="000044"/>
                </a:solidFill>
                <a:latin typeface="Times New Roman" panose="02020603050405020304" pitchFamily="18" charset="0"/>
                <a:ea typeface="华文中宋" panose="02010600040101010101" pitchFamily="2" charset="-122"/>
                <a:cs typeface="Times New Roman" panose="02020603050405020304" pitchFamily="18" charset="0"/>
              </a:rPr>
              <a:t>院专场）</a:t>
            </a:r>
            <a:endParaRPr lang="zh-CN" altLang="en-US" dirty="0">
              <a:solidFill>
                <a:srgbClr val="000044"/>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6" name="文本占位符 5"/>
          <p:cNvSpPr>
            <a:spLocks noGrp="1"/>
          </p:cNvSpPr>
          <p:nvPr>
            <p:ph type="body" sz="quarter" idx="10"/>
          </p:nvPr>
        </p:nvSpPr>
        <p:spPr/>
        <p:txBody>
          <a:bodyPr>
            <a:normAutofit/>
          </a:bodyPr>
          <a:lstStyle/>
          <a:p>
            <a:r>
              <a:rPr lang="en-US" altLang="zh-CN" dirty="0" smtClean="0"/>
              <a:t>2018</a:t>
            </a:r>
            <a:r>
              <a:rPr lang="zh-CN" altLang="en-US" dirty="0" smtClean="0"/>
              <a:t>年</a:t>
            </a:r>
            <a:r>
              <a:rPr lang="en-US" altLang="zh-CN" dirty="0" smtClean="0"/>
              <a:t>12</a:t>
            </a:r>
            <a:r>
              <a:rPr lang="zh-CN" altLang="en-US" dirty="0" smtClean="0"/>
              <a:t>月</a:t>
            </a:r>
            <a:r>
              <a:rPr lang="en-US" altLang="zh-CN" smtClean="0"/>
              <a:t>14</a:t>
            </a:r>
            <a:r>
              <a:rPr lang="zh-CN" altLang="en-US" smtClean="0"/>
              <a:t>日</a:t>
            </a:r>
            <a:endParaRPr lang="zh-CN" altLang="en-US" dirty="0"/>
          </a:p>
        </p:txBody>
      </p:sp>
      <p:sp>
        <p:nvSpPr>
          <p:cNvPr id="7" name="副标题 6"/>
          <p:cNvSpPr>
            <a:spLocks noGrp="1"/>
          </p:cNvSpPr>
          <p:nvPr>
            <p:ph type="subTitle" idx="1"/>
          </p:nvPr>
        </p:nvSpPr>
        <p:spPr/>
        <p:txBody>
          <a:bodyPr/>
          <a:lstStyle/>
          <a:p>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612475" y="1792857"/>
            <a:ext cx="8067136" cy="4585871"/>
          </a:xfrm>
          <a:prstGeom prst="rect">
            <a:avLst/>
          </a:prstGeom>
          <a:noFill/>
          <a:ln w="9525">
            <a:noFill/>
            <a:miter lim="800000"/>
          </a:ln>
        </p:spPr>
        <p:txBody>
          <a:bodyPr wrap="square">
            <a:spAutoFit/>
          </a:bodyPr>
          <a:lstStyle/>
          <a:p>
            <a:pPr marL="457200" indent="-457200" eaLnBrk="1" fontAlgn="t" hangingPunct="1">
              <a:spcBef>
                <a:spcPts val="1200"/>
              </a:spcBef>
              <a:buClr>
                <a:srgbClr val="000044"/>
              </a:buClr>
              <a:buSzPct val="100000"/>
              <a:buFont typeface="Wingdings" panose="05000000000000000000"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联合培养博士研究生</a:t>
            </a:r>
            <a:r>
              <a:rPr lang="zh-CN" altLang="en-US"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a:p>
            <a:pPr fontAlgn="t">
              <a:spcBef>
                <a:spcPts val="2400"/>
              </a:spcBef>
              <a:buClr>
                <a:srgbClr val="000044"/>
              </a:buClr>
              <a:buSzPct val="100000"/>
              <a:buBlip>
                <a:blip r:embed="rId1"/>
              </a:buBlip>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 </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年全国计划选派</a:t>
            </a:r>
            <a:r>
              <a:rPr lang="en-US" altLang="zh-CN" sz="2000" b="1" dirty="0">
                <a:solidFill>
                  <a:srgbClr val="FF0000"/>
                </a:solidFill>
                <a:effectLst>
                  <a:outerShdw blurRad="38100" dist="38100" dir="2700000" algn="tl">
                    <a:srgbClr val="C0C0C0"/>
                  </a:outerShdw>
                </a:effectLst>
                <a:ea typeface="黑体" panose="02010609060101010101" pitchFamily="49" charset="-122"/>
              </a:rPr>
              <a:t>7</a:t>
            </a:r>
            <a:r>
              <a:rPr lang="en-US" altLang="zh-CN" sz="2000" b="1" dirty="0" smtClean="0">
                <a:solidFill>
                  <a:srgbClr val="FF0000"/>
                </a:solidFill>
                <a:effectLst>
                  <a:outerShdw blurRad="38100" dist="38100" dir="2700000" algn="tl">
                    <a:srgbClr val="C0C0C0"/>
                  </a:outerShdw>
                </a:effectLst>
                <a:ea typeface="黑体" panose="02010609060101010101" pitchFamily="49" charset="-122"/>
              </a:rPr>
              <a:t>500</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名（   ），上海交大可推荐名额待定。</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fontAlgn="t">
              <a:spcBef>
                <a:spcPts val="2400"/>
              </a:spcBef>
              <a:buClr>
                <a:srgbClr val="000044"/>
              </a:buClr>
              <a:buSzPct val="100000"/>
              <a:buBlip>
                <a:blip r:embed="rId1"/>
              </a:buBlip>
              <a:defRPr/>
            </a:pP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  6</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24</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个月。</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fontAlgn="t">
              <a:spcBef>
                <a:spcPts val="2400"/>
              </a:spcBef>
              <a:buClr>
                <a:srgbClr val="000044"/>
              </a:buClr>
              <a:buSzPct val="100000"/>
              <a:buBlip>
                <a:blip r:embed="rId1"/>
              </a:buBlip>
              <a:defRPr/>
            </a:pP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外语水平以所要求的</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成绩单</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或</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证书</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为</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优先考虑</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fontAlgn="t">
              <a:spcBef>
                <a:spcPts val="2400"/>
              </a:spcBef>
              <a:buClr>
                <a:srgbClr val="000044"/>
              </a:buClr>
              <a:buSzPct val="100000"/>
              <a:buBlip>
                <a:blip r:embed="rId1"/>
              </a:buBlip>
              <a:defRPr/>
            </a:pP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000" b="1" dirty="0" smtClean="0">
                <a:solidFill>
                  <a:srgbClr val="C00000"/>
                </a:solidFill>
                <a:effectLst>
                  <a:outerShdw blurRad="38100" dist="38100" dir="2700000" algn="tl">
                    <a:srgbClr val="C0C0C0"/>
                  </a:outerShdw>
                </a:effectLst>
                <a:ea typeface="黑体" panose="02010609060101010101" pitchFamily="49" charset="-122"/>
              </a:rPr>
              <a:t>面向对象</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：全日制优秀在读博士研究生（委托培养和定向除外）。不超过</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35</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岁。</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fontAlgn="t">
              <a:spcBef>
                <a:spcPts val="2400"/>
              </a:spcBef>
              <a:buClr>
                <a:srgbClr val="000044"/>
              </a:buClr>
              <a:buSzPct val="100000"/>
              <a:buBlip>
                <a:blip r:embed="rId1"/>
              </a:buBlip>
              <a:defRPr/>
            </a:pPr>
            <a:r>
              <a:rPr lang="en-US" altLang="zh-CN" sz="2000" b="1" dirty="0" smtClean="0">
                <a:solidFill>
                  <a:srgbClr val="000044"/>
                </a:solidFill>
                <a:effectLst>
                  <a:outerShdw blurRad="38100" dist="38100" dir="2700000" algn="tl">
                    <a:srgbClr val="000000">
                      <a:alpha val="43137"/>
                    </a:srgbClr>
                  </a:outerShdw>
                </a:effectLst>
                <a:uFill>
                  <a:solidFill>
                    <a:srgbClr val="C00000"/>
                  </a:solidFill>
                </a:uFill>
                <a:ea typeface="黑体" panose="02010609060101010101" pitchFamily="49" charset="-122"/>
              </a:rPr>
              <a:t>  </a:t>
            </a:r>
            <a:r>
              <a:rPr lang="zh-CN" altLang="en-US" sz="2000" b="1" dirty="0" smtClean="0">
                <a:solidFill>
                  <a:schemeClr val="accent4">
                    <a:lumMod val="75000"/>
                  </a:schemeClr>
                </a:solidFill>
                <a:effectLst>
                  <a:outerShdw blurRad="38100" dist="38100" dir="2700000" algn="tl">
                    <a:srgbClr val="000000">
                      <a:alpha val="43137"/>
                    </a:srgbClr>
                  </a:outerShdw>
                </a:effectLst>
                <a:uFill>
                  <a:solidFill>
                    <a:srgbClr val="C00000"/>
                  </a:solidFill>
                </a:uFill>
                <a:ea typeface="黑体" panose="02010609060101010101" pitchFamily="49" charset="-122"/>
              </a:rPr>
              <a:t>低年级（一般为一、二年级）直博生须出具</a:t>
            </a:r>
            <a:r>
              <a:rPr lang="zh-CN" altLang="en-US" sz="2000" b="1" dirty="0" smtClean="0">
                <a:solidFill>
                  <a:schemeClr val="accent1"/>
                </a:solidFill>
                <a:effectLst>
                  <a:outerShdw blurRad="38100" dist="38100" dir="2700000" algn="tl">
                    <a:srgbClr val="000000">
                      <a:alpha val="43137"/>
                    </a:srgbClr>
                  </a:outerShdw>
                </a:effectLst>
                <a:uFill>
                  <a:solidFill>
                    <a:srgbClr val="C00000"/>
                  </a:solidFill>
                </a:uFill>
                <a:ea typeface="黑体" panose="02010609060101010101" pitchFamily="49" charset="-122"/>
              </a:rPr>
              <a:t>进入博士阶段证明</a:t>
            </a:r>
            <a:r>
              <a:rPr lang="zh-CN" altLang="en-US" sz="2000" b="1" dirty="0" smtClean="0">
                <a:solidFill>
                  <a:schemeClr val="accent4">
                    <a:lumMod val="75000"/>
                  </a:schemeClr>
                </a:solidFill>
                <a:effectLst>
                  <a:outerShdw blurRad="38100" dist="38100" dir="2700000" algn="tl">
                    <a:srgbClr val="000000">
                      <a:alpha val="43137"/>
                    </a:srgbClr>
                  </a:outerShdw>
                </a:effectLst>
                <a:uFill>
                  <a:solidFill>
                    <a:srgbClr val="C00000"/>
                  </a:solidFill>
                </a:uFill>
                <a:ea typeface="黑体" panose="02010609060101010101" pitchFamily="49" charset="-122"/>
              </a:rPr>
              <a:t>（进入博士阶段时间一般为通过资格考试时间）；硕博连读及提前攻博学生需在提交申请前取得博士生学号。</a:t>
            </a:r>
            <a:endParaRPr lang="zh-CN" altLang="en-US" sz="2000" b="1" dirty="0">
              <a:solidFill>
                <a:schemeClr val="accent4">
                  <a:lumMod val="75000"/>
                </a:schemeClr>
              </a:solidFill>
              <a:effectLst>
                <a:outerShdw blurRad="38100" dist="38100" dir="2700000" algn="tl">
                  <a:srgbClr val="C0C0C0"/>
                </a:outerShdw>
              </a:effectLst>
              <a:ea typeface="黑体" panose="02010609060101010101" pitchFamily="49" charset="-122"/>
            </a:endParaRPr>
          </a:p>
        </p:txBody>
      </p:sp>
      <p:cxnSp>
        <p:nvCxnSpPr>
          <p:cNvPr id="5" name="直接箭头连接符 4"/>
          <p:cNvCxnSpPr/>
          <p:nvPr/>
        </p:nvCxnSpPr>
        <p:spPr>
          <a:xfrm flipV="1">
            <a:off x="4304582" y="2691442"/>
            <a:ext cx="186186" cy="146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五角星 8"/>
          <p:cNvSpPr/>
          <p:nvPr/>
        </p:nvSpPr>
        <p:spPr>
          <a:xfrm>
            <a:off x="4579309" y="2518914"/>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marL="457200" indent="-457200" fontAlgn="t">
              <a:spcBef>
                <a:spcPts val="1200"/>
              </a:spcBef>
              <a:buFont typeface="Wingdings" panose="05000000000000000000"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联合培养博士研究生项目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p:txBody>
      </p:sp>
      <p:sp>
        <p:nvSpPr>
          <p:cNvPr id="5" name="Rectangle 9"/>
          <p:cNvSpPr>
            <a:spLocks noChangeArrowheads="1"/>
          </p:cNvSpPr>
          <p:nvPr/>
        </p:nvSpPr>
        <p:spPr bwMode="auto">
          <a:xfrm>
            <a:off x="852578" y="1800045"/>
            <a:ext cx="8153400" cy="2677656"/>
          </a:xfrm>
          <a:prstGeom prst="rect">
            <a:avLst/>
          </a:prstGeom>
          <a:noFill/>
          <a:ln w="9525">
            <a:noFill/>
            <a:miter lim="800000"/>
          </a:ln>
        </p:spPr>
        <p:txBody>
          <a:bodyPr>
            <a:spAutoFit/>
          </a:bodyPr>
          <a:lstStyle/>
          <a:p>
            <a:pPr eaLnBrk="1" fontAlgn="t" hangingPunct="1">
              <a:lnSpc>
                <a:spcPct val="200000"/>
              </a:lnSpc>
              <a:buClr>
                <a:srgbClr val="000044"/>
              </a:buClr>
              <a:buSzPct val="100000"/>
              <a:buFontTx/>
              <a:buBlip>
                <a:blip r:embed="rId1"/>
              </a:buBlip>
              <a:defRPr/>
            </a:pP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 先决条件</a:t>
            </a:r>
            <a:r>
              <a:rPr lang="zh-CN" altLang="en-US" sz="2400" b="1" dirty="0">
                <a:solidFill>
                  <a:srgbClr val="000044"/>
                </a:solidFill>
                <a:effectLst>
                  <a:outerShdw blurRad="38100" dist="38100" dir="2700000" algn="tl">
                    <a:srgbClr val="C0C0C0"/>
                  </a:outerShdw>
                </a:effectLst>
                <a:ea typeface="黑体" panose="02010609060101010101" pitchFamily="49" charset="-122"/>
              </a:rPr>
              <a:t>：申请时已获</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拟留学单位出具的</a:t>
            </a:r>
            <a:r>
              <a:rPr lang="zh-CN" altLang="en-US" sz="2400" b="1" u="heavy" dirty="0">
                <a:solidFill>
                  <a:srgbClr val="FF0000"/>
                </a:solidFill>
                <a:effectLst>
                  <a:outerShdw blurRad="38100" dist="38100" dir="2700000" algn="tl">
                    <a:srgbClr val="C0C0C0"/>
                  </a:outerShdw>
                </a:effectLst>
                <a:uFill>
                  <a:solidFill>
                    <a:srgbClr val="C00000"/>
                  </a:solidFill>
                </a:uFill>
                <a:ea typeface="黑体" panose="02010609060101010101" pitchFamily="49" charset="-122"/>
              </a:rPr>
              <a:t>正式邀请信</a:t>
            </a:r>
            <a:endParaRPr lang="en-US" altLang="zh-CN" sz="2400" b="1" u="heavy" dirty="0">
              <a:solidFill>
                <a:srgbClr val="FF0000"/>
              </a:solidFill>
              <a:effectLst>
                <a:outerShdw blurRad="38100" dist="38100" dir="2700000" algn="tl">
                  <a:srgbClr val="C0C0C0"/>
                </a:outerShdw>
              </a:effectLst>
              <a:uFill>
                <a:solidFill>
                  <a:srgbClr val="C00000"/>
                </a:solidFill>
              </a:uFill>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国内外导师共同制定的</a:t>
            </a:r>
            <a:r>
              <a:rPr lang="zh-CN" altLang="en-US" sz="2400" b="1" u="heavy" dirty="0">
                <a:solidFill>
                  <a:srgbClr val="FF0000"/>
                </a:solidFill>
                <a:effectLst>
                  <a:outerShdw blurRad="38100" dist="38100" dir="2700000" algn="tl">
                    <a:srgbClr val="C0C0C0"/>
                  </a:outerShdw>
                </a:effectLst>
                <a:uFill>
                  <a:solidFill>
                    <a:srgbClr val="C00000"/>
                  </a:solidFill>
                </a:uFill>
                <a:ea typeface="黑体" panose="02010609060101010101" pitchFamily="49" charset="-122"/>
              </a:rPr>
              <a:t>联合培养计划</a:t>
            </a:r>
            <a:endParaRPr lang="en-US" altLang="zh-CN" sz="2400" b="1" dirty="0">
              <a:solidFill>
                <a:srgbClr val="FF0000"/>
              </a:solidFill>
              <a:effectLst>
                <a:outerShdw blurRad="38100" dist="38100" dir="2700000" algn="tl">
                  <a:srgbClr val="C0C0C0"/>
                </a:outerShdw>
              </a:effectLst>
              <a:ea typeface="黑体" panose="02010609060101010101" pitchFamily="49" charset="-122"/>
            </a:endParaRPr>
          </a:p>
          <a:p>
            <a:pPr eaLnBrk="1" hangingPunct="1">
              <a:defRPr/>
            </a:pPr>
            <a:r>
              <a:rPr lang="en-US" altLang="zh-CN" sz="2400" b="1" dirty="0">
                <a:solidFill>
                  <a:srgbClr val="000044"/>
                </a:solidFill>
                <a:effectLst>
                  <a:outerShdw blurRad="38100" dist="38100" dir="2700000" algn="tl">
                    <a:srgbClr val="C0C0C0"/>
                  </a:outerShdw>
                </a:effectLst>
                <a:ea typeface="黑体" panose="02010609060101010101" pitchFamily="49" charset="-122"/>
              </a:rPr>
              <a:t> </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p:txBody>
      </p:sp>
      <p:sp>
        <p:nvSpPr>
          <p:cNvPr id="6" name="任意多边形 5"/>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1" fmla="*/ 0 w 9144000"/>
              <a:gd name="connsiteY0-2" fmla="*/ 0 h 681487"/>
              <a:gd name="connsiteX1-3" fmla="*/ 4425351 w 9144000"/>
              <a:gd name="connsiteY1-4" fmla="*/ 405443 h 681487"/>
              <a:gd name="connsiteX2-5" fmla="*/ 9144000 w 9144000"/>
              <a:gd name="connsiteY2-6" fmla="*/ 0 h 681487"/>
              <a:gd name="connsiteX3-7" fmla="*/ 9144000 w 9144000"/>
              <a:gd name="connsiteY3-8" fmla="*/ 681487 h 681487"/>
              <a:gd name="connsiteX4-9" fmla="*/ 0 w 9144000"/>
              <a:gd name="connsiteY4-10" fmla="*/ 681487 h 681487"/>
              <a:gd name="connsiteX5" fmla="*/ 0 w 9144000"/>
              <a:gd name="connsiteY5" fmla="*/ 0 h 681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项目概述</a:t>
            </a:r>
            <a:endParaRPr lang="zh-CN" altLang="en-US" dirty="0"/>
          </a:p>
        </p:txBody>
      </p:sp>
      <p:sp>
        <p:nvSpPr>
          <p:cNvPr id="6" name="Rectangle 9"/>
          <p:cNvSpPr>
            <a:spLocks noChangeArrowheads="1"/>
          </p:cNvSpPr>
          <p:nvPr/>
        </p:nvSpPr>
        <p:spPr bwMode="auto">
          <a:xfrm>
            <a:off x="1298276" y="974279"/>
            <a:ext cx="8001000" cy="4185761"/>
          </a:xfrm>
          <a:prstGeom prst="rect">
            <a:avLst/>
          </a:prstGeom>
          <a:noFill/>
          <a:ln w="9525">
            <a:noFill/>
            <a:miter lim="800000"/>
          </a:ln>
        </p:spPr>
        <p:txBody>
          <a:bodyPr>
            <a:spAutoFit/>
          </a:bodyPr>
          <a:lstStyle/>
          <a:p>
            <a:pPr eaLnBrk="1" hangingPunct="1">
              <a:lnSpc>
                <a:spcPct val="150000"/>
              </a:lnSpc>
              <a:spcBef>
                <a:spcPct val="50000"/>
              </a:spcBef>
              <a:buFont typeface="Wingdings" panose="05000000000000000000" pitchFamily="2" charset="2"/>
              <a:buNone/>
              <a:defRPr/>
            </a:pPr>
            <a:endParaRPr lang="zh-CN" altLang="en-US" sz="28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eaLnBrk="1" fontAlgn="t" hangingPunct="1">
              <a:lnSpc>
                <a:spcPct val="200000"/>
              </a:lnSpc>
              <a:buClr>
                <a:srgbClr val="000044"/>
              </a:buClr>
              <a:buSzPct val="100000"/>
              <a:buFontTx/>
              <a:buBlip>
                <a:blip r:embed="rId1"/>
              </a:buBlip>
              <a:defRPr/>
            </a:pPr>
            <a:r>
              <a:rPr lang="zh-CN" altLang="en-US" sz="28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国家建设高水平大学公派研究生项目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en-US" altLang="zh-CN" sz="2800" b="1" dirty="0" smtClean="0">
                <a:solidFill>
                  <a:srgbClr val="C00000"/>
                </a:solidFill>
                <a:effectLst>
                  <a:outerShdw blurRad="38100" dist="38100" dir="2700000" algn="tl">
                    <a:srgbClr val="C0C0C0"/>
                  </a:outerShdw>
                </a:effectLst>
                <a:ea typeface="黑体" panose="02010609060101010101" pitchFamily="49" charset="-122"/>
              </a:rPr>
              <a:t> </a:t>
            </a:r>
            <a:r>
              <a:rPr lang="zh-CN" altLang="en-US" sz="2800" b="1" dirty="0" smtClean="0">
                <a:solidFill>
                  <a:srgbClr val="C00000"/>
                </a:solidFill>
                <a:effectLst>
                  <a:outerShdw blurRad="38100" dist="38100" dir="2700000" algn="tl">
                    <a:srgbClr val="C0C0C0"/>
                  </a:outerShdw>
                </a:effectLst>
                <a:ea typeface="黑体" panose="02010609060101010101" pitchFamily="49" charset="-122"/>
              </a:rPr>
              <a:t>博士生导师短期出国交流项目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 其他特殊渠道项目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fontAlgn="t">
              <a:lnSpc>
                <a:spcPct val="200000"/>
              </a:lnSpc>
              <a:buClr>
                <a:srgbClr val="000044"/>
              </a:buClr>
              <a:buSzPct val="100000"/>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 艺术类人才特别培养项目</a:t>
            </a:r>
            <a:endParaRPr lang="en-US" altLang="zh-CN" sz="2800" b="1" dirty="0">
              <a:solidFill>
                <a:schemeClr val="bg1">
                  <a:lumMod val="50000"/>
                </a:schemeClr>
              </a:solidFill>
              <a:effectLst>
                <a:outerShdw blurRad="38100" dist="38100" dir="2700000" algn="tl">
                  <a:srgbClr val="C0C0C0"/>
                </a:outerShdw>
              </a:effectLst>
              <a:ea typeface="黑体" panose="02010609060101010101" pitchFamily="49"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1" fmla="*/ 0 w 2380891"/>
              <a:gd name="connsiteY0-2" fmla="*/ 2294624 h 2294624"/>
              <a:gd name="connsiteX1-3" fmla="*/ 0 w 2380891"/>
              <a:gd name="connsiteY1-4" fmla="*/ 0 h 2294624"/>
              <a:gd name="connsiteX2-5" fmla="*/ 724618 w 2380891"/>
              <a:gd name="connsiteY2-6" fmla="*/ 1544128 h 2294624"/>
              <a:gd name="connsiteX3-7" fmla="*/ 2380891 w 2380891"/>
              <a:gd name="connsiteY3-8" fmla="*/ 2294624 h 2294624"/>
              <a:gd name="connsiteX4" fmla="*/ 0 w 2380891"/>
              <a:gd name="connsiteY4" fmla="*/ 2294624 h 2294624"/>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806846" y="1621586"/>
            <a:ext cx="7902148" cy="3970318"/>
          </a:xfrm>
          <a:prstGeom prst="rect">
            <a:avLst/>
          </a:prstGeom>
          <a:noFill/>
          <a:ln w="9525">
            <a:noFill/>
            <a:miter lim="800000"/>
          </a:ln>
        </p:spPr>
        <p:txBody>
          <a:bodyPr wrap="square">
            <a:spAutoFit/>
          </a:bodyPr>
          <a:lstStyle/>
          <a:p>
            <a:pPr marL="457200" indent="-457200" eaLnBrk="1" fontAlgn="t" hangingPunct="1">
              <a:spcBef>
                <a:spcPts val="1200"/>
              </a:spcBef>
              <a:buClr>
                <a:srgbClr val="000044"/>
              </a:buClr>
              <a:buSzPct val="100000"/>
              <a:buFont typeface="Wingdings" panose="05000000000000000000"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博士生导师短期出国交流项目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a:p>
            <a:pPr indent="-457200" fontAlgn="t">
              <a:spcBef>
                <a:spcPts val="2400"/>
              </a:spcBef>
              <a:buClr>
                <a:srgbClr val="000044"/>
              </a:buClr>
              <a:buSzPct val="100000"/>
              <a:buBlip>
                <a:blip r:embed="rId1"/>
              </a:buBlip>
              <a:defRPr/>
            </a:pP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年计划选派</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500</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人，选派类别为高级研究学者</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indent="-457200" fontAlgn="t">
              <a:spcBef>
                <a:spcPts val="2400"/>
              </a:spcBef>
              <a:buClr>
                <a:srgbClr val="000044"/>
              </a:buClr>
              <a:buSzPct val="100000"/>
              <a:buBlip>
                <a:blip r:embed="rId1"/>
              </a:buBlip>
              <a:defRPr/>
            </a:pPr>
            <a:r>
              <a:rPr lang="zh-CN" altLang="en-US" sz="2000" b="1" dirty="0" smtClean="0">
                <a:solidFill>
                  <a:srgbClr val="FF0000"/>
                </a:solidFill>
                <a:effectLst>
                  <a:outerShdw blurRad="38100" dist="38100" dir="2700000" algn="tl">
                    <a:srgbClr val="C0C0C0"/>
                  </a:outerShdw>
                </a:effectLst>
                <a:ea typeface="黑体" panose="02010609060101010101" pitchFamily="49" charset="-122"/>
              </a:rPr>
              <a:t>交流时间：</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1</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个月</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indent="-457200" fontAlgn="t">
              <a:spcBef>
                <a:spcPts val="2400"/>
              </a:spcBef>
              <a:buClr>
                <a:srgbClr val="000044"/>
              </a:buClr>
              <a:buSzPct val="100000"/>
              <a:buBlip>
                <a:blip r:embed="rId1"/>
              </a:buBlip>
              <a:defRPr/>
            </a:pPr>
            <a:r>
              <a:rPr lang="zh-CN" altLang="en-US" sz="2000" b="1" dirty="0" smtClean="0">
                <a:solidFill>
                  <a:srgbClr val="FF0000"/>
                </a:solidFill>
                <a:effectLst>
                  <a:outerShdw blurRad="38100" dist="38100" dir="2700000" algn="tl">
                    <a:srgbClr val="C0C0C0"/>
                  </a:outerShdw>
                </a:effectLst>
                <a:ea typeface="黑体" panose="02010609060101010101" pitchFamily="49" charset="-122"/>
              </a:rPr>
              <a:t>面向对象：</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国家建设高水平大学公派研究生项目</a:t>
            </a:r>
            <a:r>
              <a:rPr lang="zh-CN" altLang="en-US" sz="2000" b="1" dirty="0" smtClean="0">
                <a:solidFill>
                  <a:schemeClr val="accent6">
                    <a:lumMod val="60000"/>
                    <a:lumOff val="40000"/>
                  </a:schemeClr>
                </a:solidFill>
                <a:effectLst>
                  <a:outerShdw blurRad="38100" dist="38100" dir="2700000" algn="tl">
                    <a:srgbClr val="C0C0C0"/>
                  </a:outerShdw>
                </a:effectLst>
                <a:ea typeface="黑体" panose="02010609060101010101" pitchFamily="49" charset="-122"/>
              </a:rPr>
              <a:t>派出学生的国内博士生导师</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，具有中国国籍，热爱社会主义祖国，具有良好的政治和业务素质。不包括已获得国外永久居留权人员。不超过</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60</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岁。</a:t>
            </a:r>
            <a:endParaRPr lang="en-US" altLang="zh-CN" sz="2000" dirty="0" smtClean="0"/>
          </a:p>
          <a:p>
            <a:pPr indent="-457200" fontAlgn="t">
              <a:spcBef>
                <a:spcPts val="2400"/>
              </a:spcBef>
              <a:buClr>
                <a:srgbClr val="000044"/>
              </a:buClr>
              <a:buSzPct val="100000"/>
              <a:buBlip>
                <a:blip r:embed="rId1"/>
              </a:buBlip>
              <a:defRPr/>
            </a:pPr>
            <a:r>
              <a:rPr lang="zh-CN" altLang="en-US" sz="2000" b="1" dirty="0" smtClean="0">
                <a:solidFill>
                  <a:srgbClr val="FF0000"/>
                </a:solidFill>
                <a:effectLst>
                  <a:outerShdw blurRad="38100" dist="38100" dir="2700000" algn="tl">
                    <a:srgbClr val="C0C0C0"/>
                  </a:outerShdw>
                </a:effectLst>
                <a:ea typeface="黑体" panose="02010609060101010101" pitchFamily="49" charset="-122"/>
              </a:rPr>
              <a:t>重点支持：</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与留学院校国外导师有实质性合作、有较强国际交流能力的博士生导师。</a:t>
            </a:r>
            <a:endParaRPr lang="zh-CN" altLang="en-US" sz="2000" b="1" dirty="0" smtClean="0">
              <a:solidFill>
                <a:srgbClr val="000044"/>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7831" y="966974"/>
            <a:ext cx="8556169" cy="576000"/>
          </a:xfrm>
        </p:spPr>
        <p:txBody>
          <a:bodyPr/>
          <a:lstStyle/>
          <a:p>
            <a:pPr marL="457200" indent="-457200" fontAlgn="t">
              <a:spcBef>
                <a:spcPts val="1200"/>
              </a:spcBef>
              <a:buFont typeface="Wingdings" panose="05000000000000000000"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博士生导师短期出国交流项目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p:txBody>
      </p:sp>
      <p:sp>
        <p:nvSpPr>
          <p:cNvPr id="5" name="Rectangle 9"/>
          <p:cNvSpPr>
            <a:spLocks noChangeArrowheads="1"/>
          </p:cNvSpPr>
          <p:nvPr/>
        </p:nvSpPr>
        <p:spPr bwMode="auto">
          <a:xfrm>
            <a:off x="688676" y="1817298"/>
            <a:ext cx="7609935" cy="2431435"/>
          </a:xfrm>
          <a:prstGeom prst="rect">
            <a:avLst/>
          </a:prstGeom>
          <a:noFill/>
          <a:ln w="9525">
            <a:noFill/>
            <a:miter lim="800000"/>
          </a:ln>
        </p:spPr>
        <p:txBody>
          <a:bodyPr wrap="square">
            <a:spAutoFit/>
          </a:bodyPr>
          <a:lstStyle/>
          <a:p>
            <a:pPr indent="-457200" fontAlgn="t">
              <a:lnSpc>
                <a:spcPct val="150000"/>
              </a:lnSpc>
              <a:spcBef>
                <a:spcPts val="2400"/>
              </a:spcBef>
              <a:buClr>
                <a:srgbClr val="000044"/>
              </a:buClr>
              <a:buSzPct val="100000"/>
              <a:defRPr/>
            </a:pP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先决条件：</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申请时已获拟</a:t>
            </a: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marL="0" lvl="1" indent="-457200" fontAlgn="t">
              <a:lnSpc>
                <a:spcPct val="150000"/>
              </a:lnSpc>
              <a:spcBef>
                <a:spcPts val="2400"/>
              </a:spcBef>
              <a:buClr>
                <a:srgbClr val="000044"/>
              </a:buClr>
              <a:buSzPct val="100000"/>
              <a:buBlip>
                <a:blip r:embed="rId1"/>
              </a:buBlip>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国外大学或机构正式</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邀请信</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，邀请方须为派出学生的外方指导教师或外方指导教师所在院校</a:t>
            </a: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科研机构。</a:t>
            </a: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eaLnBrk="1" hangingPunct="1">
              <a:defRPr/>
            </a:pP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 </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p:txBody>
      </p:sp>
      <p:sp>
        <p:nvSpPr>
          <p:cNvPr id="6" name="任意多边形 5"/>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1" fmla="*/ 0 w 9144000"/>
              <a:gd name="connsiteY0-2" fmla="*/ 0 h 681487"/>
              <a:gd name="connsiteX1-3" fmla="*/ 4425351 w 9144000"/>
              <a:gd name="connsiteY1-4" fmla="*/ 405443 h 681487"/>
              <a:gd name="connsiteX2-5" fmla="*/ 9144000 w 9144000"/>
              <a:gd name="connsiteY2-6" fmla="*/ 0 h 681487"/>
              <a:gd name="connsiteX3-7" fmla="*/ 9144000 w 9144000"/>
              <a:gd name="connsiteY3-8" fmla="*/ 681487 h 681487"/>
              <a:gd name="connsiteX4-9" fmla="*/ 0 w 9144000"/>
              <a:gd name="connsiteY4-10" fmla="*/ 681487 h 681487"/>
              <a:gd name="connsiteX5" fmla="*/ 0 w 9144000"/>
              <a:gd name="connsiteY5" fmla="*/ 0 h 681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143000" y="1099888"/>
            <a:ext cx="8001000" cy="5047536"/>
          </a:xfrm>
          <a:prstGeom prst="rect">
            <a:avLst/>
          </a:prstGeom>
          <a:noFill/>
          <a:ln w="9525">
            <a:noFill/>
            <a:miter lim="800000"/>
          </a:ln>
        </p:spPr>
        <p:txBody>
          <a:bodyPr>
            <a:spAutoFit/>
          </a:bodyPr>
          <a:lstStyle/>
          <a:p>
            <a:pPr eaLnBrk="1" hangingPunct="1">
              <a:lnSpc>
                <a:spcPct val="150000"/>
              </a:lnSpc>
              <a:spcBef>
                <a:spcPct val="50000"/>
              </a:spcBef>
              <a:buFont typeface="Wingdings" panose="05000000000000000000" pitchFamily="2" charset="2"/>
              <a:buNone/>
              <a:defRPr/>
            </a:pPr>
            <a:endParaRPr lang="zh-CN" altLang="en-US" sz="28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eaLnBrk="1" fontAlgn="t" hangingPunct="1">
              <a:lnSpc>
                <a:spcPct val="200000"/>
              </a:lnSpc>
              <a:buClr>
                <a:srgbClr val="000044"/>
              </a:buClr>
              <a:buSzPct val="100000"/>
              <a:buFontTx/>
              <a:buBlip>
                <a:blip r:embed="rId1"/>
              </a:buBlip>
              <a:defRPr/>
            </a:pPr>
            <a:r>
              <a:rPr lang="zh-CN" altLang="en-US" sz="28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国家建设高水平大学公派研究生项目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en-US" altLang="zh-CN" sz="2800" b="1" dirty="0" smtClean="0">
                <a:solidFill>
                  <a:srgbClr val="C00000"/>
                </a:solidFill>
                <a:effectLst>
                  <a:outerShdw blurRad="38100" dist="38100" dir="2700000" algn="tl">
                    <a:srgbClr val="C0C0C0"/>
                  </a:outerShdw>
                </a:effectLst>
                <a:ea typeface="黑体" panose="02010609060101010101" pitchFamily="49" charset="-122"/>
              </a:rPr>
              <a:t> </a:t>
            </a: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博士生导师短期出国交流项目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 </a:t>
            </a:r>
            <a:r>
              <a:rPr lang="zh-CN" altLang="en-US" sz="2800" b="1" dirty="0" smtClean="0">
                <a:solidFill>
                  <a:srgbClr val="C00000"/>
                </a:solidFill>
                <a:effectLst>
                  <a:outerShdw blurRad="38100" dist="38100" dir="2700000" algn="tl">
                    <a:srgbClr val="C0C0C0"/>
                  </a:outerShdw>
                </a:effectLst>
                <a:ea typeface="黑体" panose="02010609060101010101" pitchFamily="49" charset="-122"/>
              </a:rPr>
              <a:t>其他特殊渠道项目</a:t>
            </a:r>
            <a:endParaRPr lang="en-US" altLang="zh-CN" sz="2800" b="1" dirty="0" smtClean="0">
              <a:solidFill>
                <a:srgbClr val="C00000"/>
              </a:solidFill>
              <a:effectLst>
                <a:outerShdw blurRad="38100" dist="38100" dir="2700000" algn="tl">
                  <a:srgbClr val="C0C0C0"/>
                </a:outerShdw>
              </a:effectLst>
              <a:ea typeface="黑体" panose="02010609060101010101" pitchFamily="49" charset="-122"/>
            </a:endParaRPr>
          </a:p>
          <a:p>
            <a:pPr fontAlgn="t">
              <a:lnSpc>
                <a:spcPct val="200000"/>
              </a:lnSpc>
              <a:buClr>
                <a:srgbClr val="000044"/>
              </a:buClr>
              <a:buSzPct val="100000"/>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艺术类人才特别培养项目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endParaRPr lang="en-US" altLang="zh-CN" sz="2800" b="1" dirty="0">
              <a:solidFill>
                <a:schemeClr val="bg1">
                  <a:lumMod val="50000"/>
                </a:schemeClr>
              </a:solidFill>
              <a:effectLst>
                <a:outerShdw blurRad="38100" dist="38100" dir="2700000" algn="tl">
                  <a:srgbClr val="C0C0C0"/>
                </a:outerShdw>
              </a:effectLst>
              <a:ea typeface="黑体" panose="02010609060101010101" pitchFamily="49"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1" fmla="*/ 0 w 2380891"/>
              <a:gd name="connsiteY0-2" fmla="*/ 2294624 h 2294624"/>
              <a:gd name="connsiteX1-3" fmla="*/ 0 w 2380891"/>
              <a:gd name="connsiteY1-4" fmla="*/ 0 h 2294624"/>
              <a:gd name="connsiteX2-5" fmla="*/ 724618 w 2380891"/>
              <a:gd name="connsiteY2-6" fmla="*/ 1544128 h 2294624"/>
              <a:gd name="connsiteX3-7" fmla="*/ 2380891 w 2380891"/>
              <a:gd name="connsiteY3-8" fmla="*/ 2294624 h 2294624"/>
              <a:gd name="connsiteX4" fmla="*/ 0 w 2380891"/>
              <a:gd name="connsiteY4" fmla="*/ 2294624 h 2294624"/>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577970" y="1542692"/>
            <a:ext cx="8279592" cy="4278094"/>
          </a:xfrm>
          <a:prstGeom prst="rect">
            <a:avLst/>
          </a:prstGeom>
          <a:noFill/>
          <a:ln w="9525">
            <a:noFill/>
            <a:miter lim="800000"/>
          </a:ln>
        </p:spPr>
        <p:txBody>
          <a:bodyPr wrap="square">
            <a:spAutoFit/>
          </a:bodyPr>
          <a:lstStyle/>
          <a:p>
            <a:pPr marL="457200" indent="-457200" fontAlgn="t">
              <a:spcBef>
                <a:spcPts val="1200"/>
              </a:spcBef>
              <a:buClr>
                <a:srgbClr val="000044"/>
              </a:buClr>
              <a:buSzPct val="100000"/>
              <a:buFont typeface="Wingdings" panose="05000000000000000000"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其他特殊渠道项目</a:t>
            </a:r>
            <a:endParaRPr lang="en-US" altLang="zh-CN"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a:p>
            <a:pPr indent="-457200" fontAlgn="t">
              <a:spcBef>
                <a:spcPts val="2400"/>
              </a:spcBef>
              <a:buClr>
                <a:srgbClr val="000044"/>
              </a:buClr>
              <a:buSzPct val="100000"/>
              <a:buBlip>
                <a:blip r:embed="rId1"/>
              </a:buBlip>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特殊渠道项目包括</a:t>
            </a:r>
            <a:r>
              <a:rPr lang="zh-CN" altLang="en-US" b="1" dirty="0" smtClean="0">
                <a:solidFill>
                  <a:schemeClr val="accent6">
                    <a:lumMod val="60000"/>
                    <a:lumOff val="40000"/>
                  </a:schemeClr>
                </a:solidFill>
                <a:effectLst>
                  <a:outerShdw blurRad="38100" dist="38100" dir="2700000" algn="tl">
                    <a:srgbClr val="C0C0C0"/>
                  </a:outerShdw>
                </a:effectLst>
                <a:ea typeface="黑体" panose="02010609060101010101" pitchFamily="49" charset="-122"/>
              </a:rPr>
              <a:t>国外合作项目</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，国际区域问题研究及外语高层次人才培养项目</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地方合作项目，</a:t>
            </a:r>
            <a:r>
              <a:rPr lang="zh-CN" altLang="en-US" sz="2000" b="1" dirty="0" smtClean="0">
                <a:solidFill>
                  <a:schemeClr val="accent4">
                    <a:lumMod val="75000"/>
                  </a:schemeClr>
                </a:solidFill>
                <a:effectLst>
                  <a:outerShdw blurRad="38100" dist="38100" dir="2700000" algn="tl">
                    <a:srgbClr val="C0C0C0"/>
                  </a:outerShdw>
                </a:effectLst>
                <a:ea typeface="黑体" panose="02010609060101010101" pitchFamily="49" charset="-122"/>
              </a:rPr>
              <a:t>联合国实习项目（基金委合作，个人渠道）</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a:t>
            </a:r>
            <a:r>
              <a:rPr lang="zh-CN" altLang="en-US" sz="2000" b="1" dirty="0" smtClean="0">
                <a:solidFill>
                  <a:schemeClr val="accent4">
                    <a:lumMod val="75000"/>
                  </a:schemeClr>
                </a:solidFill>
                <a:effectLst>
                  <a:outerShdw blurRad="38100" dist="38100" dir="2700000" algn="tl">
                    <a:srgbClr val="C0C0C0"/>
                  </a:outerShdw>
                </a:effectLst>
                <a:ea typeface="黑体" panose="02010609060101010101" pitchFamily="49" charset="-122"/>
              </a:rPr>
              <a:t>国际组织后备人才培养项目，</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及基金委网站发布的其他项目等。</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indent="-457200" fontAlgn="t">
              <a:spcBef>
                <a:spcPts val="2400"/>
              </a:spcBef>
              <a:buClr>
                <a:srgbClr val="000044"/>
              </a:buClr>
              <a:buSzPct val="100000"/>
              <a:buBlip>
                <a:blip r:embed="rId1"/>
              </a:buBlip>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此类项目的选派名额不包括在前面介绍的几类项目之内。</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indent="-457200" fontAlgn="t">
              <a:spcBef>
                <a:spcPts val="2400"/>
              </a:spcBef>
              <a:buClr>
                <a:srgbClr val="000044"/>
              </a:buClr>
              <a:buSzPct val="100000"/>
              <a:buBlip>
                <a:blip r:embed="rId1"/>
              </a:buBlip>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项目申报时间分布在各月份。</a:t>
            </a:r>
            <a:r>
              <a:rPr lang="zh-CN" altLang="en-US"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rPr>
              <a:t>平时多关注研究生院及基金委网站通知，</a:t>
            </a:r>
            <a:r>
              <a:rPr lang="zh-CN" altLang="en-US" sz="2000" b="1" dirty="0" smtClean="0">
                <a:solidFill>
                  <a:srgbClr val="FF0000"/>
                </a:solidFill>
                <a:effectLst>
                  <a:outerShdw blurRad="38100" dist="38100" dir="2700000" algn="tl">
                    <a:srgbClr val="C0C0C0"/>
                  </a:outerShdw>
                </a:effectLst>
                <a:ea typeface="黑体" panose="02010609060101010101" pitchFamily="49" charset="-122"/>
                <a:sym typeface="Wingdings" panose="05000000000000000000" pitchFamily="2" charset="2"/>
              </a:rPr>
              <a:t>利用好基金委网站项目检索平台</a:t>
            </a:r>
            <a:r>
              <a:rPr lang="zh-CN" altLang="en-US"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rPr>
              <a:t>及</a:t>
            </a:r>
            <a:r>
              <a:rPr lang="zh-CN" altLang="en-US" sz="2000" b="1" dirty="0" smtClean="0">
                <a:solidFill>
                  <a:srgbClr val="FF0000"/>
                </a:solidFill>
                <a:effectLst>
                  <a:outerShdw blurRad="38100" dist="38100" dir="2700000" algn="tl">
                    <a:srgbClr val="C0C0C0"/>
                  </a:outerShdw>
                </a:effectLst>
                <a:ea typeface="黑体" panose="02010609060101010101" pitchFamily="49" charset="-122"/>
                <a:sym typeface="Wingdings" panose="05000000000000000000" pitchFamily="2" charset="2"/>
              </a:rPr>
              <a:t>遴选通知栏目</a:t>
            </a:r>
            <a:r>
              <a:rPr lang="zh-CN" altLang="en-US"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rPr>
              <a:t>。</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indent="-457200" fontAlgn="t">
              <a:spcBef>
                <a:spcPts val="2400"/>
              </a:spcBef>
              <a:buClr>
                <a:srgbClr val="000044"/>
              </a:buClr>
              <a:buSzPct val="100000"/>
              <a:buBlip>
                <a:blip r:embed="rId1"/>
              </a:buBlip>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rPr>
              <a:t>申请材料需严格按照各项目选派简章准备，且必须通过院系推荐。申报材料提交至研究生院的时间需</a:t>
            </a:r>
            <a:r>
              <a:rPr lang="zh-CN" altLang="en-US" sz="2000" b="1" dirty="0" smtClean="0">
                <a:solidFill>
                  <a:schemeClr val="accent1"/>
                </a:solidFill>
                <a:effectLst>
                  <a:outerShdw blurRad="38100" dist="38100" dir="2700000" algn="tl">
                    <a:srgbClr val="C0C0C0"/>
                  </a:outerShdw>
                </a:effectLst>
                <a:ea typeface="黑体" panose="02010609060101010101" pitchFamily="49" charset="-122"/>
                <a:sym typeface="Wingdings" panose="05000000000000000000" pitchFamily="2" charset="2"/>
              </a:rPr>
              <a:t>早于网上申请截止前一周</a:t>
            </a:r>
            <a:r>
              <a:rPr lang="zh-CN" altLang="en-US"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rPr>
              <a:t>。</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p:txBody>
      </p:sp>
      <p:sp>
        <p:nvSpPr>
          <p:cNvPr id="4" name="五角星 3"/>
          <p:cNvSpPr/>
          <p:nvPr/>
        </p:nvSpPr>
        <p:spPr>
          <a:xfrm>
            <a:off x="7736577" y="2993367"/>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solidFill>
                  <a:schemeClr val="accent4">
                    <a:lumMod val="75000"/>
                  </a:schemeClr>
                </a:solidFill>
              </a:rPr>
              <a:t>关于联合国实习项目的一些说明</a:t>
            </a:r>
            <a:endParaRPr lang="zh-CN" altLang="en-US" sz="2400" dirty="0">
              <a:solidFill>
                <a:schemeClr val="accent4">
                  <a:lumMod val="75000"/>
                </a:schemeClr>
              </a:solidFill>
            </a:endParaRPr>
          </a:p>
        </p:txBody>
      </p:sp>
      <p:sp>
        <p:nvSpPr>
          <p:cNvPr id="3" name="矩形 2"/>
          <p:cNvSpPr/>
          <p:nvPr/>
        </p:nvSpPr>
        <p:spPr>
          <a:xfrm>
            <a:off x="563038" y="1549785"/>
            <a:ext cx="7789653" cy="5386090"/>
          </a:xfrm>
          <a:prstGeom prst="rect">
            <a:avLst/>
          </a:prstGeom>
        </p:spPr>
        <p:txBody>
          <a:bodyPr wrap="square">
            <a:spAutoFit/>
          </a:bodyPr>
          <a:lstStyle/>
          <a:p>
            <a:pPr marL="342900" indent="-342900" algn="just">
              <a:buFont typeface="Wingdings" panose="05000000000000000000" pitchFamily="2" charset="2"/>
              <a:buChar char="$"/>
            </a:pP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 基金委与</a:t>
            </a:r>
            <a:r>
              <a:rPr lang="en-US" altLang="zh-CN" b="1" dirty="0" smtClean="0">
                <a:solidFill>
                  <a:schemeClr val="accent4">
                    <a:lumMod val="75000"/>
                  </a:schemeClr>
                </a:solidFill>
                <a:latin typeface="华文楷体" panose="02010600040101010101" pitchFamily="2" charset="-122"/>
                <a:ea typeface="华文楷体" panose="02010600040101010101" pitchFamily="2" charset="-122"/>
              </a:rPr>
              <a:t>8</a:t>
            </a: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个国际组织签署了协议开展合作，选拔时间不一：</a:t>
            </a:r>
            <a:endParaRPr lang="en-US" altLang="zh-CN" b="1" dirty="0" smtClean="0">
              <a:solidFill>
                <a:schemeClr val="accent4">
                  <a:lumMod val="75000"/>
                </a:schemeClr>
              </a:solidFill>
              <a:latin typeface="华文楷体" panose="02010600040101010101" pitchFamily="2" charset="-122"/>
              <a:ea typeface="华文楷体" panose="02010600040101010101" pitchFamily="2" charset="-122"/>
            </a:endParaRPr>
          </a:p>
          <a:p>
            <a:pPr algn="just"/>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                                                  </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联合国粮农组织实习项目；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just"/>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                            联合国粮农组织准专业官员和访问专家项目（不面向学生）；</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联合国难民署选派项目；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国家民航组织实习项目；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联合国教科文组织实习项目；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国际贸易中心实习项目；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联合国开发计划署实习项目；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r>
              <a:rPr lang="zh-CN" altLang="en-US" sz="1600" b="1" dirty="0" smtClean="0">
                <a:solidFill>
                  <a:schemeClr val="accent4">
                    <a:lumMod val="75000"/>
                  </a:schemeClr>
                </a:solidFill>
                <a:latin typeface="华文楷体" panose="02010600040101010101" pitchFamily="2" charset="-122"/>
                <a:ea typeface="华文楷体" panose="02010600040101010101" pitchFamily="2" charset="-122"/>
              </a:rPr>
              <a:t>国际电信联盟实习项目。</a:t>
            </a: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ctr"/>
            <a:endParaRPr lang="en-US" altLang="zh-CN" sz="1600" b="1" dirty="0" smtClean="0">
              <a:solidFill>
                <a:schemeClr val="accent4">
                  <a:lumMod val="75000"/>
                </a:schemeClr>
              </a:solidFill>
              <a:latin typeface="华文楷体" panose="02010600040101010101" pitchFamily="2" charset="-122"/>
              <a:ea typeface="华文楷体" panose="02010600040101010101" pitchFamily="2" charset="-122"/>
            </a:endParaRPr>
          </a:p>
          <a:p>
            <a:pPr algn="just"/>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（具体合作协议项目详见</a:t>
            </a:r>
            <a:r>
              <a:rPr lang="en-US" altLang="zh-CN" b="1" dirty="0" smtClean="0">
                <a:solidFill>
                  <a:schemeClr val="accent4">
                    <a:lumMod val="75000"/>
                  </a:schemeClr>
                </a:solidFill>
                <a:latin typeface="华文楷体" panose="02010600040101010101" pitchFamily="2" charset="-122"/>
                <a:ea typeface="华文楷体" panose="02010600040101010101" pitchFamily="2" charset="-122"/>
              </a:rPr>
              <a:t>《</a:t>
            </a: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国际组织实习专栏目 </a:t>
            </a:r>
            <a:r>
              <a:rPr lang="en-US" altLang="zh-CN" b="1" dirty="0" smtClean="0">
                <a:solidFill>
                  <a:schemeClr val="accent4">
                    <a:lumMod val="75000"/>
                  </a:schemeClr>
                </a:solidFill>
                <a:latin typeface="华文楷体" panose="02010600040101010101" pitchFamily="2" charset="-122"/>
                <a:ea typeface="华文楷体" panose="02010600040101010101" pitchFamily="2" charset="-122"/>
              </a:rPr>
              <a:t>》https</a:t>
            </a:r>
            <a:r>
              <a:rPr lang="en-US" altLang="zh-CN" b="1" dirty="0">
                <a:solidFill>
                  <a:schemeClr val="accent4">
                    <a:lumMod val="75000"/>
                  </a:schemeClr>
                </a:solidFill>
                <a:latin typeface="华文楷体" panose="02010600040101010101" pitchFamily="2" charset="-122"/>
                <a:ea typeface="华文楷体" panose="02010600040101010101" pitchFamily="2" charset="-122"/>
              </a:rPr>
              <a:t>://www.csc.edu.cn/chuguo/s/1353</a:t>
            </a: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a:t>
            </a:r>
            <a:endParaRPr lang="en-US" altLang="zh-CN" b="1" dirty="0" smtClean="0">
              <a:solidFill>
                <a:schemeClr val="accent4">
                  <a:lumMod val="75000"/>
                </a:schemeClr>
              </a:solidFill>
              <a:latin typeface="华文楷体" panose="02010600040101010101" pitchFamily="2" charset="-122"/>
              <a:ea typeface="华文楷体" panose="02010600040101010101" pitchFamily="2" charset="-122"/>
            </a:endParaRPr>
          </a:p>
          <a:p>
            <a:pPr algn="just"/>
            <a:r>
              <a:rPr lang="zh-CN" altLang="en-US" dirty="0" smtClean="0">
                <a:solidFill>
                  <a:schemeClr val="accent4">
                    <a:lumMod val="75000"/>
                  </a:schemeClr>
                </a:solidFill>
                <a:latin typeface="华文楷体" panose="02010600040101010101" pitchFamily="2" charset="-122"/>
                <a:ea typeface="华文楷体" panose="02010600040101010101" pitchFamily="2" charset="-122"/>
                <a:sym typeface="Wingdings" panose="05000000000000000000"/>
              </a:rPr>
              <a:t> </a:t>
            </a: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学校或学生个人与国际组织协议获得的实习岗位也可以申请资助（且该项目已为全年范围内常态化申请资助项目，具体管理办法详见：</a:t>
            </a:r>
            <a:r>
              <a:rPr lang="zh-CN" altLang="en-US" b="1" dirty="0">
                <a:solidFill>
                  <a:schemeClr val="accent4">
                    <a:lumMod val="75000"/>
                  </a:schemeClr>
                </a:solidFill>
                <a:latin typeface="华文楷体" panose="02010600040101010101" pitchFamily="2" charset="-122"/>
                <a:ea typeface="华文楷体" panose="02010600040101010101" pitchFamily="2" charset="-122"/>
              </a:rPr>
              <a:t>关于公布</a:t>
            </a:r>
            <a:r>
              <a:rPr lang="en-US" altLang="zh-CN" b="1" dirty="0">
                <a:solidFill>
                  <a:schemeClr val="accent4">
                    <a:lumMod val="75000"/>
                  </a:schemeClr>
                </a:solidFill>
                <a:latin typeface="华文楷体" panose="02010600040101010101" pitchFamily="2" charset="-122"/>
                <a:ea typeface="华文楷体" panose="02010600040101010101" pitchFamily="2" charset="-122"/>
              </a:rPr>
              <a:t>《</a:t>
            </a:r>
            <a:r>
              <a:rPr lang="zh-CN" altLang="en-US" b="1" dirty="0">
                <a:solidFill>
                  <a:schemeClr val="accent4">
                    <a:lumMod val="75000"/>
                  </a:schemeClr>
                </a:solidFill>
                <a:latin typeface="华文楷体" panose="02010600040101010101" pitchFamily="2" charset="-122"/>
                <a:ea typeface="华文楷体" panose="02010600040101010101" pitchFamily="2" charset="-122"/>
              </a:rPr>
              <a:t>国际组织实习项目选派管理办法</a:t>
            </a:r>
            <a:r>
              <a:rPr lang="en-US" altLang="zh-CN" b="1" dirty="0">
                <a:solidFill>
                  <a:schemeClr val="accent4">
                    <a:lumMod val="75000"/>
                  </a:schemeClr>
                </a:solidFill>
                <a:latin typeface="华文楷体" panose="02010600040101010101" pitchFamily="2" charset="-122"/>
                <a:ea typeface="华文楷体" panose="02010600040101010101" pitchFamily="2" charset="-122"/>
              </a:rPr>
              <a:t>》</a:t>
            </a:r>
            <a:r>
              <a:rPr lang="zh-CN" altLang="en-US" b="1" dirty="0">
                <a:solidFill>
                  <a:schemeClr val="accent4">
                    <a:lumMod val="75000"/>
                  </a:schemeClr>
                </a:solidFill>
                <a:latin typeface="华文楷体" panose="02010600040101010101" pitchFamily="2" charset="-122"/>
                <a:ea typeface="华文楷体" panose="02010600040101010101" pitchFamily="2" charset="-122"/>
              </a:rPr>
              <a:t>的</a:t>
            </a: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通知</a:t>
            </a:r>
            <a:r>
              <a:rPr lang="en-US" altLang="zh-CN" b="1" dirty="0" smtClean="0">
                <a:solidFill>
                  <a:schemeClr val="accent4">
                    <a:lumMod val="75000"/>
                  </a:schemeClr>
                </a:solidFill>
                <a:latin typeface="华文楷体" panose="02010600040101010101" pitchFamily="2" charset="-122"/>
                <a:ea typeface="华文楷体" panose="02010600040101010101" pitchFamily="2" charset="-122"/>
              </a:rPr>
              <a:t>https</a:t>
            </a:r>
            <a:r>
              <a:rPr lang="en-US" altLang="zh-CN" b="1" dirty="0">
                <a:solidFill>
                  <a:schemeClr val="accent4">
                    <a:lumMod val="75000"/>
                  </a:schemeClr>
                </a:solidFill>
                <a:latin typeface="华文楷体" panose="02010600040101010101" pitchFamily="2" charset="-122"/>
                <a:ea typeface="华文楷体" panose="02010600040101010101" pitchFamily="2" charset="-122"/>
              </a:rPr>
              <a:t>://www.csc.edu.cn/chuguo/s/1361</a:t>
            </a: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a:t>
            </a:r>
            <a:endParaRPr lang="en-US" altLang="zh-CN" b="1" dirty="0" smtClean="0">
              <a:solidFill>
                <a:schemeClr val="accent4">
                  <a:lumMod val="75000"/>
                </a:schemeClr>
              </a:solidFill>
              <a:latin typeface="华文楷体" panose="02010600040101010101" pitchFamily="2" charset="-122"/>
              <a:ea typeface="华文楷体" panose="02010600040101010101" pitchFamily="2" charset="-122"/>
            </a:endParaRPr>
          </a:p>
          <a:p>
            <a:pPr algn="just">
              <a:buFont typeface="Wingdings" panose="05000000000000000000"/>
              <a:buChar char="$"/>
            </a:pPr>
            <a:r>
              <a:rPr lang="zh-CN" altLang="en-US" b="1" dirty="0" smtClean="0">
                <a:solidFill>
                  <a:schemeClr val="accent4">
                    <a:lumMod val="75000"/>
                  </a:schemeClr>
                </a:solidFill>
                <a:latin typeface="华文楷体" panose="02010600040101010101" pitchFamily="2" charset="-122"/>
                <a:ea typeface="华文楷体" panose="02010600040101010101" pitchFamily="2" charset="-122"/>
              </a:rPr>
              <a:t>  若实习表现良好，被国际组织录用为正式职员，视同回国服务（应届毕业生的福利）。</a:t>
            </a:r>
            <a:endParaRPr lang="zh-CN" altLang="en-US" b="1" dirty="0" smtClean="0">
              <a:solidFill>
                <a:schemeClr val="accent4">
                  <a:lumMod val="75000"/>
                </a:schemeClr>
              </a:solidFill>
              <a:latin typeface="华文楷体" panose="02010600040101010101" pitchFamily="2" charset="-122"/>
              <a:ea typeface="华文楷体" panose="02010600040101010101" pitchFamily="2" charset="-122"/>
            </a:endParaRPr>
          </a:p>
          <a:p>
            <a:pPr algn="just"/>
            <a:r>
              <a:rPr lang="zh-CN" altLang="en-US" sz="2000" b="1" dirty="0" smtClean="0">
                <a:solidFill>
                  <a:schemeClr val="accent4">
                    <a:lumMod val="75000"/>
                  </a:schemeClr>
                </a:solidFill>
                <a:latin typeface="华文楷体" panose="02010600040101010101" pitchFamily="2" charset="-122"/>
                <a:ea typeface="华文楷体" panose="02010600040101010101" pitchFamily="2" charset="-122"/>
              </a:rPr>
              <a:t> </a:t>
            </a:r>
            <a:endParaRPr lang="zh-CN" altLang="en-US" sz="2000" b="1" dirty="0">
              <a:solidFill>
                <a:schemeClr val="accent4">
                  <a:lumMod val="75000"/>
                </a:schemeClr>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281023" y="974279"/>
            <a:ext cx="8001000" cy="5047536"/>
          </a:xfrm>
          <a:prstGeom prst="rect">
            <a:avLst/>
          </a:prstGeom>
          <a:noFill/>
          <a:ln w="9525">
            <a:noFill/>
            <a:miter lim="800000"/>
          </a:ln>
        </p:spPr>
        <p:txBody>
          <a:bodyPr>
            <a:spAutoFit/>
          </a:bodyPr>
          <a:lstStyle/>
          <a:p>
            <a:pPr eaLnBrk="1" hangingPunct="1">
              <a:lnSpc>
                <a:spcPct val="150000"/>
              </a:lnSpc>
              <a:spcBef>
                <a:spcPct val="50000"/>
              </a:spcBef>
              <a:buFont typeface="Wingdings" panose="05000000000000000000" pitchFamily="2" charset="2"/>
              <a:buNone/>
              <a:defRPr/>
            </a:pPr>
            <a:endParaRPr lang="zh-CN" altLang="en-US" sz="28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eaLnBrk="1" fontAlgn="t" hangingPunct="1">
              <a:lnSpc>
                <a:spcPct val="200000"/>
              </a:lnSpc>
              <a:buClr>
                <a:srgbClr val="000044"/>
              </a:buClr>
              <a:buSzPct val="100000"/>
              <a:buFontTx/>
              <a:buBlip>
                <a:blip r:embed="rId1"/>
              </a:buBlip>
              <a:defRPr/>
            </a:pPr>
            <a:r>
              <a:rPr lang="zh-CN" altLang="en-US" sz="28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国家建设高水平大学公派研究生项目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博士生导师短期出国交流项目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fontAlgn="t">
              <a:lnSpc>
                <a:spcPct val="200000"/>
              </a:lnSpc>
              <a:buClr>
                <a:srgbClr val="000044"/>
              </a:buClr>
              <a:buSzPct val="100000"/>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 其他特殊渠道项目</a:t>
            </a: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800" b="1" dirty="0" smtClean="0">
                <a:solidFill>
                  <a:schemeClr val="bg1">
                    <a:lumMod val="50000"/>
                  </a:schemeClr>
                </a:solidFill>
                <a:effectLst>
                  <a:outerShdw blurRad="38100" dist="38100" dir="2700000" algn="tl">
                    <a:srgbClr val="C0C0C0"/>
                  </a:outerShdw>
                </a:effectLst>
                <a:ea typeface="黑体" panose="02010609060101010101" pitchFamily="49" charset="-122"/>
              </a:rPr>
              <a:t> </a:t>
            </a:r>
            <a:r>
              <a:rPr lang="zh-CN" altLang="en-US" sz="2800" b="1" dirty="0" smtClean="0">
                <a:solidFill>
                  <a:srgbClr val="C00000"/>
                </a:solidFill>
                <a:effectLst>
                  <a:outerShdw blurRad="38100" dist="38100" dir="2700000" algn="tl">
                    <a:srgbClr val="C0C0C0"/>
                  </a:outerShdw>
                </a:effectLst>
                <a:ea typeface="黑体" panose="02010609060101010101" pitchFamily="49" charset="-122"/>
              </a:rPr>
              <a:t>艺术类人才特别培养项目</a:t>
            </a:r>
            <a:endParaRPr lang="en-US" altLang="zh-CN" sz="2800" b="1" dirty="0" smtClean="0">
              <a:solidFill>
                <a:srgbClr val="C00000"/>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defRPr/>
            </a:pPr>
            <a:endParaRPr lang="en-US" altLang="zh-CN" sz="28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1" fmla="*/ 0 w 2380891"/>
              <a:gd name="connsiteY0-2" fmla="*/ 2294624 h 2294624"/>
              <a:gd name="connsiteX1-3" fmla="*/ 0 w 2380891"/>
              <a:gd name="connsiteY1-4" fmla="*/ 0 h 2294624"/>
              <a:gd name="connsiteX2-5" fmla="*/ 724618 w 2380891"/>
              <a:gd name="connsiteY2-6" fmla="*/ 1544128 h 2294624"/>
              <a:gd name="connsiteX3-7" fmla="*/ 2380891 w 2380891"/>
              <a:gd name="connsiteY3-8" fmla="*/ 2294624 h 2294624"/>
              <a:gd name="connsiteX4" fmla="*/ 0 w 2380891"/>
              <a:gd name="connsiteY4" fmla="*/ 2294624 h 2294624"/>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638355" y="1577197"/>
            <a:ext cx="8065698" cy="4124206"/>
          </a:xfrm>
          <a:prstGeom prst="rect">
            <a:avLst/>
          </a:prstGeom>
          <a:noFill/>
          <a:ln w="9525">
            <a:noFill/>
            <a:miter lim="800000"/>
          </a:ln>
        </p:spPr>
        <p:txBody>
          <a:bodyPr wrap="square">
            <a:spAutoFit/>
          </a:bodyPr>
          <a:lstStyle/>
          <a:p>
            <a:pPr marL="457200" indent="-457200" eaLnBrk="1" fontAlgn="t" hangingPunct="1">
              <a:spcBef>
                <a:spcPts val="1200"/>
              </a:spcBef>
              <a:buClr>
                <a:srgbClr val="000044"/>
              </a:buClr>
              <a:buSzPct val="100000"/>
              <a:buFont typeface="Wingdings" panose="05000000000000000000"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艺术类人才特别培养项目</a:t>
            </a:r>
            <a:endParaRPr lang="en-US" altLang="zh-CN"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a:p>
            <a:pPr indent="-457200" fontAlgn="t">
              <a:spcBef>
                <a:spcPts val="2400"/>
              </a:spcBef>
              <a:buClr>
                <a:srgbClr val="000044"/>
              </a:buClr>
              <a:buSzPct val="100000"/>
              <a:buBlip>
                <a:blip r:embed="rId1"/>
              </a:buBlip>
              <a:defRPr/>
            </a:pP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年全国计划选派</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300</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名，上海交大</a:t>
            </a:r>
            <a:r>
              <a:rPr lang="zh-CN" altLang="en-US" sz="2000" b="1" dirty="0" smtClean="0">
                <a:solidFill>
                  <a:srgbClr val="FF0000"/>
                </a:solidFill>
                <a:effectLst>
                  <a:outerShdw blurRad="38100" dist="38100" dir="2700000" algn="tl">
                    <a:srgbClr val="C0C0C0"/>
                  </a:outerShdw>
                </a:effectLst>
                <a:ea typeface="黑体" panose="02010609060101010101" pitchFamily="49" charset="-122"/>
              </a:rPr>
              <a:t>无名额限制</a:t>
            </a:r>
            <a:endParaRPr lang="zh-CN" altLang="en-US" sz="2000" b="1" dirty="0" smtClean="0">
              <a:solidFill>
                <a:srgbClr val="FF0000"/>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indent="-457200" fontAlgn="t">
              <a:spcBef>
                <a:spcPts val="2400"/>
              </a:spcBef>
              <a:buClr>
                <a:srgbClr val="000044"/>
              </a:buClr>
              <a:buSzPct val="100000"/>
              <a:buBlip>
                <a:blip r:embed="rId1"/>
              </a:buBlip>
              <a:defRPr/>
            </a:pPr>
            <a:r>
              <a:rPr lang="zh-CN" altLang="en-US" sz="2000" b="1" dirty="0" smtClean="0">
                <a:solidFill>
                  <a:srgbClr val="FF0000"/>
                </a:solidFill>
                <a:effectLst>
                  <a:outerShdw blurRad="38100" dist="38100" dir="2700000" algn="tl">
                    <a:srgbClr val="C0C0C0"/>
                  </a:outerShdw>
                </a:effectLst>
                <a:ea typeface="黑体" panose="02010609060101010101" pitchFamily="49" charset="-122"/>
              </a:rPr>
              <a:t>面向对象：</a:t>
            </a:r>
            <a:endParaRPr lang="en-US" altLang="zh-CN" sz="2000" b="1" dirty="0" smtClean="0">
              <a:solidFill>
                <a:srgbClr val="FF0000"/>
              </a:solidFill>
              <a:effectLst>
                <a:outerShdw blurRad="38100" dist="38100" dir="2700000" algn="tl">
                  <a:srgbClr val="C0C0C0"/>
                </a:outerShdw>
              </a:effectLst>
              <a:ea typeface="黑体" panose="02010609060101010101" pitchFamily="49" charset="-122"/>
            </a:endParaRPr>
          </a:p>
          <a:p>
            <a:pPr marL="914400" lvl="1" indent="-457200" fontAlgn="t">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高校从事艺术教育的教师</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914400" lvl="1" indent="-457200" fontAlgn="t">
              <a:lnSpc>
                <a:spcPct val="150000"/>
              </a:lnSpc>
              <a:buClr>
                <a:srgbClr val="000044"/>
              </a:buClr>
              <a:buSzPct val="100000"/>
              <a:buFont typeface="Wingdings" panose="05000000000000000000" pitchFamily="2" charset="2"/>
              <a:buChar char="Ø"/>
              <a:defRPr/>
            </a:pPr>
            <a:r>
              <a:rPr lang="zh-CN" altLang="zh-CN" sz="2000" b="1" dirty="0" smtClean="0">
                <a:solidFill>
                  <a:srgbClr val="000044"/>
                </a:solidFill>
                <a:effectLst>
                  <a:outerShdw blurRad="38100" dist="38100" dir="2700000" algn="tl">
                    <a:srgbClr val="C0C0C0"/>
                  </a:outerShdw>
                </a:effectLst>
                <a:ea typeface="黑体" panose="02010609060101010101" pitchFamily="49" charset="-122"/>
              </a:rPr>
              <a:t>国内艺术团体</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a:t>
            </a:r>
            <a:r>
              <a:rPr lang="zh-CN" altLang="zh-CN" sz="2000" b="1" dirty="0" smtClean="0">
                <a:solidFill>
                  <a:srgbClr val="000044"/>
                </a:solidFill>
                <a:effectLst>
                  <a:outerShdw blurRad="38100" dist="38100" dir="2700000" algn="tl">
                    <a:srgbClr val="C0C0C0"/>
                  </a:outerShdw>
                </a:effectLst>
                <a:ea typeface="黑体" panose="02010609060101010101" pitchFamily="49" charset="-122"/>
              </a:rPr>
              <a:t>机构优秀中青年艺术工作者</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914400" lvl="1" indent="-457200" fontAlgn="t">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国内高校艺术类专业优秀在校生</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914400" lvl="1" indent="-457200" fontAlgn="t">
              <a:lnSpc>
                <a:spcPct val="150000"/>
              </a:lnSpc>
              <a:buClr>
                <a:srgbClr val="000044"/>
              </a:buClr>
              <a:buSzPct val="100000"/>
              <a:buFont typeface="Wingdings" panose="05000000000000000000" pitchFamily="2" charset="2"/>
              <a:buChar char="Ø"/>
              <a:defRPr/>
            </a:pPr>
            <a:r>
              <a:rPr lang="zh-CN" altLang="zh-CN" sz="2000" b="1" dirty="0" smtClean="0">
                <a:solidFill>
                  <a:srgbClr val="000044"/>
                </a:solidFill>
                <a:effectLst>
                  <a:outerShdw blurRad="38100" dist="38100" dir="2700000" algn="tl">
                    <a:srgbClr val="C0C0C0"/>
                  </a:outerShdw>
                </a:effectLst>
                <a:ea typeface="黑体" panose="02010609060101010101" pitchFamily="49" charset="-122"/>
              </a:rPr>
              <a:t>国外艺术类专业优秀</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应届本</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硕毕业生、</a:t>
            </a:r>
            <a:br>
              <a:rPr lang="en-US" altLang="zh-CN" sz="2000" b="1" dirty="0" smtClean="0">
                <a:solidFill>
                  <a:srgbClr val="000044"/>
                </a:solidFill>
                <a:effectLst>
                  <a:outerShdw blurRad="38100" dist="38100" dir="2700000" algn="tl">
                    <a:srgbClr val="C0C0C0"/>
                  </a:outerShdw>
                </a:effectLst>
                <a:ea typeface="黑体" panose="02010609060101010101" pitchFamily="49" charset="-122"/>
              </a:rPr>
            </a:b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硕博一年级在读人员</a:t>
            </a:r>
            <a:endParaRPr lang="zh-CN" altLang="en-US" sz="2000" b="1" dirty="0" smtClean="0">
              <a:solidFill>
                <a:srgbClr val="000044"/>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Times New Roman" panose="02020603050405020304" pitchFamily="18" charset="0"/>
                <a:ea typeface="华文仿宋" panose="02010600040101010101" pitchFamily="2" charset="-122"/>
                <a:cs typeface="Times New Roman" panose="02020603050405020304" pitchFamily="18" charset="0"/>
                <a:sym typeface="Arial" panose="020B0604020202020204" pitchFamily="34" charset="0"/>
              </a:rPr>
              <a:t>国家留学基金委 </a:t>
            </a:r>
            <a:r>
              <a:rPr lang="en-US" altLang="zh-CN" dirty="0" smtClean="0">
                <a:latin typeface="Times New Roman" panose="02020603050405020304" pitchFamily="18" charset="0"/>
                <a:ea typeface="华文仿宋" panose="02010600040101010101" pitchFamily="2" charset="-122"/>
                <a:cs typeface="Times New Roman" panose="02020603050405020304" pitchFamily="18" charset="0"/>
                <a:sym typeface="Arial" panose="020B0604020202020204" pitchFamily="34" charset="0"/>
              </a:rPr>
              <a:t>(CSC)</a:t>
            </a:r>
            <a:endParaRPr lang="zh-CN" altLang="en-US" dirty="0"/>
          </a:p>
        </p:txBody>
      </p:sp>
      <p:sp>
        <p:nvSpPr>
          <p:cNvPr id="6" name="Rectangle 9"/>
          <p:cNvSpPr>
            <a:spLocks noChangeArrowheads="1"/>
          </p:cNvSpPr>
          <p:nvPr/>
        </p:nvSpPr>
        <p:spPr bwMode="auto">
          <a:xfrm>
            <a:off x="378125" y="1571383"/>
            <a:ext cx="8153400" cy="3877985"/>
          </a:xfrm>
          <a:prstGeom prst="rect">
            <a:avLst/>
          </a:prstGeom>
          <a:noFill/>
          <a:ln w="9525">
            <a:noFill/>
            <a:miter lim="800000"/>
          </a:ln>
        </p:spPr>
        <p:txBody>
          <a:bodyPr wrap="square">
            <a:spAutoFit/>
          </a:bodyPr>
          <a:lstStyle/>
          <a:p>
            <a:pPr marL="342900" indent="-323850" eaLnBrk="1" hangingPunct="1">
              <a:lnSpc>
                <a:spcPct val="150000"/>
              </a:lnSpc>
              <a:spcBef>
                <a:spcPct val="500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成立于</a:t>
            </a:r>
            <a:r>
              <a:rPr lang="en-US" altLang="zh-CN"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1996</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年，为</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教育部直属</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非盈利性</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事业法人单位</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a:t>
            </a:r>
            <a:endParaRPr lang="en-US" altLang="zh-CN"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171450" indent="-323850" eaLnBrk="1" fontAlgn="t" hangingPunct="1">
              <a:lnSpc>
                <a:spcPct val="150000"/>
              </a:lnSpc>
              <a:buClr>
                <a:srgbClr val="000044"/>
              </a:buClr>
              <a:buSzPct val="100000"/>
              <a:buFont typeface="Wingdings" panose="05000000000000000000" pitchFamily="2" charset="2"/>
              <a:buChar char="u"/>
              <a:defRPr/>
            </a:pPr>
            <a:endParaRPr lang="zh-CN" altLang="en-US" sz="1000"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342900" indent="-32385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受政府委托，专责</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中国公民出国留学</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和</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外国公民来华留学</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事务。</a:t>
            </a:r>
            <a:endParaRPr lang="en-US" altLang="zh-CN"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171450" indent="-323850" eaLnBrk="1" fontAlgn="t" hangingPunct="1">
              <a:lnSpc>
                <a:spcPct val="150000"/>
              </a:lnSpc>
              <a:buClr>
                <a:srgbClr val="000044"/>
              </a:buClr>
              <a:buSzPct val="100000"/>
              <a:buFont typeface="Wingdings" panose="05000000000000000000" pitchFamily="2" charset="2"/>
              <a:buChar char="u"/>
              <a:defRPr/>
            </a:pPr>
            <a:endParaRPr lang="zh-CN" altLang="en-US" sz="1000"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342900" indent="-32385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国家留学基金主要来自</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中央政府财政拨款</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，同时也接受国内外友好人士、企业、社会团体和组织机构的捐助。</a:t>
            </a:r>
            <a:endPar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eaLnBrk="1" fontAlgn="t" hangingPunct="1">
              <a:lnSpc>
                <a:spcPct val="150000"/>
              </a:lnSpc>
              <a:buClr>
                <a:srgbClr val="000044"/>
              </a:buClr>
              <a:buSzPct val="100000"/>
              <a:buFontTx/>
              <a:buBlip>
                <a:blip r:embed="rId1"/>
              </a:buBlip>
              <a:defRPr/>
            </a:pPr>
            <a:endPar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p:txBody>
      </p:sp>
      <p:pic>
        <p:nvPicPr>
          <p:cNvPr id="7" name="Picture 7" descr="http://fs.zhenjiang365.cn/bbsatt/day_111201/1112011011dfeba6e23911c7c8.jpg"/>
          <p:cNvPicPr>
            <a:picLocks noChangeAspect="1" noChangeArrowheads="1"/>
          </p:cNvPicPr>
          <p:nvPr/>
        </p:nvPicPr>
        <p:blipFill>
          <a:blip r:embed="rId2" cstate="print"/>
          <a:srcRect/>
          <a:stretch>
            <a:fillRect/>
          </a:stretch>
        </p:blipFill>
        <p:spPr bwMode="auto">
          <a:xfrm>
            <a:off x="1346891" y="4947670"/>
            <a:ext cx="1922522" cy="1439914"/>
          </a:xfrm>
          <a:prstGeom prst="rect">
            <a:avLst/>
          </a:prstGeom>
          <a:noFill/>
          <a:ln w="9525">
            <a:noFill/>
            <a:miter lim="800000"/>
            <a:headEnd/>
            <a:tailEnd/>
          </a:ln>
        </p:spPr>
      </p:pic>
      <p:sp>
        <p:nvSpPr>
          <p:cNvPr id="8" name="文本框 3"/>
          <p:cNvSpPr txBox="1">
            <a:spLocks noChangeArrowheads="1"/>
          </p:cNvSpPr>
          <p:nvPr/>
        </p:nvSpPr>
        <p:spPr bwMode="auto">
          <a:xfrm>
            <a:off x="3044556" y="5430478"/>
            <a:ext cx="3194050" cy="646112"/>
          </a:xfrm>
          <a:prstGeom prst="rect">
            <a:avLst/>
          </a:prstGeom>
          <a:noFill/>
          <a:ln w="9525">
            <a:noFill/>
            <a:miter lim="800000"/>
          </a:ln>
        </p:spPr>
        <p:txBody>
          <a:bodyPr wrap="none">
            <a:spAutoFit/>
          </a:bodyPr>
          <a:lstStyle/>
          <a:p>
            <a:pPr eaLnBrk="1" hangingPunct="1"/>
            <a:r>
              <a:rPr lang="en-US" altLang="zh-CN" sz="3600" dirty="0">
                <a:solidFill>
                  <a:srgbClr val="0000FF"/>
                </a:solidFill>
                <a:latin typeface="Times New Roman" panose="02020603050405020304" pitchFamily="18" charset="0"/>
                <a:cs typeface="Times New Roman" panose="02020603050405020304" pitchFamily="18" charset="0"/>
              </a:rPr>
              <a:t>www.csc.edu.cn</a:t>
            </a:r>
            <a:endParaRPr lang="zh-CN" altLang="en-US" sz="3600" dirty="0">
              <a:solidFill>
                <a:srgbClr val="0000FF"/>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a:blip r:embed="rId3" cstate="print"/>
          <a:srcRect l="57619" t="8858" r="30476" b="72095"/>
          <a:stretch>
            <a:fillRect/>
          </a:stretch>
        </p:blipFill>
        <p:spPr bwMode="auto">
          <a:xfrm>
            <a:off x="6769698" y="5080360"/>
            <a:ext cx="1278746" cy="1278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0" y="5546784"/>
            <a:ext cx="1518249" cy="1178943"/>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6495691" y="1587261"/>
            <a:ext cx="2648309" cy="230325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xfrm>
            <a:off x="771837" y="1017410"/>
            <a:ext cx="8372163" cy="574183"/>
          </a:xfrm>
        </p:spPr>
        <p:txBody>
          <a:bodyPr/>
          <a:lstStyle/>
          <a:p>
            <a:r>
              <a:rPr lang="zh-CN" altLang="en-US" dirty="0" smtClean="0"/>
              <a:t>公派项目检索</a:t>
            </a:r>
            <a:endParaRPr lang="zh-CN" altLang="en-US" dirty="0"/>
          </a:p>
        </p:txBody>
      </p:sp>
      <p:pic>
        <p:nvPicPr>
          <p:cNvPr id="7" name="图片 1"/>
          <p:cNvPicPr>
            <a:picLocks noChangeAspect="1"/>
          </p:cNvPicPr>
          <p:nvPr/>
        </p:nvPicPr>
        <p:blipFill>
          <a:blip r:embed="rId1" cstate="print"/>
          <a:srcRect/>
          <a:stretch>
            <a:fillRect/>
          </a:stretch>
        </p:blipFill>
        <p:spPr bwMode="auto">
          <a:xfrm>
            <a:off x="733245" y="2219226"/>
            <a:ext cx="7110537" cy="4431740"/>
          </a:xfrm>
          <a:prstGeom prst="rect">
            <a:avLst/>
          </a:prstGeom>
          <a:noFill/>
          <a:ln w="9525">
            <a:noFill/>
            <a:miter lim="800000"/>
            <a:headEnd/>
            <a:tailEnd/>
          </a:ln>
        </p:spPr>
      </p:pic>
      <p:sp>
        <p:nvSpPr>
          <p:cNvPr id="9" name="矩形 8"/>
          <p:cNvSpPr/>
          <p:nvPr/>
        </p:nvSpPr>
        <p:spPr>
          <a:xfrm>
            <a:off x="675023" y="1628410"/>
            <a:ext cx="3613490" cy="553998"/>
          </a:xfrm>
          <a:prstGeom prst="rect">
            <a:avLst/>
          </a:prstGeom>
        </p:spPr>
        <p:txBody>
          <a:bodyPr wrap="none">
            <a:spAutoFit/>
          </a:bodyPr>
          <a:lstStyle/>
          <a:p>
            <a:r>
              <a:rPr lang="en-US" altLang="zh-CN" sz="3000" b="1" dirty="0">
                <a:latin typeface="Times New Roman" panose="02020603050405020304" pitchFamily="18" charset="0"/>
                <a:cs typeface="Times New Roman" panose="02020603050405020304" pitchFamily="18" charset="0"/>
              </a:rPr>
              <a:t>https://bg.csc.edu.cn</a:t>
            </a:r>
            <a:r>
              <a:rPr lang="en-US" altLang="zh-CN" dirty="0"/>
              <a:t>/</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rot="10800000">
            <a:off x="6495691" y="1587261"/>
            <a:ext cx="2648309" cy="230325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xfrm>
            <a:off x="771837" y="957026"/>
            <a:ext cx="8372163" cy="574183"/>
          </a:xfrm>
        </p:spPr>
        <p:txBody>
          <a:bodyPr/>
          <a:lstStyle/>
          <a:p>
            <a:r>
              <a:rPr lang="zh-CN" altLang="en-US" dirty="0" smtClean="0"/>
              <a:t>遴选通知查询</a:t>
            </a:r>
            <a:endParaRPr lang="zh-CN" altLang="en-US" dirty="0"/>
          </a:p>
        </p:txBody>
      </p:sp>
      <p:pic>
        <p:nvPicPr>
          <p:cNvPr id="5" name="图片 4" descr="微信截图_20161024094840.png"/>
          <p:cNvPicPr>
            <a:picLocks noChangeAspect="1"/>
          </p:cNvPicPr>
          <p:nvPr/>
        </p:nvPicPr>
        <p:blipFill>
          <a:blip r:embed="rId1" cstate="print"/>
          <a:stretch>
            <a:fillRect/>
          </a:stretch>
        </p:blipFill>
        <p:spPr>
          <a:xfrm>
            <a:off x="437945" y="2464712"/>
            <a:ext cx="8078328" cy="2791215"/>
          </a:xfrm>
          <a:prstGeom prst="rect">
            <a:avLst/>
          </a:prstGeom>
        </p:spPr>
      </p:pic>
      <p:sp>
        <p:nvSpPr>
          <p:cNvPr id="8" name="直角三角形 7"/>
          <p:cNvSpPr/>
          <p:nvPr/>
        </p:nvSpPr>
        <p:spPr>
          <a:xfrm>
            <a:off x="0" y="5546784"/>
            <a:ext cx="1518249" cy="1178943"/>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7945" y="1822066"/>
            <a:ext cx="5236946" cy="553998"/>
          </a:xfrm>
          <a:prstGeom prst="rect">
            <a:avLst/>
          </a:prstGeom>
        </p:spPr>
        <p:txBody>
          <a:bodyPr wrap="none">
            <a:spAutoFit/>
          </a:bodyPr>
          <a:lstStyle/>
          <a:p>
            <a:r>
              <a:rPr lang="en-US" altLang="zh-CN" sz="3000" b="1" dirty="0">
                <a:latin typeface="Times New Roman" panose="02020603050405020304" pitchFamily="18" charset="0"/>
                <a:cs typeface="Times New Roman" panose="02020603050405020304" pitchFamily="18" charset="0"/>
              </a:rPr>
              <a:t>https://www.csc.edu.cn/chuguo</a:t>
            </a:r>
            <a:endParaRPr lang="zh-CN" altLang="en-US" sz="3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71837" y="982905"/>
            <a:ext cx="8372163" cy="574183"/>
          </a:xfrm>
        </p:spPr>
        <p:txBody>
          <a:bodyPr/>
          <a:lstStyle/>
          <a:p>
            <a:r>
              <a:rPr lang="zh-CN" altLang="en-US" dirty="0" smtClean="0"/>
              <a:t>选派办法查询</a:t>
            </a:r>
            <a:endParaRPr lang="zh-CN" altLang="en-US" dirty="0"/>
          </a:p>
        </p:txBody>
      </p:sp>
      <p:sp>
        <p:nvSpPr>
          <p:cNvPr id="6" name="文本框 2"/>
          <p:cNvSpPr txBox="1">
            <a:spLocks noChangeArrowheads="1"/>
          </p:cNvSpPr>
          <p:nvPr/>
        </p:nvSpPr>
        <p:spPr bwMode="auto">
          <a:xfrm>
            <a:off x="787879" y="1653397"/>
            <a:ext cx="6179512" cy="553998"/>
          </a:xfrm>
          <a:prstGeom prst="rect">
            <a:avLst/>
          </a:prstGeom>
          <a:noFill/>
          <a:ln w="9525">
            <a:noFill/>
            <a:miter lim="800000"/>
          </a:ln>
        </p:spPr>
        <p:txBody>
          <a:bodyPr wrap="none">
            <a:spAutoFit/>
          </a:bodyPr>
          <a:lstStyle/>
          <a:p>
            <a:r>
              <a:rPr lang="en-US" altLang="zh-CN" sz="3000" b="1" dirty="0" smtClean="0">
                <a:latin typeface="Times New Roman" panose="02020603050405020304" pitchFamily="18" charset="0"/>
                <a:cs typeface="Times New Roman" panose="02020603050405020304" pitchFamily="18" charset="0"/>
              </a:rPr>
              <a:t>http://www.csc.edu.cn/chuguo/list/26</a:t>
            </a:r>
            <a:endParaRPr lang="zh-CN" altLang="en-US" sz="3000" b="1" dirty="0">
              <a:latin typeface="Times New Roman" panose="02020603050405020304" pitchFamily="18" charset="0"/>
              <a:cs typeface="Times New Roman" panose="02020603050405020304" pitchFamily="18" charset="0"/>
            </a:endParaRPr>
          </a:p>
        </p:txBody>
      </p:sp>
      <p:pic>
        <p:nvPicPr>
          <p:cNvPr id="7" name="图片 6" descr="微信截图_20161024103345.png"/>
          <p:cNvPicPr>
            <a:picLocks noChangeAspect="1"/>
          </p:cNvPicPr>
          <p:nvPr/>
        </p:nvPicPr>
        <p:blipFill>
          <a:blip r:embed="rId1" cstate="print"/>
          <a:srcRect b="23615"/>
          <a:stretch>
            <a:fillRect/>
          </a:stretch>
        </p:blipFill>
        <p:spPr>
          <a:xfrm>
            <a:off x="1509623" y="2319410"/>
            <a:ext cx="5771345" cy="4133149"/>
          </a:xfrm>
          <a:prstGeom prst="rect">
            <a:avLst/>
          </a:prstGeom>
        </p:spPr>
      </p:pic>
      <p:sp>
        <p:nvSpPr>
          <p:cNvPr id="5" name="直角三角形 4"/>
          <p:cNvSpPr/>
          <p:nvPr/>
        </p:nvSpPr>
        <p:spPr>
          <a:xfrm rot="10800000">
            <a:off x="6495691" y="1587261"/>
            <a:ext cx="2648309" cy="230325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a:off x="0" y="5546784"/>
            <a:ext cx="1518249" cy="1178943"/>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1">
              <a:lumMod val="65000"/>
            </a:schemeClr>
          </a:solidFill>
          <a:ln>
            <a:noFill/>
          </a:ln>
        </p:spPr>
        <p:txBody>
          <a:bodyPr vert="horz" wrap="square" lIns="91440" tIns="45720" rIns="91440" bIns="45720" numCol="1" anchor="ctr" anchorCtr="0" compatLnSpc="1">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sp>
        <p:nvSpPr>
          <p:cNvPr id="13" name="Freeform 10"/>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00000"/>
          </a:solidFill>
          <a:ln>
            <a:noFill/>
          </a:ln>
        </p:spPr>
        <p:txBody>
          <a:bodyPr vert="horz" wrap="square" lIns="91440" tIns="45720" rIns="91440" bIns="45720" numCol="1" anchor="ctr" anchorCtr="0" compatLnSpc="1">
            <a:noAutofit/>
          </a:bodyPr>
          <a:lstStyle/>
          <a:p>
            <a:pPr algn="ctr"/>
            <a:endParaRPr lang="zh-CN" altLang="en-US" sz="3200" b="1" dirty="0">
              <a:solidFill>
                <a:srgbClr val="C00000"/>
              </a:solidFill>
            </a:endParaRPr>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项目负责人联系方式</a:t>
            </a:r>
            <a:endParaRPr lang="zh-CN" altLang="en-US" sz="2400" dirty="0">
              <a:solidFill>
                <a:schemeClr val="tx1">
                  <a:lumMod val="75000"/>
                  <a:lumOff val="25000"/>
                </a:schemeClr>
              </a:solidFill>
            </a:endParaRPr>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en-US" altLang="zh-CN" sz="2400" dirty="0" smtClean="0">
                <a:solidFill>
                  <a:schemeClr val="tx1">
                    <a:lumMod val="75000"/>
                    <a:lumOff val="25000"/>
                  </a:schemeClr>
                </a:solidFill>
              </a:rPr>
              <a:t>2019</a:t>
            </a:r>
            <a:r>
              <a:rPr lang="zh-CN" altLang="en-US" sz="2400" dirty="0" smtClean="0">
                <a:solidFill>
                  <a:schemeClr val="tx1">
                    <a:lumMod val="75000"/>
                    <a:lumOff val="25000"/>
                  </a:schemeClr>
                </a:solidFill>
              </a:rPr>
              <a:t>年工作安排</a:t>
            </a:r>
            <a:endParaRPr lang="zh-CN" altLang="en-US"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196" r="723"/>
          <a:stretch>
            <a:fillRect/>
          </a:stretch>
        </p:blipFill>
        <p:spPr>
          <a:xfrm>
            <a:off x="0" y="3305767"/>
            <a:ext cx="4971090" cy="3552459"/>
          </a:xfrm>
          <a:prstGeom prst="rect">
            <a:avLst/>
          </a:prstGeom>
        </p:spPr>
      </p:pic>
      <p:sp>
        <p:nvSpPr>
          <p:cNvPr id="7" name="文本框 6"/>
          <p:cNvSpPr txBox="1"/>
          <p:nvPr/>
        </p:nvSpPr>
        <p:spPr>
          <a:xfrm>
            <a:off x="4971090" y="852430"/>
            <a:ext cx="3901176" cy="646331"/>
          </a:xfrm>
          <a:prstGeom prst="rect">
            <a:avLst/>
          </a:prstGeom>
          <a:noFill/>
        </p:spPr>
        <p:txBody>
          <a:bodyPr wrap="square" rtlCol="0">
            <a:spAutoFit/>
          </a:bodyPr>
          <a:lstStyle/>
          <a:p>
            <a:pPr algn="ctr"/>
            <a:r>
              <a:rPr lang="en-US" altLang="zh-CN" b="1" dirty="0" smtClean="0"/>
              <a:t>2019</a:t>
            </a:r>
            <a:r>
              <a:rPr lang="zh-CN" altLang="en-US" b="1" dirty="0" smtClean="0"/>
              <a:t>年起所有研究生海外交流项目均需通过线上申请以完成校内评审</a:t>
            </a:r>
            <a:endParaRPr lang="zh-CN" altLang="en-US" b="1" dirty="0"/>
          </a:p>
        </p:txBody>
      </p:sp>
      <p:sp>
        <p:nvSpPr>
          <p:cNvPr id="9" name="下箭头标注 8"/>
          <p:cNvSpPr/>
          <p:nvPr/>
        </p:nvSpPr>
        <p:spPr>
          <a:xfrm>
            <a:off x="5378569" y="2009144"/>
            <a:ext cx="3493697" cy="665045"/>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我的数字交大</a:t>
            </a:r>
            <a:r>
              <a:rPr lang="en-US" altLang="zh-CN" sz="1600" b="1" dirty="0" smtClean="0"/>
              <a:t>(http://my.sjtu.edu.cn)</a:t>
            </a:r>
            <a:endParaRPr lang="zh-CN" altLang="en-US" sz="1600" b="1" dirty="0"/>
          </a:p>
        </p:txBody>
      </p:sp>
      <p:sp>
        <p:nvSpPr>
          <p:cNvPr id="10" name="下箭头标注 9"/>
          <p:cNvSpPr/>
          <p:nvPr/>
        </p:nvSpPr>
        <p:spPr>
          <a:xfrm>
            <a:off x="5378568" y="3390178"/>
            <a:ext cx="3493698" cy="665045"/>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办事大厅</a:t>
            </a:r>
            <a:endParaRPr lang="zh-CN" altLang="en-US" dirty="0"/>
          </a:p>
        </p:txBody>
      </p:sp>
      <p:sp>
        <p:nvSpPr>
          <p:cNvPr id="11" name="下箭头标注 10"/>
          <p:cNvSpPr/>
          <p:nvPr/>
        </p:nvSpPr>
        <p:spPr>
          <a:xfrm>
            <a:off x="5378568" y="4055223"/>
            <a:ext cx="3493698" cy="665045"/>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研究生</a:t>
            </a:r>
            <a:endParaRPr lang="zh-CN" altLang="en-US" dirty="0"/>
          </a:p>
        </p:txBody>
      </p:sp>
      <p:sp>
        <p:nvSpPr>
          <p:cNvPr id="12" name="矩形 11"/>
          <p:cNvSpPr/>
          <p:nvPr/>
        </p:nvSpPr>
        <p:spPr>
          <a:xfrm>
            <a:off x="5378568" y="4720268"/>
            <a:ext cx="3493698" cy="455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海外交流项目申请</a:t>
            </a:r>
            <a:endParaRPr lang="zh-CN" altLang="en-US" dirty="0"/>
          </a:p>
        </p:txBody>
      </p:sp>
      <p:sp>
        <p:nvSpPr>
          <p:cNvPr id="13" name="文本框 12"/>
          <p:cNvSpPr txBox="1"/>
          <p:nvPr/>
        </p:nvSpPr>
        <p:spPr>
          <a:xfrm>
            <a:off x="5503651" y="5205229"/>
            <a:ext cx="3243532" cy="646331"/>
          </a:xfrm>
          <a:prstGeom prst="rect">
            <a:avLst/>
          </a:prstGeom>
          <a:noFill/>
        </p:spPr>
        <p:txBody>
          <a:bodyPr wrap="square" rtlCol="0">
            <a:spAutoFit/>
          </a:bodyPr>
          <a:lstStyle/>
          <a:p>
            <a:pPr algn="ctr"/>
            <a:r>
              <a:rPr lang="zh-CN" altLang="en-US" b="1" dirty="0" smtClean="0"/>
              <a:t>材料需正确完整，避免退回修改影响审核进度</a:t>
            </a:r>
            <a:endParaRPr lang="zh-CN" altLang="en-US" b="1" dirty="0"/>
          </a:p>
        </p:txBody>
      </p:sp>
      <p:sp>
        <p:nvSpPr>
          <p:cNvPr id="14" name="五角星 13"/>
          <p:cNvSpPr/>
          <p:nvPr/>
        </p:nvSpPr>
        <p:spPr>
          <a:xfrm>
            <a:off x="8563692" y="1175595"/>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标注 14"/>
          <p:cNvSpPr/>
          <p:nvPr/>
        </p:nvSpPr>
        <p:spPr>
          <a:xfrm>
            <a:off x="5378568" y="2685245"/>
            <a:ext cx="3493698" cy="665045"/>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流程</a:t>
            </a:r>
            <a:endParaRPr lang="zh-CN" altLang="en-US" dirty="0"/>
          </a:p>
        </p:txBody>
      </p:sp>
      <p:pic>
        <p:nvPicPr>
          <p:cNvPr id="2" name="图片 1"/>
          <p:cNvPicPr>
            <a:picLocks noChangeAspect="1"/>
          </p:cNvPicPr>
          <p:nvPr/>
        </p:nvPicPr>
        <p:blipFill>
          <a:blip r:embed="rId2"/>
          <a:stretch>
            <a:fillRect/>
          </a:stretch>
        </p:blipFill>
        <p:spPr>
          <a:xfrm>
            <a:off x="0" y="108096"/>
            <a:ext cx="4971090" cy="30845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校内</a:t>
            </a:r>
            <a:r>
              <a:rPr lang="zh-CN" altLang="en-US" dirty="0" smtClean="0"/>
              <a:t>工作安排</a:t>
            </a:r>
            <a:endParaRPr lang="zh-CN" altLang="en-US" dirty="0"/>
          </a:p>
        </p:txBody>
      </p:sp>
      <p:sp>
        <p:nvSpPr>
          <p:cNvPr id="7" name="矩形 6"/>
          <p:cNvSpPr/>
          <p:nvPr/>
        </p:nvSpPr>
        <p:spPr>
          <a:xfrm>
            <a:off x="0" y="2741714"/>
            <a:ext cx="9143999" cy="1821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CN" altLang="en-US" sz="3200" dirty="0" smtClean="0">
                <a:latin typeface="黑体" panose="02010609060101010101" pitchFamily="49" charset="-122"/>
                <a:ea typeface="黑体" panose="02010609060101010101" pitchFamily="49" charset="-122"/>
              </a:rPr>
              <a:t>国家建设高水平大学</a:t>
            </a:r>
            <a:endParaRPr lang="en-US" altLang="zh-CN" sz="3200" dirty="0" smtClean="0">
              <a:latin typeface="黑体" panose="02010609060101010101" pitchFamily="49" charset="-122"/>
              <a:ea typeface="黑体" panose="02010609060101010101" pitchFamily="49" charset="-122"/>
            </a:endParaRPr>
          </a:p>
          <a:p>
            <a:pPr algn="ctr">
              <a:defRPr/>
            </a:pPr>
            <a:r>
              <a:rPr lang="zh-CN" altLang="en-US" sz="3200" dirty="0" smtClean="0">
                <a:latin typeface="黑体" panose="02010609060101010101" pitchFamily="49" charset="-122"/>
                <a:ea typeface="黑体" panose="02010609060101010101" pitchFamily="49" charset="-122"/>
              </a:rPr>
              <a:t>及艺术类项目</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58528" y="2705969"/>
            <a:ext cx="2543839" cy="10429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圆角矩形 22"/>
          <p:cNvSpPr/>
          <p:nvPr/>
        </p:nvSpPr>
        <p:spPr>
          <a:xfrm>
            <a:off x="216693" y="5710238"/>
            <a:ext cx="8617990" cy="8318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65306" tIns="32653" rIns="65306" bIns="32653" anchor="ctr"/>
          <a:lstStyle/>
          <a:p>
            <a:pPr algn="ctr" eaLnBrk="1" fontAlgn="auto" hangingPunct="1">
              <a:spcBef>
                <a:spcPts val="0"/>
              </a:spcBef>
              <a:spcAft>
                <a:spcPts val="0"/>
              </a:spcAft>
              <a:defRPr/>
            </a:pPr>
            <a:endParaRPr lang="en-US" altLang="zh-CN" sz="2000" b="1" dirty="0"/>
          </a:p>
        </p:txBody>
      </p:sp>
      <p:sp>
        <p:nvSpPr>
          <p:cNvPr id="25" name="右箭头标注 24"/>
          <p:cNvSpPr/>
          <p:nvPr/>
        </p:nvSpPr>
        <p:spPr>
          <a:xfrm>
            <a:off x="669452" y="1811941"/>
            <a:ext cx="1143906" cy="700619"/>
          </a:xfrm>
          <a:prstGeom prst="rightArrowCallout">
            <a:avLst>
              <a:gd name="adj1" fmla="val 25000"/>
              <a:gd name="adj2" fmla="val 25000"/>
              <a:gd name="adj3" fmla="val 25000"/>
              <a:gd name="adj4" fmla="val 80856"/>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eaLnBrk="1" fontAlgn="auto" hangingPunct="1">
              <a:spcBef>
                <a:spcPts val="0"/>
              </a:spcBef>
              <a:spcAft>
                <a:spcPts val="0"/>
              </a:spcAft>
              <a:defRPr/>
            </a:pPr>
            <a:r>
              <a:rPr lang="zh-CN" altLang="en-US" sz="1600" b="1" dirty="0">
                <a:ln>
                  <a:solidFill>
                    <a:srgbClr val="FFC000"/>
                  </a:solidFill>
                </a:ln>
                <a:solidFill>
                  <a:srgbClr val="CCFFCC"/>
                </a:solidFill>
              </a:rPr>
              <a:t>学生</a:t>
            </a:r>
            <a:r>
              <a:rPr lang="zh-CN" altLang="en-US" sz="1400" b="1" dirty="0">
                <a:solidFill>
                  <a:srgbClr val="CCFFCC"/>
                </a:solidFill>
              </a:rPr>
              <a:t>查看选派办法</a:t>
            </a:r>
            <a:endParaRPr lang="en-US" altLang="zh-CN" sz="1400" b="1" dirty="0">
              <a:solidFill>
                <a:srgbClr val="CCFFCC"/>
              </a:solidFill>
            </a:endParaRPr>
          </a:p>
        </p:txBody>
      </p:sp>
      <p:sp>
        <p:nvSpPr>
          <p:cNvPr id="26" name="右箭头标注 25"/>
          <p:cNvSpPr/>
          <p:nvPr/>
        </p:nvSpPr>
        <p:spPr>
          <a:xfrm>
            <a:off x="1805318" y="1802222"/>
            <a:ext cx="980186" cy="710339"/>
          </a:xfrm>
          <a:prstGeom prst="rightArrowCallout">
            <a:avLst>
              <a:gd name="adj1" fmla="val 20750"/>
              <a:gd name="adj2" fmla="val 22875"/>
              <a:gd name="adj3" fmla="val 25000"/>
              <a:gd name="adj4" fmla="val 78156"/>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smtClean="0">
                <a:solidFill>
                  <a:srgbClr val="CCFFCC"/>
                </a:solidFill>
              </a:rPr>
              <a:t>获得外方邀请信</a:t>
            </a:r>
            <a:endParaRPr lang="zh-CN" altLang="en-US" sz="1400" b="1" dirty="0" smtClean="0">
              <a:solidFill>
                <a:srgbClr val="CCFFCC"/>
              </a:solidFill>
            </a:endParaRPr>
          </a:p>
        </p:txBody>
      </p:sp>
      <p:sp>
        <p:nvSpPr>
          <p:cNvPr id="42" name="圆角矩形 41"/>
          <p:cNvSpPr/>
          <p:nvPr/>
        </p:nvSpPr>
        <p:spPr>
          <a:xfrm>
            <a:off x="192087" y="3763963"/>
            <a:ext cx="8642596" cy="124142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65306" tIns="32653" rIns="65306" bIns="32653" anchor="ctr"/>
          <a:lstStyle/>
          <a:p>
            <a:pPr algn="ctr" eaLnBrk="1" fontAlgn="auto" hangingPunct="1">
              <a:spcBef>
                <a:spcPts val="0"/>
              </a:spcBef>
              <a:spcAft>
                <a:spcPts val="0"/>
              </a:spcAft>
              <a:defRPr/>
            </a:pPr>
            <a:endParaRPr lang="zh-CN" altLang="en-US" sz="2000" b="1" dirty="0">
              <a:solidFill>
                <a:srgbClr val="000000"/>
              </a:solidFill>
            </a:endParaRPr>
          </a:p>
        </p:txBody>
      </p:sp>
      <p:sp>
        <p:nvSpPr>
          <p:cNvPr id="28" name="右箭头标注 27"/>
          <p:cNvSpPr/>
          <p:nvPr/>
        </p:nvSpPr>
        <p:spPr>
          <a:xfrm>
            <a:off x="2806451" y="1802222"/>
            <a:ext cx="1022081" cy="718309"/>
          </a:xfrm>
          <a:prstGeom prst="rightArrowCallout">
            <a:avLst>
              <a:gd name="adj1" fmla="val 25000"/>
              <a:gd name="adj2" fmla="val 25000"/>
              <a:gd name="adj3" fmla="val 25000"/>
              <a:gd name="adj4" fmla="val 77267"/>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dirty="0" smtClean="0">
                <a:solidFill>
                  <a:srgbClr val="CCFFCC"/>
                </a:solidFill>
              </a:rPr>
              <a:t>准备申请材料</a:t>
            </a:r>
            <a:endParaRPr lang="zh-CN" altLang="en-US" sz="1400" b="1" dirty="0" smtClean="0">
              <a:solidFill>
                <a:srgbClr val="CCFFCC"/>
              </a:solidFill>
            </a:endParaRPr>
          </a:p>
        </p:txBody>
      </p:sp>
      <p:sp>
        <p:nvSpPr>
          <p:cNvPr id="38" name="左箭头标注 37"/>
          <p:cNvSpPr/>
          <p:nvPr/>
        </p:nvSpPr>
        <p:spPr>
          <a:xfrm>
            <a:off x="669452" y="2989126"/>
            <a:ext cx="1343490" cy="663052"/>
          </a:xfrm>
          <a:prstGeom prst="rect">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smtClean="0">
                <a:solidFill>
                  <a:srgbClr val="CCFFCC"/>
                </a:solidFill>
              </a:rPr>
              <a:t>研究生院在线推送审核结果</a:t>
            </a:r>
            <a:endParaRPr lang="zh-CN" altLang="en-US" sz="1200" b="1" dirty="0" smtClean="0">
              <a:solidFill>
                <a:srgbClr val="FFFFFF"/>
              </a:solidFill>
            </a:endParaRPr>
          </a:p>
        </p:txBody>
      </p:sp>
      <p:sp>
        <p:nvSpPr>
          <p:cNvPr id="59" name="左箭头标注 58"/>
          <p:cNvSpPr/>
          <p:nvPr/>
        </p:nvSpPr>
        <p:spPr>
          <a:xfrm>
            <a:off x="3595389" y="2981325"/>
            <a:ext cx="1306978" cy="661988"/>
          </a:xfrm>
          <a:prstGeom prst="leftArrowCallout">
            <a:avLst>
              <a:gd name="adj1" fmla="val 25000"/>
              <a:gd name="adj2" fmla="val 27756"/>
              <a:gd name="adj3" fmla="val 50259"/>
              <a:gd name="adj4" fmla="val 61279"/>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a:lnSpc>
                <a:spcPct val="100000"/>
              </a:lnSpc>
              <a:spcBef>
                <a:spcPct val="0"/>
              </a:spcBef>
              <a:buClrTx/>
              <a:buSzTx/>
              <a:buNone/>
              <a:defRPr/>
            </a:pPr>
            <a:r>
              <a:rPr lang="zh-CN" altLang="en-US" sz="1200" b="1" dirty="0" smtClean="0">
                <a:solidFill>
                  <a:srgbClr val="CCFFCC"/>
                </a:solidFill>
              </a:rPr>
              <a:t>校内</a:t>
            </a:r>
            <a:r>
              <a:rPr lang="zh-CN" altLang="zh-CN" sz="1200" b="1" dirty="0" smtClean="0">
                <a:solidFill>
                  <a:srgbClr val="CCFFCC"/>
                </a:solidFill>
              </a:rPr>
              <a:t>专</a:t>
            </a:r>
            <a:r>
              <a:rPr lang="zh-CN" altLang="zh-CN" sz="1200" b="1" dirty="0">
                <a:solidFill>
                  <a:srgbClr val="CCFFCC"/>
                </a:solidFill>
              </a:rPr>
              <a:t>家进行评审</a:t>
            </a:r>
            <a:endParaRPr lang="zh-CN" altLang="en-US" sz="1200" b="1" dirty="0">
              <a:solidFill>
                <a:srgbClr val="CCFFCC"/>
              </a:solidFill>
            </a:endParaRPr>
          </a:p>
        </p:txBody>
      </p:sp>
      <p:sp>
        <p:nvSpPr>
          <p:cNvPr id="62" name="右箭头标注 61"/>
          <p:cNvSpPr/>
          <p:nvPr/>
        </p:nvSpPr>
        <p:spPr>
          <a:xfrm>
            <a:off x="1919288" y="5138738"/>
            <a:ext cx="2527300" cy="438150"/>
          </a:xfrm>
          <a:prstGeom prst="rightArrowCallout">
            <a:avLst>
              <a:gd name="adj1" fmla="val 30792"/>
              <a:gd name="adj2" fmla="val 25000"/>
              <a:gd name="adj3" fmla="val 25000"/>
              <a:gd name="adj4" fmla="val 82666"/>
            </a:avLst>
          </a:prstGeom>
          <a:solidFill>
            <a:srgbClr val="410355"/>
          </a:soli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600" b="1" smtClean="0">
                <a:solidFill>
                  <a:srgbClr val="CCFFCC"/>
                </a:solidFill>
              </a:rPr>
              <a:t>公布录取结果</a:t>
            </a:r>
            <a:endParaRPr lang="zh-CN" altLang="en-US" sz="1600" b="1" smtClean="0">
              <a:solidFill>
                <a:srgbClr val="CCFFCC"/>
              </a:solidFill>
            </a:endParaRPr>
          </a:p>
        </p:txBody>
      </p:sp>
      <p:sp>
        <p:nvSpPr>
          <p:cNvPr id="35" name="流程图: 过程 34"/>
          <p:cNvSpPr/>
          <p:nvPr/>
        </p:nvSpPr>
        <p:spPr>
          <a:xfrm>
            <a:off x="2013887" y="2989126"/>
            <a:ext cx="1581501" cy="669630"/>
          </a:xfrm>
          <a:prstGeom prst="leftArrowCallout">
            <a:avLst>
              <a:gd name="adj1" fmla="val 25000"/>
              <a:gd name="adj2" fmla="val 25000"/>
              <a:gd name="adj3" fmla="val 25000"/>
              <a:gd name="adj4" fmla="val 76832"/>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a:solidFill>
                  <a:srgbClr val="CCFFCC"/>
                </a:solidFill>
              </a:rPr>
              <a:t>研究生院主页公布推荐名单</a:t>
            </a:r>
            <a:endParaRPr lang="zh-CN" altLang="en-US" sz="1200" b="1" dirty="0">
              <a:solidFill>
                <a:srgbClr val="CCFFCC"/>
              </a:solidFill>
            </a:endParaRPr>
          </a:p>
        </p:txBody>
      </p:sp>
      <p:sp>
        <p:nvSpPr>
          <p:cNvPr id="44" name="右箭头标注 43"/>
          <p:cNvSpPr/>
          <p:nvPr/>
        </p:nvSpPr>
        <p:spPr>
          <a:xfrm>
            <a:off x="4476750" y="4024313"/>
            <a:ext cx="2228850" cy="823912"/>
          </a:xfrm>
          <a:prstGeom prst="rightArrowCallout">
            <a:avLst>
              <a:gd name="adj1" fmla="val 25000"/>
              <a:gd name="adj2" fmla="val 26542"/>
              <a:gd name="adj3" fmla="val 29627"/>
              <a:gd name="adj4" fmla="val 78412"/>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smtClean="0">
                <a:solidFill>
                  <a:srgbClr val="CCFFCC"/>
                </a:solidFill>
              </a:rPr>
              <a:t>研究生院完成学生材料在线报送</a:t>
            </a:r>
            <a:endParaRPr lang="zh-CN" altLang="en-US" sz="1400" b="1" smtClean="0">
              <a:solidFill>
                <a:srgbClr val="CCFFCC"/>
              </a:solidFill>
            </a:endParaRPr>
          </a:p>
        </p:txBody>
      </p:sp>
      <p:sp>
        <p:nvSpPr>
          <p:cNvPr id="64" name="右箭头标注 63"/>
          <p:cNvSpPr/>
          <p:nvPr/>
        </p:nvSpPr>
        <p:spPr>
          <a:xfrm>
            <a:off x="1906588" y="5922963"/>
            <a:ext cx="2557462" cy="469900"/>
          </a:xfrm>
          <a:prstGeom prst="rightArrowCallout">
            <a:avLst>
              <a:gd name="adj1" fmla="val 25000"/>
              <a:gd name="adj2" fmla="val 25000"/>
              <a:gd name="adj3" fmla="val 25000"/>
              <a:gd name="adj4" fmla="val 82222"/>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600" b="1" smtClean="0">
                <a:solidFill>
                  <a:srgbClr val="CCFFCC"/>
                </a:solidFill>
              </a:rPr>
              <a:t>派出手续办理</a:t>
            </a:r>
            <a:endParaRPr lang="zh-CN" altLang="en-US" sz="1600" b="1" smtClean="0">
              <a:solidFill>
                <a:srgbClr val="CCFFCC"/>
              </a:solidFill>
            </a:endParaRPr>
          </a:p>
        </p:txBody>
      </p:sp>
      <p:sp>
        <p:nvSpPr>
          <p:cNvPr id="24" name="标题 30"/>
          <p:cNvSpPr>
            <a:spLocks noGrp="1"/>
          </p:cNvSpPr>
          <p:nvPr>
            <p:ph type="title"/>
          </p:nvPr>
        </p:nvSpPr>
        <p:spPr>
          <a:xfrm>
            <a:off x="44450" y="809625"/>
            <a:ext cx="8823325" cy="574675"/>
          </a:xfrm>
        </p:spPr>
        <p:txBody>
          <a:bodyPr vert="horz" wrap="square" lIns="91440" tIns="45720" rIns="91440" bIns="45720" numCol="1" anchor="t" anchorCtr="0" compatLnSpc="1"/>
          <a:lstStyle/>
          <a:p>
            <a:pPr eaLnBrk="1" hangingPunct="1">
              <a:defRPr/>
            </a:pPr>
            <a:r>
              <a:rPr lang="zh-CN" altLang="en-US" sz="280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联培博</a:t>
            </a:r>
            <a:r>
              <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士类</a:t>
            </a:r>
            <a:r>
              <a:rPr lang="en-US" altLang="zh-CN"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a:t>
            </a:r>
            <a:r>
              <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工作时间流程</a:t>
            </a:r>
            <a:endPar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27" name="右箭头标注 26"/>
          <p:cNvSpPr/>
          <p:nvPr/>
        </p:nvSpPr>
        <p:spPr>
          <a:xfrm>
            <a:off x="5417442" y="1786103"/>
            <a:ext cx="2051240" cy="843907"/>
          </a:xfrm>
          <a:prstGeom prst="rightArrowCallout">
            <a:avLst>
              <a:gd name="adj1" fmla="val 20884"/>
              <a:gd name="adj2" fmla="val 18921"/>
              <a:gd name="adj3" fmla="val 25000"/>
              <a:gd name="adj4" fmla="val 86233"/>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smtClean="0">
                <a:solidFill>
                  <a:srgbClr val="CCFFCC"/>
                </a:solidFill>
              </a:rPr>
              <a:t>在</a:t>
            </a:r>
            <a:r>
              <a:rPr lang="en-US" altLang="zh-CN" sz="1200" b="1" dirty="0" smtClean="0">
                <a:solidFill>
                  <a:srgbClr val="CCFFCC"/>
                </a:solidFill>
              </a:rPr>
              <a:t>my.sjtu.edu.cn</a:t>
            </a:r>
            <a:r>
              <a:rPr lang="zh-CN" altLang="en-US" sz="1200" b="1" dirty="0" smtClean="0">
                <a:solidFill>
                  <a:srgbClr val="CCFFCC"/>
                </a:solidFill>
              </a:rPr>
              <a:t>中研究生海外访学申请栏目提交申请（上传导师推荐意见</a:t>
            </a:r>
            <a:r>
              <a:rPr lang="en-US" altLang="zh-CN" sz="1200" b="1" dirty="0" smtClean="0">
                <a:solidFill>
                  <a:srgbClr val="CCFFCC"/>
                </a:solidFill>
              </a:rPr>
              <a:t>word</a:t>
            </a:r>
            <a:r>
              <a:rPr lang="zh-CN" altLang="en-US" sz="1200" b="1" dirty="0" smtClean="0">
                <a:solidFill>
                  <a:srgbClr val="CCFFCC"/>
                </a:solidFill>
              </a:rPr>
              <a:t>版及签字扫描版）</a:t>
            </a:r>
            <a:endParaRPr lang="zh-CN" altLang="en-US" sz="1200" b="1" dirty="0" smtClean="0">
              <a:solidFill>
                <a:srgbClr val="CCFFCC"/>
              </a:solidFill>
            </a:endParaRPr>
          </a:p>
        </p:txBody>
      </p:sp>
      <p:sp>
        <p:nvSpPr>
          <p:cNvPr id="29" name="下箭头标注 28"/>
          <p:cNvSpPr/>
          <p:nvPr/>
        </p:nvSpPr>
        <p:spPr>
          <a:xfrm>
            <a:off x="3828532" y="1794660"/>
            <a:ext cx="1589946" cy="827138"/>
          </a:xfrm>
          <a:prstGeom prst="rightArrowCallout">
            <a:avLst>
              <a:gd name="adj1" fmla="val 18970"/>
              <a:gd name="adj2" fmla="val 25000"/>
              <a:gd name="adj3" fmla="val 19975"/>
              <a:gd name="adj4" fmla="val 84441"/>
            </a:avLst>
          </a:prstGeom>
          <a:solidFill>
            <a:schemeClr val="accent1">
              <a:lumMod val="75000"/>
            </a:schemeClr>
          </a:solidFill>
          <a:ln>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eaLnBrk="1" fontAlgn="auto" hangingPunct="1">
              <a:spcBef>
                <a:spcPts val="0"/>
              </a:spcBef>
              <a:spcAft>
                <a:spcPts val="0"/>
              </a:spcAft>
              <a:defRPr/>
            </a:pPr>
            <a:r>
              <a:rPr lang="zh-CN" altLang="en-US" sz="1600" b="1" dirty="0">
                <a:ln>
                  <a:solidFill>
                    <a:srgbClr val="FFC000"/>
                  </a:solidFill>
                </a:ln>
                <a:solidFill>
                  <a:srgbClr val="CCFFCC"/>
                </a:solidFill>
              </a:rPr>
              <a:t>导</a:t>
            </a:r>
            <a:r>
              <a:rPr lang="zh-CN" altLang="en-US" sz="1600" b="1" dirty="0" smtClean="0">
                <a:ln>
                  <a:solidFill>
                    <a:srgbClr val="FFC000"/>
                  </a:solidFill>
                </a:ln>
                <a:solidFill>
                  <a:srgbClr val="CCFFCC"/>
                </a:solidFill>
              </a:rPr>
              <a:t>师</a:t>
            </a:r>
            <a:r>
              <a:rPr lang="zh-CN" altLang="en-US" sz="1200" b="1" dirty="0">
                <a:solidFill>
                  <a:srgbClr val="CCFFCC"/>
                </a:solidFill>
                <a:latin typeface="等线 Light" panose="02010600030101010101" pitchFamily="2" charset="-122"/>
                <a:ea typeface="等线" panose="02010600030101010101" pitchFamily="2" charset="-122"/>
              </a:rPr>
              <a:t>判定是否推荐，并</a:t>
            </a:r>
            <a:r>
              <a:rPr lang="zh-CN" altLang="en-US" sz="1200" b="1" dirty="0" smtClean="0">
                <a:solidFill>
                  <a:srgbClr val="CCFFCC"/>
                </a:solidFill>
                <a:latin typeface="等线 Light" panose="02010600030101010101" pitchFamily="2" charset="-122"/>
                <a:ea typeface="等线" panose="02010600030101010101" pitchFamily="2" charset="-122"/>
              </a:rPr>
              <a:t>按</a:t>
            </a:r>
            <a:r>
              <a:rPr lang="zh-CN" altLang="en-US" sz="1200" b="1" dirty="0">
                <a:solidFill>
                  <a:srgbClr val="CCFFCC"/>
                </a:solidFill>
                <a:latin typeface="等线 Light" panose="02010600030101010101" pitchFamily="2" charset="-122"/>
                <a:ea typeface="等线" panose="02010600030101010101" pitchFamily="2" charset="-122"/>
              </a:rPr>
              <a:t>基金</a:t>
            </a:r>
            <a:r>
              <a:rPr lang="zh-CN" altLang="en-US" sz="1200" b="1" dirty="0" smtClean="0">
                <a:solidFill>
                  <a:srgbClr val="CCFFCC"/>
                </a:solidFill>
                <a:latin typeface="等线 Light" panose="02010600030101010101" pitchFamily="2" charset="-122"/>
                <a:ea typeface="等线" panose="02010600030101010101" pitchFamily="2" charset="-122"/>
              </a:rPr>
              <a:t>委要求内容线下拟写推</a:t>
            </a:r>
            <a:r>
              <a:rPr lang="zh-CN" altLang="en-US" sz="1200" b="1" dirty="0">
                <a:solidFill>
                  <a:srgbClr val="CCFFCC"/>
                </a:solidFill>
                <a:latin typeface="等线 Light" panose="02010600030101010101" pitchFamily="2" charset="-122"/>
                <a:ea typeface="等线" panose="02010600030101010101" pitchFamily="2" charset="-122"/>
              </a:rPr>
              <a:t>荐意</a:t>
            </a:r>
            <a:r>
              <a:rPr lang="zh-CN" altLang="en-US" sz="1200" b="1" dirty="0" smtClean="0">
                <a:solidFill>
                  <a:srgbClr val="CCFFCC"/>
                </a:solidFill>
                <a:latin typeface="等线 Light" panose="02010600030101010101" pitchFamily="2" charset="-122"/>
                <a:ea typeface="等线" panose="02010600030101010101" pitchFamily="2" charset="-122"/>
              </a:rPr>
              <a:t>见并签字</a:t>
            </a:r>
            <a:endParaRPr lang="zh-CN" altLang="en-US" sz="1200" b="1" dirty="0">
              <a:solidFill>
                <a:srgbClr val="CCFFCC"/>
              </a:solidFill>
              <a:latin typeface="等线 Light" panose="02010600030101010101" pitchFamily="2" charset="-122"/>
              <a:ea typeface="等线" panose="02010600030101010101" pitchFamily="2" charset="-122"/>
            </a:endParaRPr>
          </a:p>
        </p:txBody>
      </p:sp>
      <p:sp>
        <p:nvSpPr>
          <p:cNvPr id="31" name="左箭头标注 30"/>
          <p:cNvSpPr/>
          <p:nvPr/>
        </p:nvSpPr>
        <p:spPr>
          <a:xfrm>
            <a:off x="6159565" y="2793703"/>
            <a:ext cx="2675118" cy="910503"/>
          </a:xfrm>
          <a:prstGeom prst="leftArrowCallout">
            <a:avLst>
              <a:gd name="adj1" fmla="val 25353"/>
              <a:gd name="adj2" fmla="val 28131"/>
              <a:gd name="adj3" fmla="val 32194"/>
              <a:gd name="adj4" fmla="val 84559"/>
            </a:avLst>
          </a:prstGeom>
          <a:solidFill>
            <a:srgbClr val="002060"/>
          </a:soli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smtClean="0">
                <a:solidFill>
                  <a:srgbClr val="CCFFCC"/>
                </a:solidFill>
              </a:rPr>
              <a:t>院系</a:t>
            </a:r>
            <a:r>
              <a:rPr lang="zh-CN" altLang="en-US" sz="1200" b="1" dirty="0">
                <a:solidFill>
                  <a:srgbClr val="CCFFCC"/>
                </a:solidFill>
              </a:rPr>
              <a:t>线下</a:t>
            </a:r>
            <a:r>
              <a:rPr lang="zh-CN" altLang="en-US" sz="1200" b="1" dirty="0" smtClean="0">
                <a:solidFill>
                  <a:srgbClr val="CCFFCC"/>
                </a:solidFill>
              </a:rPr>
              <a:t>评审，复制导师推荐意见至院系推荐意见栏，并按需修改，推荐</a:t>
            </a:r>
            <a:r>
              <a:rPr lang="zh-CN" altLang="en-US" sz="1200" b="1" dirty="0" smtClean="0">
                <a:solidFill>
                  <a:srgbClr val="FFB55D"/>
                </a:solidFill>
              </a:rPr>
              <a:t>（联培博士项目需排序，并上传</a:t>
            </a:r>
            <a:r>
              <a:rPr lang="en-US" altLang="zh-CN" sz="1200" b="1" dirty="0" smtClean="0">
                <a:solidFill>
                  <a:srgbClr val="FFB55D"/>
                </a:solidFill>
              </a:rPr>
              <a:t>《</a:t>
            </a:r>
            <a:r>
              <a:rPr lang="zh-CN" altLang="en-US" sz="1200" b="1" dirty="0" smtClean="0">
                <a:solidFill>
                  <a:srgbClr val="FFB55D"/>
                </a:solidFill>
              </a:rPr>
              <a:t>校内专家评审意见表</a:t>
            </a:r>
            <a:r>
              <a:rPr lang="en-US" altLang="zh-CN" sz="1200" b="1" dirty="0" smtClean="0">
                <a:solidFill>
                  <a:srgbClr val="FFB55D"/>
                </a:solidFill>
              </a:rPr>
              <a:t>》</a:t>
            </a:r>
            <a:r>
              <a:rPr lang="zh-CN" altLang="en-US" sz="1200" b="1" dirty="0" smtClean="0">
                <a:solidFill>
                  <a:srgbClr val="FFB55D"/>
                </a:solidFill>
              </a:rPr>
              <a:t>）</a:t>
            </a:r>
            <a:endParaRPr lang="zh-CN" altLang="en-US" sz="1200" b="1" dirty="0" smtClean="0">
              <a:solidFill>
                <a:srgbClr val="FFB55D"/>
              </a:solidFill>
            </a:endParaRPr>
          </a:p>
        </p:txBody>
      </p:sp>
      <p:sp>
        <p:nvSpPr>
          <p:cNvPr id="32" name="流程图: 过程 31"/>
          <p:cNvSpPr/>
          <p:nvPr/>
        </p:nvSpPr>
        <p:spPr>
          <a:xfrm>
            <a:off x="6705600" y="4024313"/>
            <a:ext cx="1651000" cy="823912"/>
          </a:xfrm>
          <a:prstGeom prst="flowChartProcess">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smtClean="0">
                <a:solidFill>
                  <a:srgbClr val="CCFFCC"/>
                </a:solidFill>
              </a:rPr>
              <a:t>等待留学基金委评审结果</a:t>
            </a:r>
            <a:endParaRPr lang="zh-CN" altLang="en-US" sz="1400" b="1" smtClean="0">
              <a:solidFill>
                <a:srgbClr val="CCFFCC"/>
              </a:solidFill>
            </a:endParaRPr>
          </a:p>
        </p:txBody>
      </p:sp>
      <p:sp>
        <p:nvSpPr>
          <p:cNvPr id="30" name="右箭头标注 29"/>
          <p:cNvSpPr/>
          <p:nvPr/>
        </p:nvSpPr>
        <p:spPr>
          <a:xfrm>
            <a:off x="1920329" y="4039756"/>
            <a:ext cx="2556083" cy="823515"/>
          </a:xfrm>
          <a:prstGeom prst="rightArrowCallout">
            <a:avLst>
              <a:gd name="adj1" fmla="val 21916"/>
              <a:gd name="adj2" fmla="val 26542"/>
              <a:gd name="adj3" fmla="val 31983"/>
              <a:gd name="adj4" fmla="val 81661"/>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eaLnBrk="1" fontAlgn="auto" hangingPunct="1">
              <a:spcBef>
                <a:spcPts val="0"/>
              </a:spcBef>
              <a:spcAft>
                <a:spcPts val="0"/>
              </a:spcAft>
              <a:defRPr/>
            </a:pPr>
            <a:r>
              <a:rPr lang="zh-CN" altLang="en-US" sz="1600" b="1" dirty="0">
                <a:ln>
                  <a:solidFill>
                    <a:srgbClr val="FFC000"/>
                  </a:solidFill>
                </a:ln>
                <a:solidFill>
                  <a:srgbClr val="CCFFCC"/>
                </a:solidFill>
              </a:rPr>
              <a:t>通</a:t>
            </a:r>
            <a:r>
              <a:rPr lang="zh-CN" altLang="en-US" sz="1600" b="1" dirty="0" smtClean="0">
                <a:ln>
                  <a:solidFill>
                    <a:srgbClr val="FFC000"/>
                  </a:solidFill>
                </a:ln>
                <a:solidFill>
                  <a:srgbClr val="CCFFCC"/>
                </a:solidFill>
              </a:rPr>
              <a:t>过</a:t>
            </a:r>
            <a:r>
              <a:rPr lang="zh-CN" altLang="en-US" sz="1600" b="1" dirty="0">
                <a:ln>
                  <a:solidFill>
                    <a:srgbClr val="FFC000"/>
                  </a:solidFill>
                </a:ln>
                <a:solidFill>
                  <a:srgbClr val="CCFFCC"/>
                </a:solidFill>
              </a:rPr>
              <a:t>评审</a:t>
            </a:r>
            <a:r>
              <a:rPr lang="zh-CN" altLang="en-US" sz="1600" b="1" dirty="0" smtClean="0">
                <a:ln>
                  <a:solidFill>
                    <a:srgbClr val="FFC000"/>
                  </a:solidFill>
                </a:ln>
                <a:solidFill>
                  <a:srgbClr val="CCFFCC"/>
                </a:solidFill>
              </a:rPr>
              <a:t>的</a:t>
            </a:r>
            <a:r>
              <a:rPr lang="zh-CN" altLang="en-US" sz="1600" b="1" dirty="0">
                <a:ln>
                  <a:solidFill>
                    <a:srgbClr val="FFC000"/>
                  </a:solidFill>
                </a:ln>
                <a:solidFill>
                  <a:srgbClr val="CCFFCC"/>
                </a:solidFill>
              </a:rPr>
              <a:t>学生</a:t>
            </a:r>
            <a:r>
              <a:rPr lang="zh-CN" altLang="en-US" sz="1400" b="1" dirty="0">
                <a:solidFill>
                  <a:srgbClr val="CCFFCC"/>
                </a:solidFill>
              </a:rPr>
              <a:t>在留学基金委网站提交申请</a:t>
            </a:r>
            <a:endParaRPr lang="en-US" altLang="zh-CN" sz="1400" b="1" dirty="0">
              <a:solidFill>
                <a:srgbClr val="CCFFCC"/>
              </a:solidFill>
            </a:endParaRPr>
          </a:p>
          <a:p>
            <a:pPr algn="ctr" eaLnBrk="1" fontAlgn="auto" hangingPunct="1">
              <a:spcBef>
                <a:spcPts val="0"/>
              </a:spcBef>
              <a:spcAft>
                <a:spcPts val="0"/>
              </a:spcAft>
              <a:defRPr/>
            </a:pPr>
            <a:r>
              <a:rPr lang="en-US" altLang="zh-CN" sz="1400" b="1" dirty="0">
                <a:solidFill>
                  <a:srgbClr val="CCFFCC"/>
                </a:solidFill>
              </a:rPr>
              <a:t>http://apply.csc.edu.cn</a:t>
            </a:r>
            <a:endParaRPr lang="zh-CN" altLang="en-US" sz="1400" b="1" dirty="0">
              <a:solidFill>
                <a:srgbClr val="CCFFCC"/>
              </a:solidFill>
            </a:endParaRPr>
          </a:p>
        </p:txBody>
      </p:sp>
      <p:sp>
        <p:nvSpPr>
          <p:cNvPr id="19478" name="文本框 2"/>
          <p:cNvSpPr txBox="1">
            <a:spLocks noChangeArrowheads="1"/>
          </p:cNvSpPr>
          <p:nvPr/>
        </p:nvSpPr>
        <p:spPr bwMode="auto">
          <a:xfrm>
            <a:off x="359237" y="4200009"/>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dirty="0" smtClean="0">
                <a:solidFill>
                  <a:srgbClr val="C00000"/>
                </a:solidFill>
                <a:latin typeface="Arial" panose="020B0604020202020204" pitchFamily="34" charset="0"/>
                <a:ea typeface="宋体" panose="02010600030101010101" pitchFamily="2" charset="-122"/>
              </a:rPr>
              <a:t>3</a:t>
            </a:r>
            <a:r>
              <a:rPr lang="zh-CN" altLang="en-US" sz="1800" b="1" dirty="0" smtClean="0">
                <a:solidFill>
                  <a:srgbClr val="C00000"/>
                </a:solidFill>
                <a:latin typeface="Arial" panose="020B0604020202020204" pitchFamily="34" charset="0"/>
                <a:ea typeface="宋体" panose="02010600030101010101" pitchFamily="2" charset="-122"/>
              </a:rPr>
              <a:t>月</a:t>
            </a:r>
            <a:r>
              <a:rPr lang="en-US" altLang="zh-CN" sz="1800" b="1" dirty="0" smtClean="0">
                <a:solidFill>
                  <a:srgbClr val="C00000"/>
                </a:solidFill>
                <a:latin typeface="Arial" panose="020B0604020202020204" pitchFamily="34" charset="0"/>
                <a:ea typeface="宋体" panose="02010600030101010101" pitchFamily="2" charset="-122"/>
              </a:rPr>
              <a:t>10-27</a:t>
            </a:r>
            <a:r>
              <a:rPr lang="zh-CN" altLang="en-US" sz="1800" b="1" dirty="0" smtClean="0">
                <a:solidFill>
                  <a:srgbClr val="C00000"/>
                </a:solidFill>
                <a:latin typeface="Arial" panose="020B0604020202020204" pitchFamily="34" charset="0"/>
                <a:ea typeface="宋体" panose="02010600030101010101" pitchFamily="2" charset="-122"/>
              </a:rPr>
              <a:t>日</a:t>
            </a:r>
            <a:endParaRPr lang="zh-CN" altLang="en-US" sz="1800" b="1" dirty="0">
              <a:solidFill>
                <a:srgbClr val="C00000"/>
              </a:solidFill>
              <a:latin typeface="Arial" panose="020B0604020202020204" pitchFamily="34" charset="0"/>
              <a:ea typeface="宋体" panose="02010600030101010101" pitchFamily="2" charset="-122"/>
            </a:endParaRPr>
          </a:p>
        </p:txBody>
      </p:sp>
      <p:sp>
        <p:nvSpPr>
          <p:cNvPr id="19479" name="文本框 3"/>
          <p:cNvSpPr txBox="1">
            <a:spLocks noChangeArrowheads="1"/>
          </p:cNvSpPr>
          <p:nvPr/>
        </p:nvSpPr>
        <p:spPr bwMode="auto">
          <a:xfrm>
            <a:off x="216408" y="1852801"/>
            <a:ext cx="1400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dirty="0">
                <a:solidFill>
                  <a:srgbClr val="C00000"/>
                </a:solidFill>
                <a:latin typeface="Arial" panose="020B0604020202020204" pitchFamily="34" charset="0"/>
                <a:ea typeface="宋体" panose="02010600030101010101" pitchFamily="2" charset="-122"/>
              </a:rPr>
              <a:t> 3</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800" b="1" dirty="0">
                <a:solidFill>
                  <a:srgbClr val="C00000"/>
                </a:solidFill>
                <a:latin typeface="Arial" panose="020B0604020202020204" pitchFamily="34" charset="0"/>
                <a:ea typeface="宋体" panose="02010600030101010101" pitchFamily="2" charset="-122"/>
              </a:rPr>
              <a:t>月</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en-US" altLang="zh-CN" sz="1800" b="1" dirty="0" smtClean="0">
                <a:solidFill>
                  <a:srgbClr val="C00000"/>
                </a:solidFill>
                <a:latin typeface="Arial" panose="020B0604020202020204" pitchFamily="34" charset="0"/>
                <a:ea typeface="宋体" panose="02010600030101010101" pitchFamily="2" charset="-122"/>
              </a:rPr>
              <a:t>10</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800" b="1" dirty="0">
                <a:solidFill>
                  <a:srgbClr val="C00000"/>
                </a:solidFill>
                <a:latin typeface="Arial" panose="020B0604020202020204" pitchFamily="34" charset="0"/>
                <a:ea typeface="宋体" panose="02010600030101010101" pitchFamily="2" charset="-122"/>
              </a:rPr>
              <a:t>日</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800" b="1" dirty="0">
                <a:solidFill>
                  <a:srgbClr val="C00000"/>
                </a:solidFill>
                <a:latin typeface="Arial" panose="020B0604020202020204" pitchFamily="34" charset="0"/>
                <a:ea typeface="宋体" panose="02010600030101010101" pitchFamily="2" charset="-122"/>
              </a:rPr>
              <a:t>前</a:t>
            </a:r>
            <a:endParaRPr lang="zh-CN" altLang="en-US" sz="1800" b="1" dirty="0">
              <a:solidFill>
                <a:srgbClr val="C00000"/>
              </a:solidFill>
              <a:latin typeface="Arial" panose="020B0604020202020204" pitchFamily="34" charset="0"/>
              <a:ea typeface="宋体" panose="02010600030101010101" pitchFamily="2" charset="-122"/>
            </a:endParaRPr>
          </a:p>
        </p:txBody>
      </p:sp>
      <p:sp>
        <p:nvSpPr>
          <p:cNvPr id="19480" name="文本框 4"/>
          <p:cNvSpPr txBox="1">
            <a:spLocks noChangeArrowheads="1"/>
          </p:cNvSpPr>
          <p:nvPr/>
        </p:nvSpPr>
        <p:spPr bwMode="auto">
          <a:xfrm>
            <a:off x="396867" y="5176658"/>
            <a:ext cx="161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dirty="0" smtClean="0">
                <a:latin typeface="Arial" panose="020B0604020202020204" pitchFamily="34" charset="0"/>
                <a:ea typeface="宋体" panose="02010600030101010101" pitchFamily="2" charset="-122"/>
              </a:rPr>
              <a:t>4</a:t>
            </a:r>
            <a:r>
              <a:rPr lang="zh-CN" altLang="en-US" sz="1800" b="1" dirty="0" smtClean="0">
                <a:latin typeface="Arial" panose="020B0604020202020204" pitchFamily="34" charset="0"/>
                <a:ea typeface="宋体" panose="02010600030101010101" pitchFamily="2" charset="-122"/>
              </a:rPr>
              <a:t>月</a:t>
            </a:r>
            <a:r>
              <a:rPr lang="en-US" altLang="zh-CN" sz="1800" b="1" dirty="0" smtClean="0">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月初</a:t>
            </a:r>
            <a:endParaRPr lang="zh-CN" altLang="en-US" sz="1800" b="1" dirty="0">
              <a:latin typeface="Arial" panose="020B0604020202020204" pitchFamily="34" charset="0"/>
              <a:ea typeface="宋体" panose="02010600030101010101" pitchFamily="2" charset="-122"/>
            </a:endParaRPr>
          </a:p>
        </p:txBody>
      </p:sp>
      <p:sp>
        <p:nvSpPr>
          <p:cNvPr id="19481" name="文本框 36"/>
          <p:cNvSpPr txBox="1">
            <a:spLocks noChangeArrowheads="1"/>
          </p:cNvSpPr>
          <p:nvPr/>
        </p:nvSpPr>
        <p:spPr bwMode="auto">
          <a:xfrm>
            <a:off x="587375" y="5973763"/>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a:latin typeface="Arial" panose="020B0604020202020204" pitchFamily="34" charset="0"/>
                <a:ea typeface="宋体" panose="02010600030101010101" pitchFamily="2" charset="-122"/>
              </a:rPr>
              <a:t>7</a:t>
            </a:r>
            <a:r>
              <a:rPr lang="zh-CN" altLang="en-US" sz="1800" b="1">
                <a:latin typeface="Arial" panose="020B0604020202020204" pitchFamily="34" charset="0"/>
                <a:ea typeface="宋体" panose="02010600030101010101" pitchFamily="2" charset="-122"/>
              </a:rPr>
              <a:t>月初</a:t>
            </a:r>
            <a:endParaRPr lang="zh-CN" altLang="en-US" sz="1800" b="1">
              <a:latin typeface="Arial" panose="020B0604020202020204" pitchFamily="34" charset="0"/>
              <a:ea typeface="宋体" panose="02010600030101010101" pitchFamily="2" charset="-122"/>
            </a:endParaRPr>
          </a:p>
        </p:txBody>
      </p:sp>
      <p:sp>
        <p:nvSpPr>
          <p:cNvPr id="40" name="矩形 39"/>
          <p:cNvSpPr/>
          <p:nvPr/>
        </p:nvSpPr>
        <p:spPr>
          <a:xfrm>
            <a:off x="4460875" y="5922963"/>
            <a:ext cx="2911475" cy="469900"/>
          </a:xfrm>
          <a:prstGeom prst="rect">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600" b="1" smtClean="0">
                <a:solidFill>
                  <a:srgbClr val="CCFFCC"/>
                </a:solidFill>
              </a:rPr>
              <a:t>在线派出登记</a:t>
            </a:r>
            <a:endParaRPr lang="zh-CN" altLang="en-US" sz="1600" b="1" smtClean="0">
              <a:solidFill>
                <a:srgbClr val="CCFFCC"/>
              </a:solidFill>
            </a:endParaRPr>
          </a:p>
        </p:txBody>
      </p:sp>
      <p:sp>
        <p:nvSpPr>
          <p:cNvPr id="19484" name="Rectangle 3"/>
          <p:cNvSpPr>
            <a:spLocks noChangeArrowheads="1"/>
          </p:cNvSpPr>
          <p:nvPr/>
        </p:nvSpPr>
        <p:spPr bwMode="auto">
          <a:xfrm>
            <a:off x="5792544" y="1485149"/>
            <a:ext cx="1031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a:latin typeface="Arial" panose="020B0604020202020204" pitchFamily="34" charset="0"/>
                <a:ea typeface="宋体" panose="02010600030101010101" pitchFamily="2" charset="-122"/>
              </a:rPr>
              <a:t>1</a:t>
            </a:r>
            <a:r>
              <a:rPr lang="zh-CN" altLang="en-US" sz="1600" b="1" dirty="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1</a:t>
            </a:r>
            <a:r>
              <a:rPr lang="zh-CN" altLang="en-US" sz="1600" b="1" dirty="0">
                <a:latin typeface="Arial" panose="020B0604020202020204" pitchFamily="34" charset="0"/>
                <a:ea typeface="宋体" panose="02010600030101010101" pitchFamily="2" charset="-122"/>
              </a:rPr>
              <a:t>日起</a:t>
            </a:r>
            <a:endParaRPr lang="zh-CN" altLang="en-US" sz="1600" b="1" dirty="0">
              <a:latin typeface="Arial" panose="020B0604020202020204" pitchFamily="34" charset="0"/>
              <a:ea typeface="宋体" panose="02010600030101010101" pitchFamily="2" charset="-122"/>
            </a:endParaRPr>
          </a:p>
        </p:txBody>
      </p:sp>
      <p:sp>
        <p:nvSpPr>
          <p:cNvPr id="19485" name="Rectangle 32"/>
          <p:cNvSpPr>
            <a:spLocks noChangeArrowheads="1"/>
          </p:cNvSpPr>
          <p:nvPr/>
        </p:nvSpPr>
        <p:spPr bwMode="auto">
          <a:xfrm>
            <a:off x="5253556" y="2698033"/>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7</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19486" name="Rectangle 33"/>
          <p:cNvSpPr>
            <a:spLocks noChangeArrowheads="1"/>
          </p:cNvSpPr>
          <p:nvPr/>
        </p:nvSpPr>
        <p:spPr bwMode="auto">
          <a:xfrm>
            <a:off x="4174176" y="2715795"/>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8</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19487" name="Rectangle 32"/>
          <p:cNvSpPr>
            <a:spLocks noChangeArrowheads="1"/>
          </p:cNvSpPr>
          <p:nvPr/>
        </p:nvSpPr>
        <p:spPr bwMode="auto">
          <a:xfrm>
            <a:off x="4739494" y="3746175"/>
            <a:ext cx="123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25-27</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19488" name="Rectangle 33"/>
          <p:cNvSpPr>
            <a:spLocks noChangeArrowheads="1"/>
          </p:cNvSpPr>
          <p:nvPr/>
        </p:nvSpPr>
        <p:spPr bwMode="auto">
          <a:xfrm>
            <a:off x="2359152" y="3757432"/>
            <a:ext cx="123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10-25</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33" name="Rectangle 32"/>
          <p:cNvSpPr>
            <a:spLocks noChangeArrowheads="1"/>
          </p:cNvSpPr>
          <p:nvPr/>
        </p:nvSpPr>
        <p:spPr bwMode="auto">
          <a:xfrm>
            <a:off x="6868045" y="413653"/>
            <a:ext cx="10086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1-3</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34" name="五角星 33"/>
          <p:cNvSpPr/>
          <p:nvPr/>
        </p:nvSpPr>
        <p:spPr>
          <a:xfrm>
            <a:off x="271246" y="3347324"/>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2"/>
          <p:cNvSpPr>
            <a:spLocks noChangeArrowheads="1"/>
          </p:cNvSpPr>
          <p:nvPr/>
        </p:nvSpPr>
        <p:spPr bwMode="auto">
          <a:xfrm>
            <a:off x="8047947" y="2471723"/>
            <a:ext cx="10086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1</a:t>
            </a:r>
            <a:r>
              <a:rPr lang="en-US" altLang="zh-CN" sz="1600" b="1" dirty="0" smtClean="0">
                <a:latin typeface="Arial" panose="020B0604020202020204" pitchFamily="34" charset="0"/>
                <a:ea typeface="宋体" panose="02010600030101010101" pitchFamily="2" charset="-122"/>
              </a:rPr>
              <a:t>-6</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37" name="五角星 36"/>
          <p:cNvSpPr/>
          <p:nvPr/>
        </p:nvSpPr>
        <p:spPr>
          <a:xfrm>
            <a:off x="875113" y="3989528"/>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标注 27"/>
          <p:cNvSpPr/>
          <p:nvPr/>
        </p:nvSpPr>
        <p:spPr>
          <a:xfrm>
            <a:off x="7468682" y="1877497"/>
            <a:ext cx="1010300" cy="917503"/>
          </a:xfrm>
          <a:prstGeom prst="downArrowCallout">
            <a:avLst>
              <a:gd name="adj1" fmla="val 14497"/>
              <a:gd name="adj2" fmla="val 21496"/>
              <a:gd name="adj3" fmla="val 24808"/>
              <a:gd name="adj4" fmla="val 58676"/>
            </a:avLst>
          </a:prstGeom>
          <a:solidFill>
            <a:srgbClr val="002060"/>
          </a:soli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a:spcBef>
                <a:spcPct val="0"/>
              </a:spcBef>
            </a:pPr>
            <a:r>
              <a:rPr lang="zh-CN" altLang="en-US" sz="1600" b="1" dirty="0">
                <a:ln>
                  <a:solidFill>
                    <a:srgbClr val="FFC000"/>
                  </a:solidFill>
                </a:ln>
                <a:solidFill>
                  <a:srgbClr val="CCFFCC"/>
                </a:solidFill>
              </a:rPr>
              <a:t>院</a:t>
            </a:r>
            <a:r>
              <a:rPr lang="zh-CN" altLang="en-US" sz="1600" b="1" dirty="0" smtClean="0">
                <a:ln>
                  <a:solidFill>
                    <a:srgbClr val="FFC000"/>
                  </a:solidFill>
                </a:ln>
                <a:solidFill>
                  <a:srgbClr val="CCFFCC"/>
                </a:solidFill>
              </a:rPr>
              <a:t>系</a:t>
            </a:r>
            <a:r>
              <a:rPr lang="zh-CN" altLang="en-US" sz="1200" b="1" dirty="0" smtClean="0">
                <a:solidFill>
                  <a:srgbClr val="CCFFCC"/>
                </a:solidFill>
                <a:latin typeface="等线 Light" panose="02010600030101010101" pitchFamily="2" charset="-122"/>
                <a:ea typeface="等线" panose="02010600030101010101" pitchFamily="2" charset="-122"/>
              </a:rPr>
              <a:t>材料形式线上审查</a:t>
            </a:r>
            <a:endParaRPr lang="zh-CN" altLang="en-US" sz="1200" b="1" dirty="0">
              <a:solidFill>
                <a:srgbClr val="CCFFCC"/>
              </a:solidFill>
              <a:latin typeface="等线 Light" panose="02010600030101010101" pitchFamily="2" charset="-122"/>
              <a:ea typeface="等线" panose="02010600030101010101" pitchFamily="2" charset="-122"/>
            </a:endParaRPr>
          </a:p>
        </p:txBody>
      </p:sp>
      <p:sp>
        <p:nvSpPr>
          <p:cNvPr id="41" name="Rectangle 40"/>
          <p:cNvSpPr>
            <a:spLocks noChangeArrowheads="1"/>
          </p:cNvSpPr>
          <p:nvPr/>
        </p:nvSpPr>
        <p:spPr bwMode="auto">
          <a:xfrm>
            <a:off x="7382465" y="1514287"/>
            <a:ext cx="123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2</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25-27</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43" name="左箭头标注 37"/>
          <p:cNvSpPr/>
          <p:nvPr/>
        </p:nvSpPr>
        <p:spPr>
          <a:xfrm>
            <a:off x="4902368" y="2985770"/>
            <a:ext cx="1257197" cy="666408"/>
          </a:xfrm>
          <a:prstGeom prst="leftArrowCallout">
            <a:avLst>
              <a:gd name="adj1" fmla="val 25000"/>
              <a:gd name="adj2" fmla="val 25000"/>
              <a:gd name="adj3" fmla="val 25149"/>
              <a:gd name="adj4" fmla="val 78169"/>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a:solidFill>
                  <a:srgbClr val="CCFFCC"/>
                </a:solidFill>
              </a:rPr>
              <a:t>研究生</a:t>
            </a:r>
            <a:r>
              <a:rPr lang="zh-CN" altLang="en-US" sz="1200" b="1" dirty="0" smtClean="0">
                <a:solidFill>
                  <a:srgbClr val="CCFFCC"/>
                </a:solidFill>
              </a:rPr>
              <a:t>院</a:t>
            </a:r>
            <a:r>
              <a:rPr lang="zh-CN" altLang="en-US" sz="1200" b="1" dirty="0">
                <a:solidFill>
                  <a:srgbClr val="CCFFCC"/>
                </a:solidFill>
              </a:rPr>
              <a:t>汇</a:t>
            </a:r>
            <a:r>
              <a:rPr lang="zh-CN" altLang="en-US" sz="1200" b="1" dirty="0" smtClean="0">
                <a:solidFill>
                  <a:srgbClr val="CCFFCC"/>
                </a:solidFill>
              </a:rPr>
              <a:t>总申报名单</a:t>
            </a:r>
            <a:endParaRPr lang="zh-CN" altLang="en-US" sz="1200" b="1" dirty="0">
              <a:solidFill>
                <a:srgbClr val="CCFFCC"/>
              </a:solidFill>
            </a:endParaRPr>
          </a:p>
        </p:txBody>
      </p:sp>
      <p:sp>
        <p:nvSpPr>
          <p:cNvPr id="45" name="Rectangle 33"/>
          <p:cNvSpPr>
            <a:spLocks noChangeArrowheads="1"/>
          </p:cNvSpPr>
          <p:nvPr/>
        </p:nvSpPr>
        <p:spPr bwMode="auto">
          <a:xfrm>
            <a:off x="2319711" y="2708861"/>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9</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46" name="矩形 45"/>
          <p:cNvSpPr/>
          <p:nvPr/>
        </p:nvSpPr>
        <p:spPr>
          <a:xfrm>
            <a:off x="4446588" y="5108575"/>
            <a:ext cx="4082270" cy="469900"/>
          </a:xfrm>
          <a:prstGeom prst="rect">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smtClean="0">
                <a:solidFill>
                  <a:srgbClr val="CCFFCC"/>
                </a:solidFill>
              </a:rPr>
              <a:t>领取录取通知书与录取材料，确认派出时上传</a:t>
            </a:r>
            <a:r>
              <a:rPr lang="en-US" altLang="zh-CN" sz="1200" b="1" dirty="0" smtClean="0">
                <a:solidFill>
                  <a:srgbClr val="CCFFCC"/>
                </a:solidFill>
              </a:rPr>
              <a:t>《</a:t>
            </a:r>
            <a:r>
              <a:rPr lang="zh-CN" altLang="en-US" sz="1200" b="1" dirty="0" smtClean="0">
                <a:solidFill>
                  <a:srgbClr val="CCFFCC"/>
                </a:solidFill>
              </a:rPr>
              <a:t>国家留学基金管理委员会留学申请表</a:t>
            </a:r>
            <a:r>
              <a:rPr lang="en-US" altLang="zh-CN" sz="1200" b="1" dirty="0" smtClean="0">
                <a:solidFill>
                  <a:srgbClr val="CCFFCC"/>
                </a:solidFill>
              </a:rPr>
              <a:t>》</a:t>
            </a:r>
            <a:r>
              <a:rPr lang="zh-CN" altLang="en-US" sz="1200" b="1" dirty="0" smtClean="0">
                <a:solidFill>
                  <a:srgbClr val="CCFFCC"/>
                </a:solidFill>
              </a:rPr>
              <a:t>签字版（档案留存用）</a:t>
            </a:r>
            <a:endParaRPr lang="zh-CN" altLang="en-US" sz="1200" b="1" dirty="0" smtClean="0">
              <a:solidFill>
                <a:srgbClr val="CCFF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192088" y="5710238"/>
            <a:ext cx="8259762" cy="8318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65306" tIns="32653" rIns="65306" bIns="32653" anchor="ctr"/>
          <a:lstStyle/>
          <a:p>
            <a:pPr algn="ctr" eaLnBrk="1" fontAlgn="auto" hangingPunct="1">
              <a:spcBef>
                <a:spcPts val="0"/>
              </a:spcBef>
              <a:spcAft>
                <a:spcPts val="0"/>
              </a:spcAft>
              <a:defRPr/>
            </a:pPr>
            <a:endParaRPr lang="en-US" altLang="zh-CN" sz="2000" b="1" dirty="0"/>
          </a:p>
        </p:txBody>
      </p:sp>
      <p:sp>
        <p:nvSpPr>
          <p:cNvPr id="25" name="右箭头标注 24"/>
          <p:cNvSpPr/>
          <p:nvPr/>
        </p:nvSpPr>
        <p:spPr>
          <a:xfrm>
            <a:off x="698746" y="1807670"/>
            <a:ext cx="1157786" cy="739977"/>
          </a:xfrm>
          <a:prstGeom prst="rightArrowCallout">
            <a:avLst>
              <a:gd name="adj1" fmla="val 25000"/>
              <a:gd name="adj2" fmla="val 25000"/>
              <a:gd name="adj3" fmla="val 25000"/>
              <a:gd name="adj4" fmla="val 80856"/>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eaLnBrk="1" fontAlgn="auto" hangingPunct="1">
              <a:spcBef>
                <a:spcPts val="0"/>
              </a:spcBef>
              <a:spcAft>
                <a:spcPts val="0"/>
              </a:spcAft>
              <a:defRPr/>
            </a:pPr>
            <a:r>
              <a:rPr lang="zh-CN" altLang="en-US" sz="1600" b="1" dirty="0">
                <a:ln>
                  <a:solidFill>
                    <a:srgbClr val="FFC000"/>
                  </a:solidFill>
                </a:ln>
                <a:solidFill>
                  <a:srgbClr val="CCFFCC"/>
                </a:solidFill>
              </a:rPr>
              <a:t>学生</a:t>
            </a:r>
            <a:r>
              <a:rPr lang="zh-CN" altLang="en-US" sz="1400" b="1" dirty="0">
                <a:solidFill>
                  <a:srgbClr val="CCFFCC"/>
                </a:solidFill>
              </a:rPr>
              <a:t>查看选派办法</a:t>
            </a:r>
            <a:endParaRPr lang="en-US" altLang="zh-CN" sz="1400" b="1" dirty="0">
              <a:solidFill>
                <a:srgbClr val="CCFFCC"/>
              </a:solidFill>
            </a:endParaRPr>
          </a:p>
        </p:txBody>
      </p:sp>
      <p:sp>
        <p:nvSpPr>
          <p:cNvPr id="26" name="右箭头标注 25"/>
          <p:cNvSpPr/>
          <p:nvPr/>
        </p:nvSpPr>
        <p:spPr>
          <a:xfrm>
            <a:off x="1831728" y="1816062"/>
            <a:ext cx="1264302" cy="725087"/>
          </a:xfrm>
          <a:prstGeom prst="rightArrowCallout">
            <a:avLst>
              <a:gd name="adj1" fmla="val 20750"/>
              <a:gd name="adj2" fmla="val 21482"/>
              <a:gd name="adj3" fmla="val 25000"/>
              <a:gd name="adj4" fmla="val 80791"/>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dirty="0" smtClean="0">
                <a:solidFill>
                  <a:srgbClr val="CCFFCC"/>
                </a:solidFill>
              </a:rPr>
              <a:t>获得外方入学通知书</a:t>
            </a:r>
            <a:endParaRPr lang="zh-CN" altLang="en-US" sz="1400" b="1" dirty="0" smtClean="0">
              <a:solidFill>
                <a:srgbClr val="CCFFCC"/>
              </a:solidFill>
            </a:endParaRPr>
          </a:p>
        </p:txBody>
      </p:sp>
      <p:sp>
        <p:nvSpPr>
          <p:cNvPr id="42" name="圆角矩形 41"/>
          <p:cNvSpPr/>
          <p:nvPr/>
        </p:nvSpPr>
        <p:spPr>
          <a:xfrm>
            <a:off x="192088" y="3763963"/>
            <a:ext cx="8259762" cy="124142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65306" tIns="32653" rIns="65306" bIns="32653" anchor="ctr"/>
          <a:lstStyle/>
          <a:p>
            <a:pPr algn="ctr" eaLnBrk="1" fontAlgn="auto" hangingPunct="1">
              <a:spcBef>
                <a:spcPts val="0"/>
              </a:spcBef>
              <a:spcAft>
                <a:spcPts val="0"/>
              </a:spcAft>
              <a:defRPr/>
            </a:pPr>
            <a:endParaRPr lang="zh-CN" altLang="en-US" sz="2000" b="1" dirty="0">
              <a:solidFill>
                <a:srgbClr val="000000"/>
              </a:solidFill>
            </a:endParaRPr>
          </a:p>
        </p:txBody>
      </p:sp>
      <p:sp>
        <p:nvSpPr>
          <p:cNvPr id="28" name="右箭头标注 27"/>
          <p:cNvSpPr/>
          <p:nvPr/>
        </p:nvSpPr>
        <p:spPr>
          <a:xfrm>
            <a:off x="3081117" y="1812131"/>
            <a:ext cx="839545" cy="733723"/>
          </a:xfrm>
          <a:prstGeom prst="rightArrowCallout">
            <a:avLst>
              <a:gd name="adj1" fmla="val 25000"/>
              <a:gd name="adj2" fmla="val 25000"/>
              <a:gd name="adj3" fmla="val 25000"/>
              <a:gd name="adj4" fmla="val 61717"/>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dirty="0" smtClean="0">
                <a:solidFill>
                  <a:srgbClr val="CCFFCC"/>
                </a:solidFill>
              </a:rPr>
              <a:t>准备申请材料</a:t>
            </a:r>
            <a:endParaRPr lang="zh-CN" altLang="en-US" sz="1400" b="1" dirty="0" smtClean="0">
              <a:solidFill>
                <a:srgbClr val="CCFFCC"/>
              </a:solidFill>
            </a:endParaRPr>
          </a:p>
        </p:txBody>
      </p:sp>
      <p:sp>
        <p:nvSpPr>
          <p:cNvPr id="62" name="右箭头标注 61"/>
          <p:cNvSpPr/>
          <p:nvPr/>
        </p:nvSpPr>
        <p:spPr>
          <a:xfrm>
            <a:off x="1919288" y="5138738"/>
            <a:ext cx="2527300" cy="438150"/>
          </a:xfrm>
          <a:prstGeom prst="rightArrowCallout">
            <a:avLst>
              <a:gd name="adj1" fmla="val 34730"/>
              <a:gd name="adj2" fmla="val 34844"/>
              <a:gd name="adj3" fmla="val 40750"/>
              <a:gd name="adj4" fmla="val 82666"/>
            </a:avLst>
          </a:prstGeom>
          <a:solidFill>
            <a:srgbClr val="410355"/>
          </a:soli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600" b="1" smtClean="0">
                <a:solidFill>
                  <a:srgbClr val="CCFFCC"/>
                </a:solidFill>
              </a:rPr>
              <a:t>公布录取结果</a:t>
            </a:r>
            <a:endParaRPr lang="zh-CN" altLang="en-US" sz="1600" b="1" smtClean="0">
              <a:solidFill>
                <a:srgbClr val="CCFFCC"/>
              </a:solidFill>
            </a:endParaRPr>
          </a:p>
        </p:txBody>
      </p:sp>
      <p:sp>
        <p:nvSpPr>
          <p:cNvPr id="44" name="右箭头标注 43"/>
          <p:cNvSpPr/>
          <p:nvPr/>
        </p:nvSpPr>
        <p:spPr>
          <a:xfrm>
            <a:off x="4476750" y="4024313"/>
            <a:ext cx="2228850" cy="823912"/>
          </a:xfrm>
          <a:prstGeom prst="rightArrowCallout">
            <a:avLst>
              <a:gd name="adj1" fmla="val 25000"/>
              <a:gd name="adj2" fmla="val 26542"/>
              <a:gd name="adj3" fmla="val 29627"/>
              <a:gd name="adj4" fmla="val 78412"/>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smtClean="0">
                <a:solidFill>
                  <a:srgbClr val="CCFFCC"/>
                </a:solidFill>
              </a:rPr>
              <a:t>研究生院完成学生材料在线报送</a:t>
            </a:r>
            <a:endParaRPr lang="zh-CN" altLang="en-US" sz="1400" b="1" smtClean="0">
              <a:solidFill>
                <a:srgbClr val="CCFFCC"/>
              </a:solidFill>
            </a:endParaRPr>
          </a:p>
        </p:txBody>
      </p:sp>
      <p:sp>
        <p:nvSpPr>
          <p:cNvPr id="64" name="右箭头标注 63"/>
          <p:cNvSpPr/>
          <p:nvPr/>
        </p:nvSpPr>
        <p:spPr>
          <a:xfrm>
            <a:off x="1906588" y="5922963"/>
            <a:ext cx="2557462" cy="469900"/>
          </a:xfrm>
          <a:prstGeom prst="rightArrowCallout">
            <a:avLst>
              <a:gd name="adj1" fmla="val 25000"/>
              <a:gd name="adj2" fmla="val 25000"/>
              <a:gd name="adj3" fmla="val 25000"/>
              <a:gd name="adj4" fmla="val 82222"/>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600" b="1" smtClean="0">
                <a:solidFill>
                  <a:srgbClr val="CCFFCC"/>
                </a:solidFill>
              </a:rPr>
              <a:t>派出手续办理</a:t>
            </a:r>
            <a:endParaRPr lang="zh-CN" altLang="en-US" sz="1600" b="1" smtClean="0">
              <a:solidFill>
                <a:srgbClr val="CCFFCC"/>
              </a:solidFill>
            </a:endParaRPr>
          </a:p>
        </p:txBody>
      </p:sp>
      <p:sp>
        <p:nvSpPr>
          <p:cNvPr id="24" name="标题 30"/>
          <p:cNvSpPr>
            <a:spLocks noGrp="1"/>
          </p:cNvSpPr>
          <p:nvPr>
            <p:ph type="title"/>
          </p:nvPr>
        </p:nvSpPr>
        <p:spPr>
          <a:xfrm>
            <a:off x="192088" y="670375"/>
            <a:ext cx="8823325" cy="574675"/>
          </a:xfrm>
        </p:spPr>
        <p:txBody>
          <a:bodyPr vert="horz" wrap="square" lIns="91440" tIns="45720" rIns="91440" bIns="45720" numCol="1" anchor="t" anchorCtr="0" compatLnSpc="1"/>
          <a:lstStyle/>
          <a:p>
            <a:pPr eaLnBrk="1" hangingPunct="1">
              <a:defRPr/>
            </a:pPr>
            <a:r>
              <a:rPr lang="zh-CN" altLang="en-US" sz="280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其他</a:t>
            </a:r>
            <a:r>
              <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类</a:t>
            </a:r>
            <a:r>
              <a:rPr lang="en-US" altLang="zh-CN"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a:t>
            </a:r>
            <a:r>
              <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Calibri" panose="020F0502020204030204" pitchFamily="34" charset="0"/>
              </a:rPr>
              <a:t>工作时间流程</a:t>
            </a:r>
            <a:endPar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31" name="左箭头标注 30"/>
          <p:cNvSpPr/>
          <p:nvPr/>
        </p:nvSpPr>
        <p:spPr>
          <a:xfrm>
            <a:off x="5538876" y="2948759"/>
            <a:ext cx="2912974" cy="703419"/>
          </a:xfrm>
          <a:prstGeom prst="leftArrowCallout">
            <a:avLst>
              <a:gd name="adj1" fmla="val 27801"/>
              <a:gd name="adj2" fmla="val 28131"/>
              <a:gd name="adj3" fmla="val 40762"/>
              <a:gd name="adj4" fmla="val 82370"/>
            </a:avLst>
          </a:prstGeom>
          <a:solidFill>
            <a:srgbClr val="002060"/>
          </a:soli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a:lnSpc>
                <a:spcPct val="100000"/>
              </a:lnSpc>
              <a:spcBef>
                <a:spcPct val="0"/>
              </a:spcBef>
              <a:buClrTx/>
              <a:buSzTx/>
              <a:buNone/>
              <a:defRPr/>
            </a:pPr>
            <a:r>
              <a:rPr lang="zh-CN" altLang="en-US" sz="1200" b="1" dirty="0">
                <a:solidFill>
                  <a:srgbClr val="CCFFCC"/>
                </a:solidFill>
              </a:rPr>
              <a:t>院</a:t>
            </a:r>
            <a:r>
              <a:rPr lang="zh-CN" altLang="en-US" sz="1200" b="1" dirty="0" smtClean="0">
                <a:solidFill>
                  <a:srgbClr val="CCFFCC"/>
                </a:solidFill>
              </a:rPr>
              <a:t>系线下评审</a:t>
            </a:r>
            <a:r>
              <a:rPr lang="zh-CN" altLang="en-US" sz="1200" b="1" dirty="0">
                <a:solidFill>
                  <a:srgbClr val="CCFFCC"/>
                </a:solidFill>
              </a:rPr>
              <a:t>，复制导师推荐意见至院系推荐意见栏，并按需</a:t>
            </a:r>
            <a:r>
              <a:rPr lang="zh-CN" altLang="en-US" sz="1200" b="1" dirty="0" smtClean="0">
                <a:solidFill>
                  <a:srgbClr val="CCFFCC"/>
                </a:solidFill>
              </a:rPr>
              <a:t>修改，推荐。</a:t>
            </a:r>
            <a:endParaRPr lang="zh-CN" altLang="en-US" sz="1200" b="1" dirty="0">
              <a:solidFill>
                <a:srgbClr val="CCFFCC"/>
              </a:solidFill>
            </a:endParaRPr>
          </a:p>
        </p:txBody>
      </p:sp>
      <p:sp>
        <p:nvSpPr>
          <p:cNvPr id="32" name="流程图: 过程 31"/>
          <p:cNvSpPr/>
          <p:nvPr/>
        </p:nvSpPr>
        <p:spPr>
          <a:xfrm>
            <a:off x="6705600" y="4024313"/>
            <a:ext cx="1651000" cy="823912"/>
          </a:xfrm>
          <a:prstGeom prst="flowChartProcess">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400" b="1" smtClean="0">
                <a:solidFill>
                  <a:srgbClr val="CCFFCC"/>
                </a:solidFill>
              </a:rPr>
              <a:t>等待留学基金委评审结果</a:t>
            </a:r>
            <a:endParaRPr lang="zh-CN" altLang="en-US" sz="1400" b="1" smtClean="0">
              <a:solidFill>
                <a:srgbClr val="CCFFCC"/>
              </a:solidFill>
            </a:endParaRPr>
          </a:p>
        </p:txBody>
      </p:sp>
      <p:sp>
        <p:nvSpPr>
          <p:cNvPr id="30" name="右箭头标注 29"/>
          <p:cNvSpPr/>
          <p:nvPr/>
        </p:nvSpPr>
        <p:spPr>
          <a:xfrm>
            <a:off x="1920329" y="4024314"/>
            <a:ext cx="2556083" cy="823912"/>
          </a:xfrm>
          <a:prstGeom prst="rightArrowCallout">
            <a:avLst>
              <a:gd name="adj1" fmla="val 21916"/>
              <a:gd name="adj2" fmla="val 26542"/>
              <a:gd name="adj3" fmla="val 31983"/>
              <a:gd name="adj4" fmla="val 81661"/>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eaLnBrk="1" fontAlgn="auto" hangingPunct="1">
              <a:spcBef>
                <a:spcPts val="0"/>
              </a:spcBef>
              <a:spcAft>
                <a:spcPts val="0"/>
              </a:spcAft>
              <a:defRPr/>
            </a:pPr>
            <a:r>
              <a:rPr lang="zh-CN" altLang="en-US" sz="1600" b="1" dirty="0">
                <a:ln>
                  <a:solidFill>
                    <a:srgbClr val="FFC000"/>
                  </a:solidFill>
                </a:ln>
                <a:solidFill>
                  <a:srgbClr val="CCFFCC"/>
                </a:solidFill>
              </a:rPr>
              <a:t>通</a:t>
            </a:r>
            <a:r>
              <a:rPr lang="zh-CN" altLang="en-US" sz="1600" b="1" dirty="0" smtClean="0">
                <a:ln>
                  <a:solidFill>
                    <a:srgbClr val="FFC000"/>
                  </a:solidFill>
                </a:ln>
                <a:solidFill>
                  <a:srgbClr val="CCFFCC"/>
                </a:solidFill>
              </a:rPr>
              <a:t>过</a:t>
            </a:r>
            <a:r>
              <a:rPr lang="zh-CN" altLang="en-US" sz="1600" b="1" dirty="0">
                <a:ln>
                  <a:solidFill>
                    <a:srgbClr val="FFC000"/>
                  </a:solidFill>
                </a:ln>
                <a:solidFill>
                  <a:srgbClr val="CCFFCC"/>
                </a:solidFill>
              </a:rPr>
              <a:t>评审</a:t>
            </a:r>
            <a:r>
              <a:rPr lang="zh-CN" altLang="en-US" sz="1600" b="1" dirty="0" smtClean="0">
                <a:ln>
                  <a:solidFill>
                    <a:srgbClr val="FFC000"/>
                  </a:solidFill>
                </a:ln>
                <a:solidFill>
                  <a:srgbClr val="CCFFCC"/>
                </a:solidFill>
              </a:rPr>
              <a:t>的</a:t>
            </a:r>
            <a:r>
              <a:rPr lang="zh-CN" altLang="en-US" sz="1600" b="1" dirty="0">
                <a:ln>
                  <a:solidFill>
                    <a:srgbClr val="FFC000"/>
                  </a:solidFill>
                </a:ln>
                <a:solidFill>
                  <a:srgbClr val="CCFFCC"/>
                </a:solidFill>
              </a:rPr>
              <a:t>学生</a:t>
            </a:r>
            <a:r>
              <a:rPr lang="zh-CN" altLang="en-US" sz="1400" b="1" dirty="0">
                <a:solidFill>
                  <a:srgbClr val="CCFFCC"/>
                </a:solidFill>
              </a:rPr>
              <a:t>在留学基金委网站提交申请</a:t>
            </a:r>
            <a:endParaRPr lang="en-US" altLang="zh-CN" sz="1400" b="1" dirty="0">
              <a:solidFill>
                <a:srgbClr val="CCFFCC"/>
              </a:solidFill>
            </a:endParaRPr>
          </a:p>
          <a:p>
            <a:pPr algn="ctr" eaLnBrk="1" fontAlgn="auto" hangingPunct="1">
              <a:spcBef>
                <a:spcPts val="0"/>
              </a:spcBef>
              <a:spcAft>
                <a:spcPts val="0"/>
              </a:spcAft>
              <a:defRPr/>
            </a:pPr>
            <a:r>
              <a:rPr lang="en-US" altLang="zh-CN" sz="1400" b="1" dirty="0">
                <a:solidFill>
                  <a:srgbClr val="CCFFCC"/>
                </a:solidFill>
              </a:rPr>
              <a:t>http://apply.csc.edu.cn</a:t>
            </a:r>
            <a:endParaRPr lang="zh-CN" altLang="en-US" sz="1400" b="1" dirty="0">
              <a:solidFill>
                <a:srgbClr val="CCFFCC"/>
              </a:solidFill>
            </a:endParaRPr>
          </a:p>
        </p:txBody>
      </p:sp>
      <p:sp>
        <p:nvSpPr>
          <p:cNvPr id="19478" name="文本框 2"/>
          <p:cNvSpPr txBox="1">
            <a:spLocks noChangeArrowheads="1"/>
          </p:cNvSpPr>
          <p:nvPr/>
        </p:nvSpPr>
        <p:spPr bwMode="auto">
          <a:xfrm>
            <a:off x="359237" y="4200009"/>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dirty="0" smtClean="0">
                <a:solidFill>
                  <a:srgbClr val="C00000"/>
                </a:solidFill>
                <a:latin typeface="Arial" panose="020B0604020202020204" pitchFamily="34" charset="0"/>
                <a:ea typeface="宋体" panose="02010600030101010101" pitchFamily="2" charset="-122"/>
              </a:rPr>
              <a:t>3</a:t>
            </a:r>
            <a:r>
              <a:rPr lang="zh-CN" altLang="en-US" sz="1800" b="1" dirty="0" smtClean="0">
                <a:solidFill>
                  <a:srgbClr val="C00000"/>
                </a:solidFill>
                <a:latin typeface="Arial" panose="020B0604020202020204" pitchFamily="34" charset="0"/>
                <a:ea typeface="宋体" panose="02010600030101010101" pitchFamily="2" charset="-122"/>
              </a:rPr>
              <a:t>月</a:t>
            </a:r>
            <a:r>
              <a:rPr lang="en-US" altLang="zh-CN" sz="1800" b="1" dirty="0" smtClean="0">
                <a:solidFill>
                  <a:srgbClr val="C00000"/>
                </a:solidFill>
                <a:latin typeface="Arial" panose="020B0604020202020204" pitchFamily="34" charset="0"/>
                <a:ea typeface="宋体" panose="02010600030101010101" pitchFamily="2" charset="-122"/>
              </a:rPr>
              <a:t>16-31</a:t>
            </a:r>
            <a:r>
              <a:rPr lang="zh-CN" altLang="en-US" sz="1800" b="1" dirty="0">
                <a:solidFill>
                  <a:srgbClr val="C00000"/>
                </a:solidFill>
                <a:latin typeface="Arial" panose="020B0604020202020204" pitchFamily="34" charset="0"/>
                <a:ea typeface="宋体" panose="02010600030101010101" pitchFamily="2" charset="-122"/>
              </a:rPr>
              <a:t>日</a:t>
            </a:r>
            <a:endParaRPr lang="zh-CN" altLang="en-US" sz="1800" b="1" dirty="0">
              <a:solidFill>
                <a:srgbClr val="C00000"/>
              </a:solidFill>
              <a:latin typeface="Arial" panose="020B0604020202020204" pitchFamily="34" charset="0"/>
              <a:ea typeface="宋体" panose="02010600030101010101" pitchFamily="2" charset="-122"/>
            </a:endParaRPr>
          </a:p>
        </p:txBody>
      </p:sp>
      <p:sp>
        <p:nvSpPr>
          <p:cNvPr id="19479" name="文本框 3"/>
          <p:cNvSpPr txBox="1">
            <a:spLocks noChangeArrowheads="1"/>
          </p:cNvSpPr>
          <p:nvPr/>
        </p:nvSpPr>
        <p:spPr bwMode="auto">
          <a:xfrm>
            <a:off x="218945" y="1869362"/>
            <a:ext cx="1400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dirty="0">
                <a:solidFill>
                  <a:srgbClr val="C00000"/>
                </a:solidFill>
                <a:latin typeface="Arial" panose="020B0604020202020204" pitchFamily="34" charset="0"/>
                <a:ea typeface="宋体" panose="02010600030101010101" pitchFamily="2" charset="-122"/>
              </a:rPr>
              <a:t> 3</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800" b="1" dirty="0">
                <a:solidFill>
                  <a:srgbClr val="C00000"/>
                </a:solidFill>
                <a:latin typeface="Arial" panose="020B0604020202020204" pitchFamily="34" charset="0"/>
                <a:ea typeface="宋体" panose="02010600030101010101" pitchFamily="2" charset="-122"/>
              </a:rPr>
              <a:t>月</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en-US" altLang="zh-CN" sz="1800" b="1" dirty="0" smtClean="0">
                <a:solidFill>
                  <a:srgbClr val="C00000"/>
                </a:solidFill>
                <a:latin typeface="Arial" panose="020B0604020202020204" pitchFamily="34" charset="0"/>
                <a:ea typeface="宋体" panose="02010600030101010101" pitchFamily="2" charset="-122"/>
              </a:rPr>
              <a:t>10</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800" b="1" dirty="0">
                <a:solidFill>
                  <a:srgbClr val="C00000"/>
                </a:solidFill>
                <a:latin typeface="Arial" panose="020B0604020202020204" pitchFamily="34" charset="0"/>
                <a:ea typeface="宋体" panose="02010600030101010101" pitchFamily="2" charset="-122"/>
              </a:rPr>
              <a:t>日</a:t>
            </a:r>
            <a:endParaRPr lang="en-US" altLang="zh-CN" sz="1800" b="1"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800" b="1" dirty="0">
                <a:solidFill>
                  <a:srgbClr val="C00000"/>
                </a:solidFill>
                <a:latin typeface="Arial" panose="020B0604020202020204" pitchFamily="34" charset="0"/>
                <a:ea typeface="宋体" panose="02010600030101010101" pitchFamily="2" charset="-122"/>
              </a:rPr>
              <a:t>前</a:t>
            </a:r>
            <a:endParaRPr lang="zh-CN" altLang="en-US" sz="1800" b="1" dirty="0">
              <a:solidFill>
                <a:srgbClr val="C00000"/>
              </a:solidFill>
              <a:latin typeface="Arial" panose="020B0604020202020204" pitchFamily="34" charset="0"/>
              <a:ea typeface="宋体" panose="02010600030101010101" pitchFamily="2" charset="-122"/>
            </a:endParaRPr>
          </a:p>
        </p:txBody>
      </p:sp>
      <p:sp>
        <p:nvSpPr>
          <p:cNvPr id="19480" name="文本框 4"/>
          <p:cNvSpPr txBox="1">
            <a:spLocks noChangeArrowheads="1"/>
          </p:cNvSpPr>
          <p:nvPr/>
        </p:nvSpPr>
        <p:spPr bwMode="auto">
          <a:xfrm>
            <a:off x="396867" y="5176658"/>
            <a:ext cx="161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dirty="0" smtClean="0">
                <a:latin typeface="Arial" panose="020B0604020202020204" pitchFamily="34" charset="0"/>
                <a:ea typeface="宋体" panose="02010600030101010101" pitchFamily="2" charset="-122"/>
              </a:rPr>
              <a:t>4</a:t>
            </a:r>
            <a:r>
              <a:rPr lang="zh-CN" altLang="en-US" sz="1800" b="1" dirty="0" smtClean="0">
                <a:latin typeface="Arial" panose="020B0604020202020204" pitchFamily="34" charset="0"/>
                <a:ea typeface="宋体" panose="02010600030101010101" pitchFamily="2" charset="-122"/>
              </a:rPr>
              <a:t>月</a:t>
            </a:r>
            <a:r>
              <a:rPr lang="en-US" altLang="zh-CN" sz="1800" b="1" dirty="0" smtClean="0">
                <a:latin typeface="Arial" panose="020B0604020202020204" pitchFamily="34" charset="0"/>
                <a:ea typeface="宋体" panose="02010600030101010101" pitchFamily="2" charset="-122"/>
              </a:rPr>
              <a:t>-6</a:t>
            </a:r>
            <a:r>
              <a:rPr lang="zh-CN" altLang="en-US" sz="1800" b="1" dirty="0">
                <a:latin typeface="Arial" panose="020B0604020202020204" pitchFamily="34" charset="0"/>
                <a:ea typeface="宋体" panose="02010600030101010101" pitchFamily="2" charset="-122"/>
              </a:rPr>
              <a:t>月初</a:t>
            </a:r>
            <a:endParaRPr lang="zh-CN" altLang="en-US" sz="1800" b="1" dirty="0">
              <a:latin typeface="Arial" panose="020B0604020202020204" pitchFamily="34" charset="0"/>
              <a:ea typeface="宋体" panose="02010600030101010101" pitchFamily="2" charset="-122"/>
            </a:endParaRPr>
          </a:p>
        </p:txBody>
      </p:sp>
      <p:sp>
        <p:nvSpPr>
          <p:cNvPr id="19481" name="文本框 36"/>
          <p:cNvSpPr txBox="1">
            <a:spLocks noChangeArrowheads="1"/>
          </p:cNvSpPr>
          <p:nvPr/>
        </p:nvSpPr>
        <p:spPr bwMode="auto">
          <a:xfrm>
            <a:off x="587375" y="5973763"/>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800" b="1">
                <a:latin typeface="Arial" panose="020B0604020202020204" pitchFamily="34" charset="0"/>
                <a:ea typeface="宋体" panose="02010600030101010101" pitchFamily="2" charset="-122"/>
              </a:rPr>
              <a:t>7</a:t>
            </a:r>
            <a:r>
              <a:rPr lang="zh-CN" altLang="en-US" sz="1800" b="1">
                <a:latin typeface="Arial" panose="020B0604020202020204" pitchFamily="34" charset="0"/>
                <a:ea typeface="宋体" panose="02010600030101010101" pitchFamily="2" charset="-122"/>
              </a:rPr>
              <a:t>月初</a:t>
            </a:r>
            <a:endParaRPr lang="zh-CN" altLang="en-US" sz="1800" b="1">
              <a:latin typeface="Arial" panose="020B0604020202020204" pitchFamily="34" charset="0"/>
              <a:ea typeface="宋体" panose="02010600030101010101" pitchFamily="2" charset="-122"/>
            </a:endParaRPr>
          </a:p>
        </p:txBody>
      </p:sp>
      <p:sp>
        <p:nvSpPr>
          <p:cNvPr id="40" name="矩形 39"/>
          <p:cNvSpPr/>
          <p:nvPr/>
        </p:nvSpPr>
        <p:spPr>
          <a:xfrm>
            <a:off x="4460875" y="5922963"/>
            <a:ext cx="2911475" cy="469900"/>
          </a:xfrm>
          <a:prstGeom prst="rect">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600" b="1" smtClean="0">
                <a:solidFill>
                  <a:srgbClr val="CCFFCC"/>
                </a:solidFill>
              </a:rPr>
              <a:t>在线派出登记</a:t>
            </a:r>
            <a:endParaRPr lang="zh-CN" altLang="en-US" sz="1600" b="1" smtClean="0">
              <a:solidFill>
                <a:srgbClr val="CCFFCC"/>
              </a:solidFill>
            </a:endParaRPr>
          </a:p>
        </p:txBody>
      </p:sp>
      <p:sp>
        <p:nvSpPr>
          <p:cNvPr id="19484" name="Rectangle 3"/>
          <p:cNvSpPr>
            <a:spLocks noChangeArrowheads="1"/>
          </p:cNvSpPr>
          <p:nvPr/>
        </p:nvSpPr>
        <p:spPr bwMode="auto">
          <a:xfrm>
            <a:off x="5806973" y="1516063"/>
            <a:ext cx="1031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a:latin typeface="Arial" panose="020B0604020202020204" pitchFamily="34" charset="0"/>
                <a:ea typeface="宋体" panose="02010600030101010101" pitchFamily="2" charset="-122"/>
              </a:rPr>
              <a:t>1</a:t>
            </a:r>
            <a:r>
              <a:rPr lang="zh-CN" altLang="en-US" sz="1600" b="1" dirty="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1</a:t>
            </a:r>
            <a:r>
              <a:rPr lang="zh-CN" altLang="en-US" sz="1600" b="1" dirty="0">
                <a:latin typeface="Arial" panose="020B0604020202020204" pitchFamily="34" charset="0"/>
                <a:ea typeface="宋体" panose="02010600030101010101" pitchFamily="2" charset="-122"/>
              </a:rPr>
              <a:t>日起</a:t>
            </a:r>
            <a:endParaRPr lang="zh-CN" altLang="en-US" sz="1600" b="1" dirty="0">
              <a:latin typeface="Arial" panose="020B0604020202020204" pitchFamily="34" charset="0"/>
              <a:ea typeface="宋体" panose="02010600030101010101" pitchFamily="2" charset="-122"/>
            </a:endParaRPr>
          </a:p>
        </p:txBody>
      </p:sp>
      <p:sp>
        <p:nvSpPr>
          <p:cNvPr id="19486" name="Rectangle 33"/>
          <p:cNvSpPr>
            <a:spLocks noChangeArrowheads="1"/>
          </p:cNvSpPr>
          <p:nvPr/>
        </p:nvSpPr>
        <p:spPr bwMode="auto">
          <a:xfrm>
            <a:off x="2812483" y="2630805"/>
            <a:ext cx="123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13-15</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19487" name="Rectangle 32"/>
          <p:cNvSpPr>
            <a:spLocks noChangeArrowheads="1"/>
          </p:cNvSpPr>
          <p:nvPr/>
        </p:nvSpPr>
        <p:spPr bwMode="auto">
          <a:xfrm>
            <a:off x="4739494" y="3746175"/>
            <a:ext cx="123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a:latin typeface="Arial" panose="020B0604020202020204" pitchFamily="34" charset="0"/>
                <a:ea typeface="宋体" panose="02010600030101010101" pitchFamily="2" charset="-122"/>
              </a:rPr>
              <a:t>3</a:t>
            </a:r>
            <a:r>
              <a:rPr lang="zh-CN" altLang="en-US" sz="1600" b="1" dirty="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28-31</a:t>
            </a:r>
            <a:r>
              <a:rPr lang="zh-CN" altLang="en-US" sz="1600" b="1" dirty="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19488" name="Rectangle 33"/>
          <p:cNvSpPr>
            <a:spLocks noChangeArrowheads="1"/>
          </p:cNvSpPr>
          <p:nvPr/>
        </p:nvSpPr>
        <p:spPr bwMode="auto">
          <a:xfrm>
            <a:off x="2388833" y="3737129"/>
            <a:ext cx="123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16-27</a:t>
            </a:r>
            <a:r>
              <a:rPr lang="zh-CN" altLang="en-US" sz="1600" b="1" dirty="0" smtClean="0">
                <a:latin typeface="Arial" panose="020B0604020202020204" pitchFamily="34" charset="0"/>
                <a:ea typeface="宋体" panose="02010600030101010101" pitchFamily="2" charset="-122"/>
              </a:rPr>
              <a:t>日</a:t>
            </a:r>
            <a:endParaRPr lang="zh-CN" altLang="en-US" sz="1600" b="1" dirty="0">
              <a:latin typeface="Arial" panose="020B0604020202020204" pitchFamily="34" charset="0"/>
              <a:ea typeface="宋体" panose="02010600030101010101" pitchFamily="2" charset="-122"/>
            </a:endParaRPr>
          </a:p>
        </p:txBody>
      </p:sp>
      <p:sp>
        <p:nvSpPr>
          <p:cNvPr id="34" name="五角星 33"/>
          <p:cNvSpPr/>
          <p:nvPr/>
        </p:nvSpPr>
        <p:spPr>
          <a:xfrm>
            <a:off x="271246" y="3347324"/>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2"/>
          <p:cNvSpPr>
            <a:spLocks noChangeArrowheads="1"/>
          </p:cNvSpPr>
          <p:nvPr/>
        </p:nvSpPr>
        <p:spPr bwMode="auto">
          <a:xfrm>
            <a:off x="6614855" y="2657554"/>
            <a:ext cx="1146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smtClean="0">
                <a:latin typeface="Arial" panose="020B0604020202020204" pitchFamily="34" charset="0"/>
                <a:ea typeface="宋体" panose="02010600030101010101" pitchFamily="2" charset="-122"/>
              </a:rPr>
              <a:t>13</a:t>
            </a:r>
            <a:r>
              <a:rPr lang="zh-CN" altLang="en-US" sz="1600" b="1" dirty="0" smtClean="0">
                <a:latin typeface="Arial" panose="020B0604020202020204" pitchFamily="34" charset="0"/>
                <a:ea typeface="宋体" panose="02010600030101010101" pitchFamily="2" charset="-122"/>
              </a:rPr>
              <a:t>日前</a:t>
            </a:r>
            <a:endParaRPr lang="zh-CN" altLang="en-US" sz="1600" b="1" dirty="0">
              <a:latin typeface="Arial" panose="020B0604020202020204" pitchFamily="34" charset="0"/>
              <a:ea typeface="宋体" panose="02010600030101010101" pitchFamily="2" charset="-122"/>
            </a:endParaRPr>
          </a:p>
        </p:txBody>
      </p:sp>
      <p:sp>
        <p:nvSpPr>
          <p:cNvPr id="37" name="五角星 36"/>
          <p:cNvSpPr/>
          <p:nvPr/>
        </p:nvSpPr>
        <p:spPr>
          <a:xfrm>
            <a:off x="875113" y="3989528"/>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标注 27"/>
          <p:cNvSpPr/>
          <p:nvPr/>
        </p:nvSpPr>
        <p:spPr>
          <a:xfrm>
            <a:off x="7643047" y="1816196"/>
            <a:ext cx="789413" cy="1126003"/>
          </a:xfrm>
          <a:prstGeom prst="downArrowCallout">
            <a:avLst/>
          </a:prstGeom>
          <a:solidFill>
            <a:srgbClr val="002060"/>
          </a:soli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a:spcBef>
                <a:spcPct val="0"/>
              </a:spcBef>
            </a:pPr>
            <a:r>
              <a:rPr lang="zh-CN" altLang="en-US" sz="1600" b="1" dirty="0">
                <a:ln>
                  <a:solidFill>
                    <a:srgbClr val="FFC000"/>
                  </a:solidFill>
                </a:ln>
                <a:solidFill>
                  <a:srgbClr val="CCFFCC"/>
                </a:solidFill>
              </a:rPr>
              <a:t>院</a:t>
            </a:r>
            <a:r>
              <a:rPr lang="zh-CN" altLang="en-US" sz="1600" b="1" dirty="0" smtClean="0">
                <a:ln>
                  <a:solidFill>
                    <a:srgbClr val="FFC000"/>
                  </a:solidFill>
                </a:ln>
                <a:solidFill>
                  <a:srgbClr val="CCFFCC"/>
                </a:solidFill>
              </a:rPr>
              <a:t>系</a:t>
            </a:r>
            <a:r>
              <a:rPr lang="zh-CN" altLang="en-US" sz="1200" b="1" dirty="0" smtClean="0">
                <a:solidFill>
                  <a:srgbClr val="CCFFCC"/>
                </a:solidFill>
                <a:latin typeface="等线 Light" panose="02010600030101010101" pitchFamily="2" charset="-122"/>
                <a:ea typeface="等线" panose="02010600030101010101" pitchFamily="2" charset="-122"/>
              </a:rPr>
              <a:t>材料形式线上审查</a:t>
            </a:r>
            <a:endParaRPr lang="zh-CN" altLang="en-US" sz="1200" b="1" dirty="0">
              <a:solidFill>
                <a:srgbClr val="CCFFCC"/>
              </a:solidFill>
              <a:latin typeface="等线 Light" panose="02010600030101010101" pitchFamily="2" charset="-122"/>
              <a:ea typeface="等线" panose="02010600030101010101" pitchFamily="2" charset="-122"/>
            </a:endParaRPr>
          </a:p>
        </p:txBody>
      </p:sp>
      <p:sp>
        <p:nvSpPr>
          <p:cNvPr id="41" name="Rectangle 40"/>
          <p:cNvSpPr>
            <a:spLocks noChangeArrowheads="1"/>
          </p:cNvSpPr>
          <p:nvPr/>
        </p:nvSpPr>
        <p:spPr bwMode="auto">
          <a:xfrm>
            <a:off x="7326847" y="1486771"/>
            <a:ext cx="1032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en-US" altLang="zh-CN" sz="1600" b="1" dirty="0" smtClean="0">
                <a:latin typeface="Arial" panose="020B0604020202020204" pitchFamily="34" charset="0"/>
                <a:ea typeface="宋体" panose="02010600030101010101" pitchFamily="2" charset="-122"/>
              </a:rPr>
              <a:t>3</a:t>
            </a:r>
            <a:r>
              <a:rPr lang="zh-CN" altLang="en-US" sz="1600" b="1" dirty="0" smtClean="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8</a:t>
            </a:r>
            <a:r>
              <a:rPr lang="zh-CN" altLang="en-US" sz="1600" b="1" dirty="0" smtClean="0">
                <a:latin typeface="Arial" panose="020B0604020202020204" pitchFamily="34" charset="0"/>
                <a:ea typeface="宋体" panose="02010600030101010101" pitchFamily="2" charset="-122"/>
              </a:rPr>
              <a:t>日前</a:t>
            </a:r>
            <a:endParaRPr lang="zh-CN" altLang="en-US" sz="1600" b="1" dirty="0">
              <a:latin typeface="Arial" panose="020B0604020202020204" pitchFamily="34" charset="0"/>
              <a:ea typeface="宋体" panose="02010600030101010101" pitchFamily="2" charset="-122"/>
            </a:endParaRPr>
          </a:p>
        </p:txBody>
      </p:sp>
      <p:sp>
        <p:nvSpPr>
          <p:cNvPr id="43" name="左箭头标注 37"/>
          <p:cNvSpPr/>
          <p:nvPr/>
        </p:nvSpPr>
        <p:spPr>
          <a:xfrm>
            <a:off x="800499" y="2942199"/>
            <a:ext cx="4738376" cy="709979"/>
          </a:xfrm>
          <a:prstGeom prst="rect">
            <a:avLst/>
          </a:prstGeom>
          <a:solidFill>
            <a:srgbClr val="410355"/>
          </a:solidFill>
          <a:ln>
            <a:no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a:lnSpc>
                <a:spcPct val="100000"/>
              </a:lnSpc>
              <a:spcBef>
                <a:spcPct val="0"/>
              </a:spcBef>
              <a:buClrTx/>
              <a:buSzTx/>
              <a:buNone/>
              <a:defRPr/>
            </a:pPr>
            <a:r>
              <a:rPr lang="zh-CN" altLang="en-US" sz="1400" b="1" dirty="0">
                <a:solidFill>
                  <a:srgbClr val="CCFFCC"/>
                </a:solidFill>
              </a:rPr>
              <a:t>研究生</a:t>
            </a:r>
            <a:r>
              <a:rPr lang="zh-CN" altLang="en-US" sz="1400" b="1" dirty="0" smtClean="0">
                <a:solidFill>
                  <a:srgbClr val="CCFFCC"/>
                </a:solidFill>
              </a:rPr>
              <a:t>院</a:t>
            </a:r>
            <a:r>
              <a:rPr lang="zh-CN" altLang="en-US" sz="1400" b="1" dirty="0">
                <a:solidFill>
                  <a:srgbClr val="CCFFCC"/>
                </a:solidFill>
              </a:rPr>
              <a:t>汇</a:t>
            </a:r>
            <a:r>
              <a:rPr lang="zh-CN" altLang="en-US" sz="1400" b="1" dirty="0" smtClean="0">
                <a:solidFill>
                  <a:srgbClr val="CCFFCC"/>
                </a:solidFill>
              </a:rPr>
              <a:t>总申报名单、复核，并推送审核结果</a:t>
            </a:r>
            <a:endParaRPr lang="zh-CN" altLang="en-US" sz="1400" b="1" dirty="0">
              <a:solidFill>
                <a:srgbClr val="CCFFCC"/>
              </a:solidFill>
            </a:endParaRPr>
          </a:p>
        </p:txBody>
      </p:sp>
      <p:sp>
        <p:nvSpPr>
          <p:cNvPr id="35" name="下箭头标注 28"/>
          <p:cNvSpPr/>
          <p:nvPr/>
        </p:nvSpPr>
        <p:spPr>
          <a:xfrm>
            <a:off x="3920662" y="1810593"/>
            <a:ext cx="1589946" cy="827138"/>
          </a:xfrm>
          <a:prstGeom prst="rightArrowCallout">
            <a:avLst>
              <a:gd name="adj1" fmla="val 18970"/>
              <a:gd name="adj2" fmla="val 25000"/>
              <a:gd name="adj3" fmla="val 19975"/>
              <a:gd name="adj4" fmla="val 84441"/>
            </a:avLst>
          </a:prstGeom>
          <a:solidFill>
            <a:schemeClr val="accent1">
              <a:lumMod val="75000"/>
            </a:schemeClr>
          </a:solidFill>
          <a:ln>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lIns="46434" tIns="23217" rIns="46434" bIns="23217" anchor="ctr"/>
          <a:lstStyle/>
          <a:p>
            <a:pPr algn="ctr" eaLnBrk="1" fontAlgn="auto" hangingPunct="1">
              <a:spcBef>
                <a:spcPts val="0"/>
              </a:spcBef>
              <a:spcAft>
                <a:spcPts val="0"/>
              </a:spcAft>
              <a:defRPr/>
            </a:pPr>
            <a:r>
              <a:rPr lang="zh-CN" altLang="en-US" sz="1600" b="1" dirty="0">
                <a:ln>
                  <a:solidFill>
                    <a:srgbClr val="FFC000"/>
                  </a:solidFill>
                </a:ln>
                <a:solidFill>
                  <a:srgbClr val="CCFFCC"/>
                </a:solidFill>
              </a:rPr>
              <a:t>导</a:t>
            </a:r>
            <a:r>
              <a:rPr lang="zh-CN" altLang="en-US" sz="1600" b="1" dirty="0" smtClean="0">
                <a:ln>
                  <a:solidFill>
                    <a:srgbClr val="FFC000"/>
                  </a:solidFill>
                </a:ln>
                <a:solidFill>
                  <a:srgbClr val="CCFFCC"/>
                </a:solidFill>
              </a:rPr>
              <a:t>师</a:t>
            </a:r>
            <a:r>
              <a:rPr lang="zh-CN" altLang="en-US" sz="1200" b="1" dirty="0">
                <a:solidFill>
                  <a:srgbClr val="CCFFCC"/>
                </a:solidFill>
                <a:latin typeface="等线 Light" panose="02010600030101010101" pitchFamily="2" charset="-122"/>
                <a:ea typeface="等线" panose="02010600030101010101" pitchFamily="2" charset="-122"/>
              </a:rPr>
              <a:t>判定是否推荐，并</a:t>
            </a:r>
            <a:r>
              <a:rPr lang="zh-CN" altLang="en-US" sz="1200" b="1" dirty="0" smtClean="0">
                <a:solidFill>
                  <a:srgbClr val="CCFFCC"/>
                </a:solidFill>
                <a:latin typeface="等线 Light" panose="02010600030101010101" pitchFamily="2" charset="-122"/>
                <a:ea typeface="等线" panose="02010600030101010101" pitchFamily="2" charset="-122"/>
              </a:rPr>
              <a:t>按</a:t>
            </a:r>
            <a:r>
              <a:rPr lang="zh-CN" altLang="en-US" sz="1200" b="1" dirty="0">
                <a:solidFill>
                  <a:srgbClr val="CCFFCC"/>
                </a:solidFill>
                <a:latin typeface="等线 Light" panose="02010600030101010101" pitchFamily="2" charset="-122"/>
                <a:ea typeface="等线" panose="02010600030101010101" pitchFamily="2" charset="-122"/>
              </a:rPr>
              <a:t>基金</a:t>
            </a:r>
            <a:r>
              <a:rPr lang="zh-CN" altLang="en-US" sz="1200" b="1" dirty="0" smtClean="0">
                <a:solidFill>
                  <a:srgbClr val="CCFFCC"/>
                </a:solidFill>
                <a:latin typeface="等线 Light" panose="02010600030101010101" pitchFamily="2" charset="-122"/>
                <a:ea typeface="等线" panose="02010600030101010101" pitchFamily="2" charset="-122"/>
              </a:rPr>
              <a:t>委要求内容线下拟写推</a:t>
            </a:r>
            <a:r>
              <a:rPr lang="zh-CN" altLang="en-US" sz="1200" b="1" dirty="0">
                <a:solidFill>
                  <a:srgbClr val="CCFFCC"/>
                </a:solidFill>
                <a:latin typeface="等线 Light" panose="02010600030101010101" pitchFamily="2" charset="-122"/>
                <a:ea typeface="等线" panose="02010600030101010101" pitchFamily="2" charset="-122"/>
              </a:rPr>
              <a:t>荐意</a:t>
            </a:r>
            <a:r>
              <a:rPr lang="zh-CN" altLang="en-US" sz="1200" b="1" dirty="0" smtClean="0">
                <a:solidFill>
                  <a:srgbClr val="CCFFCC"/>
                </a:solidFill>
                <a:latin typeface="等线 Light" panose="02010600030101010101" pitchFamily="2" charset="-122"/>
                <a:ea typeface="等线" panose="02010600030101010101" pitchFamily="2" charset="-122"/>
              </a:rPr>
              <a:t>见并签字</a:t>
            </a:r>
            <a:endParaRPr lang="zh-CN" altLang="en-US" sz="1200" b="1" dirty="0">
              <a:solidFill>
                <a:srgbClr val="CCFFCC"/>
              </a:solidFill>
              <a:latin typeface="等线 Light" panose="02010600030101010101" pitchFamily="2" charset="-122"/>
              <a:ea typeface="等线" panose="02010600030101010101" pitchFamily="2" charset="-122"/>
            </a:endParaRPr>
          </a:p>
        </p:txBody>
      </p:sp>
      <p:sp>
        <p:nvSpPr>
          <p:cNvPr id="38" name="右箭头标注 26"/>
          <p:cNvSpPr/>
          <p:nvPr/>
        </p:nvSpPr>
        <p:spPr>
          <a:xfrm>
            <a:off x="5515946" y="1794575"/>
            <a:ext cx="2127101" cy="843907"/>
          </a:xfrm>
          <a:prstGeom prst="rightArrowCallout">
            <a:avLst>
              <a:gd name="adj1" fmla="val 20884"/>
              <a:gd name="adj2" fmla="val 18921"/>
              <a:gd name="adj3" fmla="val 17120"/>
              <a:gd name="adj4" fmla="val 87848"/>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eaLnBrk="1" hangingPunct="1">
              <a:lnSpc>
                <a:spcPct val="100000"/>
              </a:lnSpc>
              <a:spcBef>
                <a:spcPct val="0"/>
              </a:spcBef>
              <a:buClrTx/>
              <a:buSzTx/>
              <a:buFontTx/>
              <a:buNone/>
              <a:defRPr/>
            </a:pPr>
            <a:r>
              <a:rPr lang="zh-CN" altLang="en-US" sz="1200" b="1" dirty="0" smtClean="0">
                <a:solidFill>
                  <a:srgbClr val="CCFFCC"/>
                </a:solidFill>
              </a:rPr>
              <a:t>在</a:t>
            </a:r>
            <a:r>
              <a:rPr lang="en-US" altLang="zh-CN" sz="1200" b="1" dirty="0" smtClean="0">
                <a:solidFill>
                  <a:srgbClr val="CCFFCC"/>
                </a:solidFill>
              </a:rPr>
              <a:t>my.sjtu.edu.cn</a:t>
            </a:r>
            <a:r>
              <a:rPr lang="zh-CN" altLang="en-US" sz="1200" b="1" dirty="0" smtClean="0">
                <a:solidFill>
                  <a:srgbClr val="CCFFCC"/>
                </a:solidFill>
              </a:rPr>
              <a:t>中研究生海外访学申请栏目提交申请（上传导师推荐意见</a:t>
            </a:r>
            <a:r>
              <a:rPr lang="en-US" altLang="zh-CN" sz="1200" b="1" dirty="0" smtClean="0">
                <a:solidFill>
                  <a:srgbClr val="CCFFCC"/>
                </a:solidFill>
              </a:rPr>
              <a:t>word</a:t>
            </a:r>
            <a:r>
              <a:rPr lang="zh-CN" altLang="en-US" sz="1200" b="1" dirty="0" smtClean="0">
                <a:solidFill>
                  <a:srgbClr val="CCFFCC"/>
                </a:solidFill>
              </a:rPr>
              <a:t>版及签字扫描版）</a:t>
            </a:r>
            <a:endParaRPr lang="zh-CN" altLang="en-US" sz="1200" b="1" dirty="0" smtClean="0">
              <a:solidFill>
                <a:srgbClr val="CCFFCC"/>
              </a:solidFill>
            </a:endParaRPr>
          </a:p>
        </p:txBody>
      </p:sp>
      <p:sp>
        <p:nvSpPr>
          <p:cNvPr id="45" name="矩形 44"/>
          <p:cNvSpPr/>
          <p:nvPr/>
        </p:nvSpPr>
        <p:spPr>
          <a:xfrm>
            <a:off x="4446588" y="5108575"/>
            <a:ext cx="3714750" cy="469900"/>
          </a:xfrm>
          <a:prstGeom prst="rect">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lIns="46434" tIns="23217" rIns="46434" bIns="23217" anchor="ct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gn="ctr">
              <a:lnSpc>
                <a:spcPct val="100000"/>
              </a:lnSpc>
              <a:spcBef>
                <a:spcPct val="0"/>
              </a:spcBef>
              <a:buClrTx/>
              <a:buSzTx/>
              <a:buNone/>
              <a:defRPr/>
            </a:pPr>
            <a:r>
              <a:rPr lang="zh-CN" altLang="en-US" sz="1200" b="1" dirty="0">
                <a:solidFill>
                  <a:srgbClr val="CCFFCC"/>
                </a:solidFill>
              </a:rPr>
              <a:t>领取录取通知书与录取材料，确认派出时上传</a:t>
            </a:r>
            <a:r>
              <a:rPr lang="en-US" altLang="zh-CN" sz="1200" b="1" dirty="0">
                <a:solidFill>
                  <a:srgbClr val="CCFFCC"/>
                </a:solidFill>
              </a:rPr>
              <a:t>《</a:t>
            </a:r>
            <a:r>
              <a:rPr lang="zh-CN" altLang="en-US" sz="1200" b="1" dirty="0">
                <a:solidFill>
                  <a:srgbClr val="CCFFCC"/>
                </a:solidFill>
              </a:rPr>
              <a:t>国家留学基金管理委员会留学申请表</a:t>
            </a:r>
            <a:r>
              <a:rPr lang="en-US" altLang="zh-CN" sz="1200" b="1" dirty="0">
                <a:solidFill>
                  <a:srgbClr val="CCFFCC"/>
                </a:solidFill>
              </a:rPr>
              <a:t>》</a:t>
            </a:r>
            <a:r>
              <a:rPr lang="zh-CN" altLang="en-US" sz="1200" b="1" dirty="0">
                <a:solidFill>
                  <a:srgbClr val="CCFFCC"/>
                </a:solidFill>
              </a:rPr>
              <a:t>签字</a:t>
            </a:r>
            <a:r>
              <a:rPr lang="zh-CN" altLang="en-US" sz="1200" b="1" dirty="0" smtClean="0">
                <a:solidFill>
                  <a:srgbClr val="CCFFCC"/>
                </a:solidFill>
              </a:rPr>
              <a:t>版</a:t>
            </a:r>
            <a:endParaRPr lang="zh-CN" altLang="en-US" sz="1200" b="1" dirty="0">
              <a:solidFill>
                <a:srgbClr val="CCFFCC"/>
              </a:solidFill>
            </a:endParaRPr>
          </a:p>
        </p:txBody>
      </p:sp>
      <p:sp>
        <p:nvSpPr>
          <p:cNvPr id="46" name="文本框 45"/>
          <p:cNvSpPr txBox="1"/>
          <p:nvPr/>
        </p:nvSpPr>
        <p:spPr>
          <a:xfrm>
            <a:off x="23583" y="1161167"/>
            <a:ext cx="6971780" cy="338554"/>
          </a:xfrm>
          <a:prstGeom prst="rect">
            <a:avLst/>
          </a:prstGeom>
          <a:noFill/>
        </p:spPr>
        <p:txBody>
          <a:bodyPr wrap="none" rtlCol="0">
            <a:spAutoFit/>
          </a:bodyPr>
          <a:lstStyle/>
          <a:p>
            <a:r>
              <a:rPr lang="zh-CN" altLang="en-US" sz="1600" b="1" dirty="0" smtClean="0"/>
              <a:t>（适用留基委所有</a:t>
            </a:r>
            <a:r>
              <a:rPr lang="en-US" altLang="zh-CN" sz="1600" b="1" dirty="0" smtClean="0"/>
              <a:t>3</a:t>
            </a:r>
            <a:r>
              <a:rPr lang="zh-CN" altLang="en-US" sz="1600" b="1" dirty="0" smtClean="0"/>
              <a:t>月</a:t>
            </a:r>
            <a:r>
              <a:rPr lang="en-US" altLang="zh-CN" sz="1600" b="1" dirty="0" smtClean="0"/>
              <a:t>10-31</a:t>
            </a:r>
            <a:r>
              <a:rPr lang="zh-CN" altLang="en-US" sz="1600" b="1" dirty="0" smtClean="0"/>
              <a:t>日申报的非博士联培高水平及艺术类学生项目）</a:t>
            </a:r>
            <a:endParaRPr lang="zh-CN" altLang="en-US" sz="1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4BD5A17-3153-4A95-988E-B577C14000F1}" type="slidenum">
              <a:rPr lang="en-US" altLang="zh-CN" smtClean="0"/>
            </a:fld>
            <a:endParaRPr lang="en-US" altLang="zh-CN" dirty="0"/>
          </a:p>
        </p:txBody>
      </p:sp>
      <p:sp>
        <p:nvSpPr>
          <p:cNvPr id="5" name="标题 4"/>
          <p:cNvSpPr>
            <a:spLocks noGrp="1"/>
          </p:cNvSpPr>
          <p:nvPr>
            <p:ph type="title"/>
          </p:nvPr>
        </p:nvSpPr>
        <p:spPr>
          <a:xfrm>
            <a:off x="368060" y="992853"/>
            <a:ext cx="8566445" cy="576000"/>
          </a:xfrm>
        </p:spPr>
        <p:txBody>
          <a:bodyPr/>
          <a:lstStyle/>
          <a:p>
            <a:r>
              <a:rPr lang="zh-CN" altLang="en-US" sz="2800" dirty="0" smtClean="0">
                <a:effectLst>
                  <a:outerShdw blurRad="38100" dist="38100" dir="2700000" algn="tl">
                    <a:srgbClr val="000000">
                      <a:alpha val="43137"/>
                    </a:srgbClr>
                  </a:outerShdw>
                </a:effectLst>
              </a:rPr>
              <a:t>校内工作安排</a:t>
            </a:r>
            <a:endParaRPr lang="zh-CN" altLang="en-US" sz="2800" dirty="0">
              <a:effectLst>
                <a:outerShdw blurRad="38100" dist="38100" dir="2700000" algn="tl">
                  <a:srgbClr val="000000">
                    <a:alpha val="43137"/>
                  </a:srgbClr>
                </a:outerShdw>
              </a:effectLst>
            </a:endParaRPr>
          </a:p>
        </p:txBody>
      </p:sp>
      <p:sp>
        <p:nvSpPr>
          <p:cNvPr id="8" name="矩形 7"/>
          <p:cNvSpPr/>
          <p:nvPr/>
        </p:nvSpPr>
        <p:spPr>
          <a:xfrm>
            <a:off x="172528" y="1413577"/>
            <a:ext cx="8761977" cy="2400657"/>
          </a:xfrm>
          <a:prstGeom prst="rect">
            <a:avLst/>
          </a:prstGeom>
        </p:spPr>
        <p:txBody>
          <a:bodyPr wrap="square">
            <a:spAutoFit/>
          </a:bodyPr>
          <a:lstStyle/>
          <a:p>
            <a:pPr marL="457200" indent="-457200" eaLnBrk="1" hangingPunct="1">
              <a:lnSpc>
                <a:spcPct val="150000"/>
              </a:lnSpc>
              <a:defRPr/>
            </a:pPr>
            <a:endParaRPr lang="zh-CN" altLang="zh-CN" sz="25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hangingPunct="1">
              <a:lnSpc>
                <a:spcPct val="150000"/>
              </a:lnSpc>
              <a:buFont typeface="Wingdings" panose="05000000000000000000" pitchFamily="2" charset="2"/>
              <a:buChar char="l"/>
              <a:defRPr/>
            </a:pPr>
            <a:r>
              <a:rPr lang="zh-CN" altLang="zh-CN" sz="2500" b="1" dirty="0" smtClean="0">
                <a:solidFill>
                  <a:srgbClr val="000044"/>
                </a:solidFill>
                <a:effectLst>
                  <a:outerShdw blurRad="38100" dist="38100" dir="2700000" algn="tl">
                    <a:srgbClr val="C0C0C0"/>
                  </a:outerShdw>
                </a:effectLst>
                <a:ea typeface="黑体" panose="02010609060101010101" pitchFamily="49" charset="-122"/>
              </a:rPr>
              <a:t>后</a:t>
            </a:r>
            <a:r>
              <a:rPr lang="zh-CN" altLang="zh-CN" sz="2500" b="1" dirty="0">
                <a:solidFill>
                  <a:srgbClr val="000044"/>
                </a:solidFill>
                <a:effectLst>
                  <a:outerShdw blurRad="38100" dist="38100" dir="2700000" algn="tl">
                    <a:srgbClr val="C0C0C0"/>
                  </a:outerShdw>
                </a:effectLst>
                <a:ea typeface="黑体" panose="02010609060101010101" pitchFamily="49" charset="-122"/>
              </a:rPr>
              <a:t>续工作待国家留学基金委发布录用名单后再行</a:t>
            </a:r>
            <a:r>
              <a:rPr lang="zh-CN" altLang="zh-CN" sz="2500" b="1" dirty="0" smtClean="0">
                <a:solidFill>
                  <a:srgbClr val="000044"/>
                </a:solidFill>
                <a:effectLst>
                  <a:outerShdw blurRad="38100" dist="38100" dir="2700000" algn="tl">
                    <a:srgbClr val="C0C0C0"/>
                  </a:outerShdw>
                </a:effectLst>
                <a:ea typeface="黑体" panose="02010609060101010101" pitchFamily="49" charset="-122"/>
              </a:rPr>
              <a:t>安排</a:t>
            </a:r>
            <a:endParaRPr lang="en-US" altLang="zh-CN" sz="25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l"/>
              <a:defRPr/>
            </a:pPr>
            <a:r>
              <a:rPr lang="zh-CN" altLang="en-US" sz="2500" b="1" dirty="0">
                <a:solidFill>
                  <a:srgbClr val="000044"/>
                </a:solidFill>
                <a:effectLst>
                  <a:outerShdw blurRad="38100" dist="38100" dir="2700000" algn="tl">
                    <a:srgbClr val="C0C0C0"/>
                  </a:outerShdw>
                </a:effectLst>
                <a:ea typeface="黑体" panose="02010609060101010101" pitchFamily="49" charset="-122"/>
              </a:rPr>
              <a:t>当年未</a:t>
            </a:r>
            <a:r>
              <a:rPr lang="zh-CN" altLang="en-US" sz="2500" b="1" dirty="0" smtClean="0">
                <a:solidFill>
                  <a:srgbClr val="000044"/>
                </a:solidFill>
                <a:effectLst>
                  <a:outerShdw blurRad="38100" dist="38100" dir="2700000" algn="tl">
                    <a:srgbClr val="C0C0C0"/>
                  </a:outerShdw>
                </a:effectLst>
                <a:ea typeface="黑体" panose="02010609060101010101" pitchFamily="49" charset="-122"/>
              </a:rPr>
              <a:t>派出者须在线提交信息变更（派出时间）申请</a:t>
            </a:r>
            <a:endParaRPr lang="en-US" altLang="zh-CN" sz="2500" b="1" dirty="0" smtClean="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buClr>
                <a:srgbClr val="000044"/>
              </a:buClr>
              <a:buSzPct val="100000"/>
              <a:defRPr/>
            </a:pPr>
            <a:endParaRPr lang="zh-CN" altLang="en-US" sz="2500" b="1" dirty="0">
              <a:solidFill>
                <a:srgbClr val="000044"/>
              </a:solidFill>
              <a:effectLst>
                <a:outerShdw blurRad="38100" dist="38100" dir="2700000" algn="tl">
                  <a:srgbClr val="C0C0C0"/>
                </a:outerShdw>
              </a:effectLst>
              <a:ea typeface="黑体" panose="02010609060101010101" pitchFamily="49" charset="-122"/>
            </a:endParaRPr>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283" t="14652" r="283" b="16907"/>
          <a:stretch>
            <a:fillRect/>
          </a:stretch>
        </p:blipFill>
        <p:spPr>
          <a:xfrm>
            <a:off x="-60385" y="3657877"/>
            <a:ext cx="9204385" cy="314294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2800" dirty="0">
                <a:effectLst>
                  <a:outerShdw blurRad="38100" dist="38100" dir="2700000" algn="tl">
                    <a:srgbClr val="000000">
                      <a:alpha val="43137"/>
                    </a:srgbClr>
                  </a:outerShdw>
                </a:effectLst>
              </a:rPr>
              <a:t>校内</a:t>
            </a:r>
            <a:r>
              <a:rPr lang="zh-CN" altLang="en-US" sz="2800" dirty="0" smtClean="0">
                <a:effectLst>
                  <a:outerShdw blurRad="38100" dist="38100" dir="2700000" algn="tl">
                    <a:srgbClr val="000000">
                      <a:alpha val="43137"/>
                    </a:srgbClr>
                  </a:outerShdw>
                </a:effectLst>
              </a:rPr>
              <a:t>工作安排</a:t>
            </a:r>
            <a:endParaRPr lang="zh-CN" altLang="en-US" sz="2800" dirty="0">
              <a:effectLst>
                <a:outerShdw blurRad="38100" dist="38100" dir="2700000" algn="tl">
                  <a:srgbClr val="000000">
                    <a:alpha val="43137"/>
                  </a:srgbClr>
                </a:outerShdw>
              </a:effectLst>
            </a:endParaRPr>
          </a:p>
        </p:txBody>
      </p:sp>
      <p:sp>
        <p:nvSpPr>
          <p:cNvPr id="7" name="矩形 6"/>
          <p:cNvSpPr/>
          <p:nvPr/>
        </p:nvSpPr>
        <p:spPr>
          <a:xfrm>
            <a:off x="0" y="2741713"/>
            <a:ext cx="9143999" cy="16059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CN" altLang="en-US" sz="3200" dirty="0" smtClean="0">
                <a:latin typeface="黑体" panose="02010609060101010101" pitchFamily="49" charset="-122"/>
                <a:ea typeface="黑体" panose="02010609060101010101" pitchFamily="49" charset="-122"/>
              </a:rPr>
              <a:t>其他特殊渠道类项目</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841535" y="1303550"/>
            <a:ext cx="843427" cy="443226"/>
            <a:chOff x="666810" y="2586037"/>
            <a:chExt cx="468000" cy="245937"/>
          </a:xfrm>
        </p:grpSpPr>
        <p:sp>
          <p:nvSpPr>
            <p:cNvPr id="4" name="Freeform 10"/>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noAutofit/>
            </a:bodyPr>
            <a:lstStyle/>
            <a:p>
              <a:pPr algn="ctr"/>
              <a:endParaRPr lang="zh-CN" altLang="en-US" sz="3200" b="1"/>
            </a:p>
          </p:txBody>
        </p:sp>
        <p:sp>
          <p:nvSpPr>
            <p:cNvPr id="5" name="文本框 4"/>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grpSp>
        <p:nvGrpSpPr>
          <p:cNvPr id="12" name="组合 11"/>
          <p:cNvGrpSpPr/>
          <p:nvPr/>
        </p:nvGrpSpPr>
        <p:grpSpPr>
          <a:xfrm>
            <a:off x="1841535" y="2223523"/>
            <a:ext cx="843427" cy="443226"/>
            <a:chOff x="666810" y="2586037"/>
            <a:chExt cx="468000" cy="245937"/>
          </a:xfrm>
        </p:grpSpPr>
        <p:sp>
          <p:nvSpPr>
            <p:cNvPr id="13" name="Freeform 10"/>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noAutofit/>
            </a:bodyPr>
            <a:lstStyle/>
            <a:p>
              <a:pPr algn="ctr"/>
              <a:endParaRPr lang="zh-CN" altLang="en-US" sz="3200" b="1"/>
            </a:p>
          </p:txBody>
        </p:sp>
        <p:sp>
          <p:nvSpPr>
            <p:cNvPr id="14" name="文本框 13"/>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915073" y="2194707"/>
            <a:ext cx="4387392" cy="461665"/>
          </a:xfrm>
          <a:prstGeom prst="rect">
            <a:avLst/>
          </a:prstGeom>
          <a:noFill/>
        </p:spPr>
        <p:txBody>
          <a:bodyPr wrap="square" rtlCol="0">
            <a:spAutoFit/>
          </a:bodyPr>
          <a:lstStyle/>
          <a:p>
            <a:r>
              <a:rPr lang="en-US" altLang="zh-CN" sz="2400" dirty="0" smtClean="0"/>
              <a:t>2019</a:t>
            </a:r>
            <a:r>
              <a:rPr lang="zh-CN" altLang="en-US" sz="2400" dirty="0" smtClean="0"/>
              <a:t>年工作安排</a:t>
            </a:r>
            <a:endParaRPr lang="zh-CN" altLang="en-US" sz="2400" dirty="0"/>
          </a:p>
        </p:txBody>
      </p:sp>
      <p:grpSp>
        <p:nvGrpSpPr>
          <p:cNvPr id="17" name="组合 16"/>
          <p:cNvGrpSpPr/>
          <p:nvPr/>
        </p:nvGrpSpPr>
        <p:grpSpPr>
          <a:xfrm>
            <a:off x="1841535" y="3143496"/>
            <a:ext cx="843427" cy="443226"/>
            <a:chOff x="666810" y="2586037"/>
            <a:chExt cx="468000" cy="245937"/>
          </a:xfrm>
        </p:grpSpPr>
        <p:sp>
          <p:nvSpPr>
            <p:cNvPr id="18" name="Freeform 10"/>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noAutofit/>
            </a:bodyPr>
            <a:lstStyle/>
            <a:p>
              <a:pPr algn="ctr"/>
              <a:endParaRPr lang="zh-CN" altLang="en-US" sz="3200" b="1"/>
            </a:p>
          </p:txBody>
        </p:sp>
        <p:sp>
          <p:nvSpPr>
            <p:cNvPr id="19" name="文本框 18"/>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0" name="直接连接符 19"/>
          <p:cNvCxnSpPr>
            <a:stCxn id="18" idx="6"/>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t>注意事项</a:t>
            </a:r>
            <a:endParaRPr lang="zh-CN" altLang="en-US" sz="2400" dirty="0"/>
          </a:p>
        </p:txBody>
      </p:sp>
      <p:grpSp>
        <p:nvGrpSpPr>
          <p:cNvPr id="22" name="组合 21"/>
          <p:cNvGrpSpPr/>
          <p:nvPr/>
        </p:nvGrpSpPr>
        <p:grpSpPr>
          <a:xfrm>
            <a:off x="1841535" y="4063469"/>
            <a:ext cx="843427" cy="443226"/>
            <a:chOff x="666810" y="2586037"/>
            <a:chExt cx="468000" cy="245937"/>
          </a:xfrm>
        </p:grpSpPr>
        <p:sp>
          <p:nvSpPr>
            <p:cNvPr id="23" name="Freeform 10"/>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noAutofit/>
            </a:bodyPr>
            <a:lstStyle/>
            <a:p>
              <a:pPr algn="ctr"/>
              <a:endParaRPr lang="zh-CN" altLang="en-US" sz="3200" b="1"/>
            </a:p>
          </p:txBody>
        </p:sp>
        <p:sp>
          <p:nvSpPr>
            <p:cNvPr id="24" name="文本框 23"/>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5" name="直接连接符 24"/>
          <p:cNvCxnSpPr>
            <a:stCxn id="23" idx="6"/>
          </p:cNvCxnSpPr>
          <p:nvPr/>
        </p:nvCxnSpPr>
        <p:spPr>
          <a:xfrm>
            <a:off x="2534033" y="4471134"/>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t>项目负责人联系方式</a:t>
            </a:r>
            <a:endParaRPr lang="zh-CN"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291" y="749392"/>
            <a:ext cx="2430044" cy="574183"/>
          </a:xfrm>
        </p:spPr>
        <p:txBody>
          <a:bodyPr/>
          <a:lstStyle/>
          <a:p>
            <a:r>
              <a:rPr lang="zh-CN" altLang="en-US" sz="2800" dirty="0" smtClean="0">
                <a:effectLst>
                  <a:outerShdw blurRad="38100" dist="38100" dir="2700000" algn="tl">
                    <a:srgbClr val="000000">
                      <a:alpha val="43137"/>
                    </a:srgbClr>
                  </a:outerShdw>
                </a:effectLst>
              </a:rPr>
              <a:t>工作时间流程</a:t>
            </a:r>
            <a:endParaRPr lang="zh-CN" altLang="en-US" sz="2800" dirty="0">
              <a:effectLst>
                <a:outerShdw blurRad="38100" dist="38100" dir="2700000" algn="tl">
                  <a:srgbClr val="000000">
                    <a:alpha val="43137"/>
                  </a:srgbClr>
                </a:outerShdw>
              </a:effectLst>
            </a:endParaRPr>
          </a:p>
        </p:txBody>
      </p:sp>
      <p:sp>
        <p:nvSpPr>
          <p:cNvPr id="7" name="矩形 6"/>
          <p:cNvSpPr/>
          <p:nvPr/>
        </p:nvSpPr>
        <p:spPr>
          <a:xfrm>
            <a:off x="606004" y="1523538"/>
            <a:ext cx="8534400" cy="3477875"/>
          </a:xfrm>
          <a:prstGeom prst="rect">
            <a:avLst/>
          </a:prstGeom>
        </p:spPr>
        <p:txBody>
          <a:bodyPr>
            <a:spAutoFit/>
          </a:bodyPr>
          <a:lstStyle/>
          <a:p>
            <a:pPr eaLnBrk="1" hangingPunct="1">
              <a:lnSpc>
                <a:spcPct val="150000"/>
              </a:lnSpc>
              <a:defRPr/>
            </a:pPr>
            <a:endParaRPr lang="en-US" altLang="zh-CN" sz="2800" b="1" dirty="0" smtClean="0">
              <a:solidFill>
                <a:srgbClr val="FF0000"/>
              </a:solidFill>
              <a:effectLst>
                <a:outerShdw blurRad="38100" dist="38100" dir="2700000" algn="tl">
                  <a:srgbClr val="C0C0C0"/>
                </a:outerShdw>
              </a:effectLst>
              <a:ea typeface="黑体" panose="02010609060101010101" pitchFamily="49" charset="-122"/>
            </a:endParaRPr>
          </a:p>
          <a:p>
            <a:pPr marL="457200" indent="-457200">
              <a:lnSpc>
                <a:spcPct val="150000"/>
              </a:lnSpc>
              <a:defRPr/>
            </a:pP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algn="just">
              <a:spcBef>
                <a:spcPts val="1200"/>
              </a:spcBef>
              <a:defRPr/>
            </a:pPr>
            <a:endParaRPr lang="zh-CN" altLang="en-US" sz="2400" dirty="0" smtClean="0">
              <a:ea typeface="宋体" panose="02010600030101010101"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p:txBody>
      </p:sp>
      <p:sp>
        <p:nvSpPr>
          <p:cNvPr id="8" name="矩形 7"/>
          <p:cNvSpPr/>
          <p:nvPr/>
        </p:nvSpPr>
        <p:spPr>
          <a:xfrm>
            <a:off x="740434" y="1567659"/>
            <a:ext cx="4825360" cy="461665"/>
          </a:xfrm>
          <a:prstGeom prst="rect">
            <a:avLst/>
          </a:prstGeom>
        </p:spPr>
        <p:txBody>
          <a:bodyPr wrap="none">
            <a:spAutoFit/>
          </a:bodyPr>
          <a:lstStyle/>
          <a:p>
            <a:pPr algn="just">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按</a:t>
            </a: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各项目简章规定时间提前</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申报：</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p:txBody>
      </p:sp>
      <p:sp>
        <p:nvSpPr>
          <p:cNvPr id="9" name="矩形 8"/>
          <p:cNvSpPr/>
          <p:nvPr/>
        </p:nvSpPr>
        <p:spPr>
          <a:xfrm>
            <a:off x="740434" y="2071184"/>
            <a:ext cx="8265542" cy="2400657"/>
          </a:xfrm>
          <a:prstGeom prst="rect">
            <a:avLst/>
          </a:prstGeom>
        </p:spPr>
        <p:txBody>
          <a:bodyPr wrap="square">
            <a:spAutoFit/>
          </a:bodyPr>
          <a:lstStyle/>
          <a:p>
            <a:pPr algn="just" eaLnBrk="1" hangingPunct="1">
              <a:defRPr/>
            </a:pPr>
            <a:r>
              <a:rPr lang="zh-CN" altLang="en-US" sz="2400" b="1" dirty="0">
                <a:solidFill>
                  <a:srgbClr val="0000FF"/>
                </a:solidFill>
                <a:effectLst>
                  <a:outerShdw blurRad="38100" dist="38100" dir="2700000" algn="tl">
                    <a:srgbClr val="C0C0C0"/>
                  </a:outerShdw>
                </a:effectLst>
                <a:ea typeface="黑体" panose="02010609060101010101" pitchFamily="49" charset="-122"/>
              </a:rPr>
              <a:t>项目申请开始后</a:t>
            </a:r>
            <a:r>
              <a:rPr lang="en-US" altLang="zh-CN" sz="2400" b="1" dirty="0" smtClean="0">
                <a:solidFill>
                  <a:srgbClr val="0000FF"/>
                </a:solidFill>
                <a:effectLst>
                  <a:outerShdw blurRad="38100" dist="38100" dir="2700000" algn="tl">
                    <a:srgbClr val="C0C0C0"/>
                  </a:outerShdw>
                </a:effectLst>
                <a:ea typeface="黑体" panose="02010609060101010101" pitchFamily="49" charset="-122"/>
              </a:rPr>
              <a:t>—--</a:t>
            </a:r>
            <a:r>
              <a:rPr lang="zh-CN" altLang="en-US" sz="2400" b="1" dirty="0" smtClean="0">
                <a:solidFill>
                  <a:srgbClr val="0000FF"/>
                </a:solidFill>
                <a:effectLst>
                  <a:outerShdw blurRad="38100" dist="38100" dir="2700000" algn="tl">
                    <a:srgbClr val="C0C0C0"/>
                  </a:outerShdw>
                </a:effectLst>
                <a:ea typeface="黑体" panose="02010609060101010101" pitchFamily="49" charset="-122"/>
              </a:rPr>
              <a:t>留基委网上申请</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截止前一周</a:t>
            </a:r>
            <a:endParaRPr lang="en-US" altLang="zh-CN" sz="2400" b="1" dirty="0" smtClean="0">
              <a:solidFill>
                <a:srgbClr val="FF0000"/>
              </a:solidFill>
              <a:effectLst>
                <a:outerShdw blurRad="38100" dist="38100" dir="2700000" algn="tl">
                  <a:srgbClr val="C0C0C0"/>
                </a:outerShdw>
              </a:effectLst>
              <a:ea typeface="黑体" panose="02010609060101010101" pitchFamily="49" charset="-122"/>
            </a:endParaRPr>
          </a:p>
          <a:p>
            <a:pPr marL="914400" lvl="1" indent="-457200" algn="just">
              <a:spcBef>
                <a:spcPts val="12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在我校流程系统完成</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申请</a:t>
            </a: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marL="914400" lvl="1" indent="-457200" algn="just">
              <a:spcBef>
                <a:spcPts val="1200"/>
              </a:spcBef>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在留基委网站提交申请</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algn="just" eaLnBrk="1" hangingPunct="1">
              <a:defRPr/>
            </a:pPr>
            <a:r>
              <a:rPr lang="zh-CN" altLang="en-US" sz="2400" b="1" dirty="0" smtClean="0">
                <a:solidFill>
                  <a:srgbClr val="0000FF"/>
                </a:solidFill>
                <a:effectLst>
                  <a:outerShdw blurRad="38100" dist="38100" dir="2700000" algn="tl">
                    <a:srgbClr val="C0C0C0"/>
                  </a:outerShdw>
                </a:effectLst>
                <a:ea typeface="黑体" panose="02010609060101010101" pitchFamily="49" charset="-122"/>
              </a:rPr>
              <a:t>各</a:t>
            </a:r>
            <a:r>
              <a:rPr lang="zh-CN" altLang="en-US" sz="2400" b="1" dirty="0">
                <a:solidFill>
                  <a:srgbClr val="0000FF"/>
                </a:solidFill>
                <a:effectLst>
                  <a:outerShdw blurRad="38100" dist="38100" dir="2700000" algn="tl">
                    <a:srgbClr val="C0C0C0"/>
                  </a:outerShdw>
                </a:effectLst>
                <a:ea typeface="黑体" panose="02010609060101010101" pitchFamily="49" charset="-122"/>
              </a:rPr>
              <a:t>院系：</a:t>
            </a:r>
            <a:endParaRPr lang="zh-CN" altLang="zh-CN" sz="2400" b="1" dirty="0">
              <a:solidFill>
                <a:srgbClr val="C00000"/>
              </a:solidFill>
              <a:effectLst>
                <a:outerShdw blurRad="38100" dist="38100" dir="2700000" algn="tl">
                  <a:srgbClr val="C0C0C0"/>
                </a:outerShdw>
              </a:effectLst>
              <a:ea typeface="黑体" panose="02010609060101010101" pitchFamily="49" charset="-122"/>
            </a:endParaRPr>
          </a:p>
          <a:p>
            <a:pPr marL="914400" lvl="1" indent="-457200" algn="just">
              <a:spcBef>
                <a:spcPts val="1200"/>
              </a:spcBef>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完成院系评审、推荐</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p:txBody>
      </p:sp>
      <p:sp>
        <p:nvSpPr>
          <p:cNvPr id="10" name="矩形 9"/>
          <p:cNvSpPr/>
          <p:nvPr/>
        </p:nvSpPr>
        <p:spPr>
          <a:xfrm>
            <a:off x="740433" y="4495626"/>
            <a:ext cx="8265543" cy="2308324"/>
          </a:xfrm>
          <a:prstGeom prst="rect">
            <a:avLst/>
          </a:prstGeom>
        </p:spPr>
        <p:txBody>
          <a:bodyPr wrap="square">
            <a:spAutoFit/>
          </a:bodyPr>
          <a:lstStyle/>
          <a:p>
            <a:pPr eaLnBrk="1" hangingPunct="1">
              <a:lnSpc>
                <a:spcPct val="150000"/>
              </a:lnSpc>
              <a:defRPr/>
            </a:pPr>
            <a:r>
              <a:rPr lang="zh-CN" altLang="en-US" sz="2400" b="1" dirty="0" smtClean="0">
                <a:solidFill>
                  <a:srgbClr val="0000FF"/>
                </a:solidFill>
                <a:effectLst>
                  <a:outerShdw blurRad="38100" dist="38100" dir="2700000" algn="tl">
                    <a:srgbClr val="C0C0C0"/>
                  </a:outerShdw>
                </a:effectLst>
                <a:ea typeface="黑体" panose="02010609060101010101" pitchFamily="49" charset="-122"/>
              </a:rPr>
              <a:t>研究生院</a:t>
            </a:r>
            <a:r>
              <a:rPr lang="zh-CN" altLang="en-US" sz="2400" b="1" dirty="0">
                <a:solidFill>
                  <a:srgbClr val="0000FF"/>
                </a:solidFill>
                <a:effectLst>
                  <a:outerShdw blurRad="38100" dist="38100" dir="2700000" algn="tl">
                    <a:srgbClr val="C0C0C0"/>
                  </a:outerShdw>
                </a:effectLst>
                <a:ea typeface="黑体" panose="02010609060101010101" pitchFamily="49" charset="-122"/>
              </a:rPr>
              <a:t>：</a:t>
            </a:r>
            <a:endParaRPr lang="zh-CN" altLang="zh-CN" sz="2400" b="1" dirty="0">
              <a:solidFill>
                <a:srgbClr val="0000FF"/>
              </a:solidFill>
              <a:effectLst>
                <a:outerShdw blurRad="38100" dist="38100" dir="2700000" algn="tl">
                  <a:srgbClr val="C0C0C0"/>
                </a:outerShdw>
              </a:effectLst>
              <a:ea typeface="黑体" panose="02010609060101010101" pitchFamily="49" charset="-122"/>
            </a:endParaRPr>
          </a:p>
          <a:p>
            <a:pPr marL="914400" lvl="1" indent="-457200">
              <a:lnSpc>
                <a:spcPct val="150000"/>
              </a:lnSpc>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材料复审，学校评审、推荐</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914400" lvl="1" indent="-457200">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anose="02010609060101010101" pitchFamily="49" charset="-122"/>
              </a:rPr>
              <a:t>在</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留基委</a:t>
            </a:r>
            <a:r>
              <a:rPr lang="zh-CN" altLang="zh-CN" sz="2400" b="1" dirty="0">
                <a:solidFill>
                  <a:srgbClr val="000044"/>
                </a:solidFill>
                <a:effectLst>
                  <a:outerShdw blurRad="38100" dist="38100" dir="2700000" algn="tl">
                    <a:srgbClr val="C0C0C0"/>
                  </a:outerShdw>
                </a:effectLst>
                <a:ea typeface="黑体" panose="02010609060101010101" pitchFamily="49" charset="-122"/>
              </a:rPr>
              <a:t>网站</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上</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完成校内评审通过申请人的</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推荐</a:t>
            </a:r>
            <a:r>
              <a:rPr lang="zh-CN" altLang="zh-CN" sz="2400" b="1" dirty="0">
                <a:solidFill>
                  <a:srgbClr val="000044"/>
                </a:solidFill>
                <a:effectLst>
                  <a:outerShdw blurRad="38100" dist="38100" dir="2700000" algn="tl">
                    <a:srgbClr val="C0C0C0"/>
                  </a:outerShdw>
                </a:effectLst>
                <a:ea typeface="黑体" panose="02010609060101010101" pitchFamily="49" charset="-122"/>
              </a:rPr>
              <a:t>工作</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914400" lvl="1" indent="-457200">
              <a:lnSpc>
                <a:spcPct val="150000"/>
              </a:lnSpc>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申请推荐公函，寄送纸质材料至基金委</a:t>
            </a:r>
            <a:endParaRPr lang="zh-CN" altLang="zh-CN" sz="2400" b="1" dirty="0">
              <a:solidFill>
                <a:srgbClr val="000044"/>
              </a:solidFill>
              <a:effectLst>
                <a:outerShdw blurRad="38100" dist="38100" dir="2700000" algn="tl">
                  <a:srgbClr val="C0C0C0"/>
                </a:outerShdw>
              </a:effectLst>
              <a:ea typeface="黑体" panose="02010609060101010101" pitchFamily="49" charset="-122"/>
            </a:endParaRPr>
          </a:p>
        </p:txBody>
      </p:sp>
      <p:sp>
        <p:nvSpPr>
          <p:cNvPr id="11" name="文本框 10"/>
          <p:cNvSpPr txBox="1"/>
          <p:nvPr/>
        </p:nvSpPr>
        <p:spPr>
          <a:xfrm>
            <a:off x="648" y="1163794"/>
            <a:ext cx="6782626" cy="369332"/>
          </a:xfrm>
          <a:prstGeom prst="rect">
            <a:avLst/>
          </a:prstGeom>
          <a:noFill/>
        </p:spPr>
        <p:txBody>
          <a:bodyPr wrap="none" rtlCol="0">
            <a:spAutoFit/>
          </a:bodyPr>
          <a:lstStyle/>
          <a:p>
            <a:r>
              <a:rPr lang="zh-CN" altLang="en-US" b="1" dirty="0" smtClean="0"/>
              <a:t>（适用留基委所有非</a:t>
            </a:r>
            <a:r>
              <a:rPr lang="en-US" altLang="zh-CN" b="1" dirty="0" smtClean="0"/>
              <a:t>3</a:t>
            </a:r>
            <a:r>
              <a:rPr lang="zh-CN" altLang="en-US" b="1" dirty="0" smtClean="0"/>
              <a:t>月</a:t>
            </a:r>
            <a:r>
              <a:rPr lang="en-US" altLang="zh-CN" b="1" dirty="0" smtClean="0"/>
              <a:t>10-3</a:t>
            </a:r>
            <a:r>
              <a:rPr lang="zh-CN" altLang="en-US" b="1" dirty="0" smtClean="0"/>
              <a:t>月</a:t>
            </a:r>
            <a:r>
              <a:rPr lang="en-US" altLang="zh-CN" b="1" dirty="0" smtClean="0"/>
              <a:t>31</a:t>
            </a:r>
            <a:r>
              <a:rPr lang="zh-CN" altLang="en-US" b="1" dirty="0" smtClean="0"/>
              <a:t>日申报的特殊渠道研究生项目）</a:t>
            </a:r>
            <a:endParaRPr lang="zh-CN" alt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2800" dirty="0">
                <a:effectLst>
                  <a:outerShdw blurRad="38100" dist="38100" dir="2700000" algn="tl">
                    <a:srgbClr val="000000">
                      <a:alpha val="43137"/>
                    </a:srgbClr>
                  </a:outerShdw>
                </a:effectLst>
              </a:rPr>
              <a:t>校内</a:t>
            </a:r>
            <a:r>
              <a:rPr lang="zh-CN" altLang="en-US" sz="2800" dirty="0" smtClean="0">
                <a:effectLst>
                  <a:outerShdw blurRad="38100" dist="38100" dir="2700000" algn="tl">
                    <a:srgbClr val="000000">
                      <a:alpha val="43137"/>
                    </a:srgbClr>
                  </a:outerShdw>
                </a:effectLst>
              </a:rPr>
              <a:t>工作安排</a:t>
            </a:r>
            <a:endParaRPr lang="zh-CN" altLang="en-US" sz="2800" dirty="0">
              <a:effectLst>
                <a:outerShdw blurRad="38100" dist="38100" dir="2700000" algn="tl">
                  <a:srgbClr val="000000">
                    <a:alpha val="43137"/>
                  </a:srgbClr>
                </a:outerShdw>
              </a:effectLst>
            </a:endParaRPr>
          </a:p>
        </p:txBody>
      </p:sp>
      <p:sp>
        <p:nvSpPr>
          <p:cNvPr id="7" name="矩形 6"/>
          <p:cNvSpPr/>
          <p:nvPr/>
        </p:nvSpPr>
        <p:spPr>
          <a:xfrm>
            <a:off x="0" y="2741714"/>
            <a:ext cx="9143999" cy="162325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r>
              <a:rPr lang="zh-CN" altLang="en-US" sz="3200" dirty="0">
                <a:solidFill>
                  <a:schemeClr val="lt1"/>
                </a:solidFill>
                <a:latin typeface="黑体" panose="02010609060101010101" pitchFamily="49" charset="-122"/>
                <a:ea typeface="黑体" panose="02010609060101010101" pitchFamily="49" charset="-122"/>
              </a:rPr>
              <a:t>博士生导师短期交流项目</a:t>
            </a:r>
            <a:endParaRPr lang="en-US" altLang="zh-CN" sz="3200" dirty="0">
              <a:solidFill>
                <a:schemeClr val="lt1"/>
              </a:solidFill>
              <a:latin typeface="黑体" panose="02010609060101010101" pitchFamily="49" charset="-122"/>
              <a:ea typeface="黑体" panose="02010609060101010101" pitchFamily="49" charset="-122"/>
            </a:endParaRPr>
          </a:p>
          <a:p>
            <a:pPr algn="ctr"/>
            <a:r>
              <a:rPr lang="en-US" altLang="zh-CN" sz="3200" dirty="0">
                <a:solidFill>
                  <a:schemeClr val="lt1"/>
                </a:solidFill>
                <a:latin typeface="黑体" panose="02010609060101010101" pitchFamily="49" charset="-122"/>
                <a:ea typeface="黑体" panose="02010609060101010101" pitchFamily="49" charset="-122"/>
              </a:rPr>
              <a:t>(</a:t>
            </a:r>
            <a:r>
              <a:rPr lang="zh-CN" altLang="en-US" sz="3200" dirty="0">
                <a:solidFill>
                  <a:schemeClr val="lt1"/>
                </a:solidFill>
                <a:latin typeface="黑体" panose="02010609060101010101" pitchFamily="49" charset="-122"/>
                <a:ea typeface="黑体" panose="02010609060101010101" pitchFamily="49" charset="-122"/>
              </a:rPr>
              <a:t>线下申请）</a:t>
            </a:r>
            <a:endParaRPr lang="en-US" altLang="zh-CN" sz="3200" dirty="0">
              <a:solidFill>
                <a:schemeClr val="lt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713" y="976313"/>
            <a:ext cx="8372475" cy="573087"/>
          </a:xfrm>
        </p:spPr>
        <p:txBody>
          <a:bodyPr vert="horz" wrap="square" lIns="91440" tIns="45720" rIns="91440" bIns="45720" numCol="1" anchor="t" anchorCtr="0" compatLnSpc="1"/>
          <a:lstStyle/>
          <a:p>
            <a:pPr>
              <a:defRPr/>
            </a:pPr>
            <a:r>
              <a:rPr lang="zh-CN" altLang="en-US"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rPr>
              <a:t>工作时间流程</a:t>
            </a:r>
            <a:endParaRPr lang="en-US" altLang="zh-CN" sz="2800" dirty="0" smtClean="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Pentagon 3"/>
          <p:cNvSpPr/>
          <p:nvPr/>
        </p:nvSpPr>
        <p:spPr>
          <a:xfrm>
            <a:off x="181155" y="1949570"/>
            <a:ext cx="2811283" cy="2777705"/>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1400" b="1" dirty="0" smtClean="0">
                <a:solidFill>
                  <a:srgbClr val="FFC000"/>
                </a:solidFill>
                <a:latin typeface="等线 Light" panose="02010600030101010101" pitchFamily="2" charset="-122"/>
                <a:ea typeface="等线" panose="02010600030101010101" pitchFamily="2" charset="-122"/>
              </a:rPr>
              <a:t>3</a:t>
            </a:r>
            <a:r>
              <a:rPr lang="zh-CN" altLang="en-US" sz="1400" b="1" dirty="0" smtClean="0">
                <a:solidFill>
                  <a:srgbClr val="FFC000"/>
                </a:solidFill>
                <a:latin typeface="等线 Light" panose="02010600030101010101" pitchFamily="2" charset="-122"/>
                <a:ea typeface="等线" panose="02010600030101010101" pitchFamily="2" charset="-122"/>
              </a:rPr>
              <a:t>月</a:t>
            </a:r>
            <a:r>
              <a:rPr lang="en-US" altLang="zh-CN" sz="1400" b="1" dirty="0" smtClean="0">
                <a:solidFill>
                  <a:srgbClr val="FFC000"/>
                </a:solidFill>
                <a:latin typeface="等线 Light" panose="02010600030101010101" pitchFamily="2" charset="-122"/>
                <a:ea typeface="等线" panose="02010600030101010101" pitchFamily="2" charset="-122"/>
              </a:rPr>
              <a:t>10</a:t>
            </a:r>
            <a:r>
              <a:rPr lang="zh-CN" altLang="en-US" sz="1400" b="1" dirty="0" smtClean="0">
                <a:solidFill>
                  <a:srgbClr val="FFC000"/>
                </a:solidFill>
                <a:latin typeface="等线 Light" panose="02010600030101010101" pitchFamily="2" charset="-122"/>
                <a:ea typeface="等线" panose="02010600030101010101" pitchFamily="2" charset="-122"/>
              </a:rPr>
              <a:t>日</a:t>
            </a:r>
            <a:r>
              <a:rPr lang="en-US" altLang="zh-CN" sz="1400" b="1" dirty="0" smtClean="0">
                <a:solidFill>
                  <a:srgbClr val="FFFFFF"/>
                </a:solidFill>
                <a:latin typeface="等线 Light" panose="02010600030101010101" pitchFamily="2" charset="-122"/>
                <a:ea typeface="等线" panose="02010600030101010101" pitchFamily="2" charset="-122"/>
              </a:rPr>
              <a:t>--</a:t>
            </a:r>
            <a:r>
              <a:rPr lang="zh-CN" altLang="en-US" sz="1400" b="1" dirty="0" smtClean="0">
                <a:solidFill>
                  <a:srgbClr val="FFFFFF"/>
                </a:solidFill>
                <a:latin typeface="等线 Light" panose="02010600030101010101" pitchFamily="2" charset="-122"/>
                <a:ea typeface="等线" panose="02010600030101010101" pitchFamily="2" charset="-122"/>
              </a:rPr>
              <a:t>个人在留学基金委平台申请，并打印所有申请材料</a:t>
            </a:r>
            <a:endParaRPr lang="en-US" altLang="zh-CN" sz="1400" b="1" dirty="0" smtClean="0">
              <a:solidFill>
                <a:srgbClr val="FFFFFF"/>
              </a:solidFill>
              <a:latin typeface="等线 Light" panose="02010600030101010101" pitchFamily="2" charset="-122"/>
              <a:ea typeface="等线" panose="02010600030101010101" pitchFamily="2" charset="-122"/>
            </a:endParaRPr>
          </a:p>
        </p:txBody>
      </p:sp>
      <p:sp>
        <p:nvSpPr>
          <p:cNvPr id="5" name="Pentagon 4"/>
          <p:cNvSpPr/>
          <p:nvPr/>
        </p:nvSpPr>
        <p:spPr>
          <a:xfrm>
            <a:off x="3060737" y="1949570"/>
            <a:ext cx="3043462" cy="2777705"/>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1400" b="1" dirty="0" smtClean="0">
                <a:solidFill>
                  <a:srgbClr val="FFC000"/>
                </a:solidFill>
                <a:latin typeface="等线 Light" panose="02010600030101010101" pitchFamily="2" charset="-122"/>
                <a:ea typeface="等线" panose="02010600030101010101" pitchFamily="2" charset="-122"/>
              </a:rPr>
              <a:t>3</a:t>
            </a:r>
            <a:r>
              <a:rPr lang="zh-CN" altLang="en-US" sz="1400" b="1" dirty="0" smtClean="0">
                <a:solidFill>
                  <a:srgbClr val="FFC000"/>
                </a:solidFill>
                <a:latin typeface="等线 Light" panose="02010600030101010101" pitchFamily="2" charset="-122"/>
                <a:ea typeface="等线" panose="02010600030101010101" pitchFamily="2" charset="-122"/>
              </a:rPr>
              <a:t>月</a:t>
            </a:r>
            <a:r>
              <a:rPr lang="en-US" altLang="zh-CN" sz="1400" b="1" dirty="0" smtClean="0">
                <a:solidFill>
                  <a:srgbClr val="FFC000"/>
                </a:solidFill>
                <a:latin typeface="等线 Light" panose="02010600030101010101" pitchFamily="2" charset="-122"/>
                <a:ea typeface="等线" panose="02010600030101010101" pitchFamily="2" charset="-122"/>
              </a:rPr>
              <a:t>31</a:t>
            </a:r>
            <a:r>
              <a:rPr lang="zh-CN" altLang="en-US" sz="1400" b="1" dirty="0" smtClean="0">
                <a:solidFill>
                  <a:srgbClr val="FFC000"/>
                </a:solidFill>
                <a:latin typeface="等线 Light" panose="02010600030101010101" pitchFamily="2" charset="-122"/>
                <a:ea typeface="等线" panose="02010600030101010101" pitchFamily="2" charset="-122"/>
              </a:rPr>
              <a:t>日前</a:t>
            </a:r>
            <a:r>
              <a:rPr lang="en-US" altLang="zh-CN" sz="1400" b="1" dirty="0" smtClean="0">
                <a:solidFill>
                  <a:srgbClr val="FFFFFF"/>
                </a:solidFill>
                <a:latin typeface="等线 Light" panose="02010600030101010101" pitchFamily="2" charset="-122"/>
                <a:ea typeface="等线" panose="02010600030101010101" pitchFamily="2" charset="-122"/>
              </a:rPr>
              <a:t>--</a:t>
            </a:r>
            <a:r>
              <a:rPr lang="zh-CN" altLang="en-US" sz="1400" b="1" dirty="0" smtClean="0">
                <a:solidFill>
                  <a:srgbClr val="FFFFFF"/>
                </a:solidFill>
                <a:latin typeface="等线 Light" panose="02010600030101010101" pitchFamily="2" charset="-122"/>
                <a:ea typeface="等线" panose="02010600030101010101" pitchFamily="2" charset="-122"/>
              </a:rPr>
              <a:t>提交纸质申请材料至院系公派项目负责人处，填写推荐意见并加盖公章</a:t>
            </a:r>
            <a:endParaRPr lang="en-US" altLang="zh-CN" sz="1400" b="1" dirty="0" smtClean="0">
              <a:solidFill>
                <a:srgbClr val="FFFFFF"/>
              </a:solidFill>
              <a:latin typeface="等线 Light" panose="02010600030101010101" pitchFamily="2" charset="-122"/>
              <a:ea typeface="等线" panose="02010600030101010101" pitchFamily="2" charset="-122"/>
            </a:endParaRPr>
          </a:p>
        </p:txBody>
      </p:sp>
      <p:sp>
        <p:nvSpPr>
          <p:cNvPr id="6" name="Rounded Rectangle 5"/>
          <p:cNvSpPr/>
          <p:nvPr/>
        </p:nvSpPr>
        <p:spPr>
          <a:xfrm>
            <a:off x="6172498" y="1949570"/>
            <a:ext cx="2600565" cy="27777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000" b="1" dirty="0" smtClean="0">
                <a:solidFill>
                  <a:srgbClr val="FFC000"/>
                </a:solidFill>
                <a:latin typeface="等线 Light" panose="02010600030101010101" pitchFamily="2" charset="-122"/>
                <a:ea typeface="等线" panose="02010600030101010101" pitchFamily="2" charset="-122"/>
              </a:rPr>
              <a:t>4</a:t>
            </a:r>
            <a:r>
              <a:rPr lang="zh-CN" altLang="en-US" sz="2000" b="1" dirty="0" smtClean="0">
                <a:solidFill>
                  <a:srgbClr val="FFC000"/>
                </a:solidFill>
                <a:latin typeface="等线 Light" panose="02010600030101010101" pitchFamily="2" charset="-122"/>
                <a:ea typeface="等线" panose="02010600030101010101" pitchFamily="2" charset="-122"/>
              </a:rPr>
              <a:t>月</a:t>
            </a:r>
            <a:r>
              <a:rPr lang="en-US" altLang="zh-CN" sz="2000" b="1" dirty="0" smtClean="0">
                <a:solidFill>
                  <a:srgbClr val="FFC000"/>
                </a:solidFill>
                <a:latin typeface="等线 Light" panose="02010600030101010101" pitchFamily="2" charset="-122"/>
                <a:ea typeface="等线" panose="02010600030101010101" pitchFamily="2" charset="-122"/>
              </a:rPr>
              <a:t>1</a:t>
            </a:r>
            <a:r>
              <a:rPr lang="zh-CN" altLang="en-US" sz="2000" b="1" dirty="0" smtClean="0">
                <a:solidFill>
                  <a:srgbClr val="FFC000"/>
                </a:solidFill>
                <a:latin typeface="等线 Light" panose="02010600030101010101" pitchFamily="2" charset="-122"/>
                <a:ea typeface="等线" panose="02010600030101010101" pitchFamily="2" charset="-122"/>
              </a:rPr>
              <a:t>日</a:t>
            </a:r>
            <a:r>
              <a:rPr lang="en-US" altLang="zh-CN" sz="2000" b="1" dirty="0" smtClean="0">
                <a:solidFill>
                  <a:srgbClr val="FFFFFF"/>
                </a:solidFill>
                <a:latin typeface="等线 Light" panose="02010600030101010101" pitchFamily="2" charset="-122"/>
                <a:ea typeface="等线" panose="02010600030101010101" pitchFamily="2" charset="-122"/>
              </a:rPr>
              <a:t>--</a:t>
            </a:r>
            <a:r>
              <a:rPr lang="zh-CN" altLang="en-US" sz="2000" b="1" dirty="0" smtClean="0">
                <a:solidFill>
                  <a:srgbClr val="FFFFFF"/>
                </a:solidFill>
                <a:latin typeface="等线 Light" panose="02010600030101010101" pitchFamily="2" charset="-122"/>
                <a:ea typeface="等线" panose="02010600030101010101" pitchFamily="2" charset="-122"/>
              </a:rPr>
              <a:t>纸质材料提交研究生院陈瑞球楼</a:t>
            </a:r>
            <a:r>
              <a:rPr lang="en-US" altLang="zh-CN" sz="2000" b="1" dirty="0" smtClean="0">
                <a:solidFill>
                  <a:srgbClr val="FFFFFF"/>
                </a:solidFill>
                <a:latin typeface="等线 Light" panose="02010600030101010101" pitchFamily="2" charset="-122"/>
                <a:ea typeface="等线" panose="02010600030101010101" pitchFamily="2" charset="-122"/>
              </a:rPr>
              <a:t>331</a:t>
            </a:r>
            <a:endParaRPr lang="en-US" altLang="zh-CN" sz="2000" b="1" dirty="0" smtClean="0">
              <a:solidFill>
                <a:srgbClr val="FFFFFF"/>
              </a:solidFill>
              <a:latin typeface="等线 Light" panose="02010600030101010101" pitchFamily="2" charset="-122"/>
              <a:ea typeface="等线" panose="02010600030101010101" pitchFamily="2" charset="-122"/>
            </a:endParaRPr>
          </a:p>
        </p:txBody>
      </p:sp>
      <p:sp>
        <p:nvSpPr>
          <p:cNvPr id="8" name="五角星 7"/>
          <p:cNvSpPr/>
          <p:nvPr/>
        </p:nvSpPr>
        <p:spPr>
          <a:xfrm>
            <a:off x="2838151" y="1078577"/>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sp>
        <p:nvSpPr>
          <p:cNvPr id="13" name="Freeform 10"/>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solidFill>
            <a:schemeClr val="accent1"/>
          </a:solidFill>
          <a:ln>
            <a:noFill/>
          </a:ln>
        </p:spPr>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项目负责人联系方式</a:t>
            </a:r>
            <a:endParaRPr lang="zh-CN" altLang="en-US" sz="2400" dirty="0">
              <a:solidFill>
                <a:schemeClr val="tx1">
                  <a:lumMod val="75000"/>
                  <a:lumOff val="25000"/>
                </a:schemeClr>
              </a:solidFill>
            </a:endParaRPr>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en-US" altLang="zh-CN" sz="2400" dirty="0" smtClean="0">
                <a:solidFill>
                  <a:schemeClr val="tx1">
                    <a:lumMod val="75000"/>
                    <a:lumOff val="25000"/>
                  </a:schemeClr>
                </a:solidFill>
              </a:rPr>
              <a:t>2019</a:t>
            </a:r>
            <a:r>
              <a:rPr lang="zh-CN" altLang="en-US" sz="2400" dirty="0" smtClean="0">
                <a:solidFill>
                  <a:schemeClr val="tx1">
                    <a:lumMod val="75000"/>
                    <a:lumOff val="25000"/>
                  </a:schemeClr>
                </a:solidFill>
              </a:rPr>
              <a:t>年工作安排</a:t>
            </a:r>
            <a:endParaRPr lang="zh-CN" altLang="en-US" sz="2400" dirty="0">
              <a:solidFill>
                <a:schemeClr val="tx1">
                  <a:lumMod val="75000"/>
                  <a:lumOff val="25000"/>
                </a:schemeClr>
              </a:solidFill>
            </a:endParaRPr>
          </a:p>
        </p:txBody>
      </p:sp>
      <p:cxnSp>
        <p:nvCxnSpPr>
          <p:cNvPr id="27" name="直接连接符 26"/>
          <p:cNvCxnSpPr/>
          <p:nvPr/>
        </p:nvCxnSpPr>
        <p:spPr>
          <a:xfrm>
            <a:off x="2522531" y="3537140"/>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注意事项</a:t>
            </a:r>
            <a:endParaRPr lang="zh-CN" altLang="en-US" dirty="0"/>
          </a:p>
        </p:txBody>
      </p:sp>
      <p:sp>
        <p:nvSpPr>
          <p:cNvPr id="7" name="五边形 6"/>
          <p:cNvSpPr/>
          <p:nvPr/>
        </p:nvSpPr>
        <p:spPr>
          <a:xfrm>
            <a:off x="685800" y="1923690"/>
            <a:ext cx="7391400" cy="667109"/>
          </a:xfrm>
          <a:prstGeom prst="homePlat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defRPr/>
            </a:pPr>
            <a:r>
              <a:rPr lang="zh-CN" altLang="en-US" sz="4000" dirty="0">
                <a:latin typeface="黑体" panose="02010609060101010101" pitchFamily="49" charset="-122"/>
                <a:ea typeface="黑体" panose="02010609060101010101" pitchFamily="49" charset="-122"/>
              </a:rPr>
              <a:t> </a:t>
            </a:r>
            <a:r>
              <a:rPr lang="zh-CN" altLang="en-US" sz="4000" dirty="0" smtClean="0">
                <a:latin typeface="黑体" panose="02010609060101010101" pitchFamily="49" charset="-122"/>
                <a:ea typeface="黑体" panose="02010609060101010101" pitchFamily="49" charset="-122"/>
              </a:rPr>
              <a:t>  </a:t>
            </a:r>
            <a:r>
              <a:rPr lang="zh-CN" altLang="en-US" sz="4000" dirty="0" smtClean="0">
                <a:solidFill>
                  <a:schemeClr val="lt1"/>
                </a:solidFill>
                <a:latin typeface="黑体" panose="02010609060101010101" pitchFamily="49" charset="-122"/>
                <a:ea typeface="黑体" panose="02010609060101010101" pitchFamily="49" charset="-122"/>
              </a:rPr>
              <a:t>申请材料</a:t>
            </a:r>
            <a:endParaRPr lang="zh-CN" altLang="en-US" sz="4000" dirty="0">
              <a:solidFill>
                <a:schemeClr val="lt1"/>
              </a:solidFill>
              <a:latin typeface="黑体" panose="02010609060101010101" pitchFamily="49" charset="-122"/>
              <a:ea typeface="黑体" panose="02010609060101010101" pitchFamily="49" charset="-122"/>
            </a:endParaRPr>
          </a:p>
        </p:txBody>
      </p:sp>
      <p:sp>
        <p:nvSpPr>
          <p:cNvPr id="8" name="五边形 7"/>
          <p:cNvSpPr/>
          <p:nvPr/>
        </p:nvSpPr>
        <p:spPr>
          <a:xfrm>
            <a:off x="685801" y="3001991"/>
            <a:ext cx="6016924" cy="724621"/>
          </a:xfrm>
          <a:prstGeom prst="homePlat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defRPr/>
            </a:pPr>
            <a:r>
              <a:rPr lang="zh-CN" altLang="en-US" sz="4000" dirty="0">
                <a:latin typeface="黑体" panose="02010609060101010101" pitchFamily="49" charset="-122"/>
                <a:ea typeface="黑体" panose="02010609060101010101" pitchFamily="49" charset="-122"/>
              </a:rPr>
              <a:t> </a:t>
            </a:r>
            <a:r>
              <a:rPr lang="zh-CN" altLang="en-US" sz="4000" dirty="0" smtClean="0">
                <a:latin typeface="黑体" panose="02010609060101010101" pitchFamily="49" charset="-122"/>
                <a:ea typeface="黑体" panose="02010609060101010101" pitchFamily="49" charset="-122"/>
              </a:rPr>
              <a:t>  特别提醒</a:t>
            </a:r>
            <a:endParaRPr lang="zh-CN" altLang="en-US" sz="4000" dirty="0" smtClean="0">
              <a:latin typeface="黑体" panose="02010609060101010101" pitchFamily="49" charset="-122"/>
              <a:ea typeface="黑体" panose="02010609060101010101" pitchFamily="49" charset="-122"/>
            </a:endParaRPr>
          </a:p>
        </p:txBody>
      </p:sp>
      <p:sp>
        <p:nvSpPr>
          <p:cNvPr id="9" name="五边形 8"/>
          <p:cNvSpPr/>
          <p:nvPr/>
        </p:nvSpPr>
        <p:spPr>
          <a:xfrm>
            <a:off x="759125" y="4224067"/>
            <a:ext cx="4485735" cy="701615"/>
          </a:xfrm>
          <a:prstGeom prst="homePlat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defRPr/>
            </a:pPr>
            <a:r>
              <a:rPr lang="zh-CN" altLang="en-US" sz="4000" dirty="0">
                <a:latin typeface="黑体" panose="02010609060101010101" pitchFamily="49" charset="-122"/>
                <a:ea typeface="黑体" panose="02010609060101010101" pitchFamily="49" charset="-122"/>
              </a:rPr>
              <a:t> </a:t>
            </a:r>
            <a:r>
              <a:rPr lang="zh-CN" altLang="en-US" sz="4000" dirty="0" smtClean="0">
                <a:latin typeface="黑体" panose="02010609060101010101" pitchFamily="49" charset="-122"/>
                <a:ea typeface="黑体" panose="02010609060101010101" pitchFamily="49" charset="-122"/>
              </a:rPr>
              <a:t>  派出管理</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7400" y="3116264"/>
            <a:ext cx="6919958" cy="2749698"/>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 name="Content Placeholder 1"/>
          <p:cNvSpPr>
            <a:spLocks noGrp="1"/>
          </p:cNvSpPr>
          <p:nvPr>
            <p:ph sz="quarter" idx="10"/>
          </p:nvPr>
        </p:nvSpPr>
        <p:spPr>
          <a:xfrm>
            <a:off x="711200" y="2327275"/>
            <a:ext cx="7031038" cy="4230688"/>
          </a:xfrm>
        </p:spPr>
        <p:txBody>
          <a:bodyPr>
            <a:normAutofit lnSpcReduction="10000"/>
          </a:bodyPr>
          <a:lstStyle/>
          <a:p>
            <a:pPr>
              <a:lnSpc>
                <a:spcPct val="100000"/>
              </a:lnSpc>
              <a:defRPr/>
            </a:pPr>
            <a:r>
              <a:rPr lang="en-US" altLang="zh-CN" sz="1100" b="1" dirty="0" smtClean="0"/>
              <a:t>1. 《</a:t>
            </a:r>
            <a:r>
              <a:rPr lang="zh-CN" altLang="en-US" sz="1100" b="1" dirty="0" smtClean="0"/>
              <a:t>国家留学基金管理委员会出国留学申请表</a:t>
            </a:r>
            <a:r>
              <a:rPr lang="en-US" altLang="zh-CN" sz="1100" b="1" dirty="0" smtClean="0"/>
              <a:t>》</a:t>
            </a:r>
            <a:r>
              <a:rPr lang="zh-CN" altLang="en-US" sz="1100" b="1" dirty="0" smtClean="0"/>
              <a:t>（研究生类）</a:t>
            </a:r>
            <a:endParaRPr lang="zh-CN" altLang="en-US" sz="1100" b="1" dirty="0" smtClean="0"/>
          </a:p>
          <a:p>
            <a:pPr>
              <a:lnSpc>
                <a:spcPct val="100000"/>
              </a:lnSpc>
              <a:defRPr/>
            </a:pPr>
            <a:r>
              <a:rPr lang="en-US" altLang="zh-CN" sz="1100" b="1" dirty="0" smtClean="0">
                <a:solidFill>
                  <a:srgbClr val="0070C0"/>
                </a:solidFill>
              </a:rPr>
              <a:t>2. </a:t>
            </a:r>
            <a:r>
              <a:rPr lang="zh-CN" altLang="en-US" sz="1100" b="1" dirty="0" smtClean="0">
                <a:solidFill>
                  <a:srgbClr val="0070C0"/>
                </a:solidFill>
              </a:rPr>
              <a:t>校内专家评审意见表（手填，评审人签字，院系确认并在院系初审系统中“院系评审专家名单”栏目备注；</a:t>
            </a:r>
            <a:endParaRPr lang="en-US" altLang="zh-CN" sz="1100" b="1" dirty="0" smtClean="0">
              <a:solidFill>
                <a:srgbClr val="0070C0"/>
              </a:solidFill>
            </a:endParaRPr>
          </a:p>
          <a:p>
            <a:pPr marL="0" indent="0">
              <a:lnSpc>
                <a:spcPct val="100000"/>
              </a:lnSpc>
              <a:buFont typeface="Calibri" panose="020F0502020204030204" pitchFamily="34" charset="0"/>
              <a:buNone/>
              <a:defRPr/>
            </a:pPr>
            <a:r>
              <a:rPr lang="zh-CN" altLang="en-US" sz="1100" b="1" dirty="0" smtClean="0">
                <a:solidFill>
                  <a:srgbClr val="0070C0"/>
                </a:solidFill>
              </a:rPr>
              <a:t>          联合培养博士项目需提交）</a:t>
            </a:r>
            <a:endParaRPr lang="zh-CN" altLang="en-US" sz="1100" b="1" dirty="0" smtClean="0">
              <a:solidFill>
                <a:srgbClr val="0070C0"/>
              </a:solidFill>
            </a:endParaRPr>
          </a:p>
          <a:p>
            <a:pPr>
              <a:lnSpc>
                <a:spcPct val="100000"/>
              </a:lnSpc>
              <a:defRPr/>
            </a:pPr>
            <a:r>
              <a:rPr lang="en-US" altLang="zh-CN" sz="1100" b="1" dirty="0" smtClean="0">
                <a:solidFill>
                  <a:srgbClr val="C31823"/>
                </a:solidFill>
              </a:rPr>
              <a:t>3. </a:t>
            </a:r>
            <a:r>
              <a:rPr lang="zh-CN" altLang="en-US" sz="1100" b="1" u="sng" dirty="0" smtClean="0">
                <a:solidFill>
                  <a:srgbClr val="C31823"/>
                </a:solidFill>
                <a:effectLst>
                  <a:outerShdw blurRad="38100" dist="38100" dir="2700000" algn="tl">
                    <a:srgbClr val="C0C0C0"/>
                  </a:outerShdw>
                </a:effectLst>
              </a:rPr>
              <a:t>国内导师推荐信（导师签字，仅联合培养博士研究生申请人需提交）</a:t>
            </a:r>
            <a:endParaRPr lang="zh-CN" altLang="en-US" sz="1100" b="1" u="sng" dirty="0" smtClean="0">
              <a:solidFill>
                <a:srgbClr val="C31823"/>
              </a:solidFill>
              <a:effectLst>
                <a:outerShdw blurRad="38100" dist="38100" dir="2700000" algn="tl">
                  <a:srgbClr val="C0C0C0"/>
                </a:outerShdw>
              </a:effectLst>
            </a:endParaRPr>
          </a:p>
          <a:p>
            <a:pPr>
              <a:lnSpc>
                <a:spcPct val="100000"/>
              </a:lnSpc>
              <a:defRPr/>
            </a:pPr>
            <a:r>
              <a:rPr lang="en-US" altLang="zh-CN" sz="1100" b="1" dirty="0" smtClean="0">
                <a:solidFill>
                  <a:srgbClr val="C31823"/>
                </a:solidFill>
              </a:rPr>
              <a:t>4. </a:t>
            </a:r>
            <a:r>
              <a:rPr lang="zh-CN" altLang="en-US" sz="1100" b="1" dirty="0" smtClean="0">
                <a:solidFill>
                  <a:srgbClr val="C31823"/>
                </a:solidFill>
              </a:rPr>
              <a:t>邀请信</a:t>
            </a:r>
            <a:r>
              <a:rPr lang="en-US" altLang="zh-CN" sz="1100" b="1" dirty="0" smtClean="0">
                <a:solidFill>
                  <a:srgbClr val="C31823"/>
                </a:solidFill>
              </a:rPr>
              <a:t>/</a:t>
            </a:r>
            <a:r>
              <a:rPr lang="zh-CN" altLang="en-US" sz="1100" b="1" dirty="0" smtClean="0">
                <a:solidFill>
                  <a:srgbClr val="C31823"/>
                </a:solidFill>
              </a:rPr>
              <a:t>入学通知书复印件</a:t>
            </a:r>
            <a:endParaRPr lang="zh-CN" altLang="en-US" sz="1100" b="1" dirty="0" smtClean="0">
              <a:solidFill>
                <a:srgbClr val="C31823"/>
              </a:solidFill>
            </a:endParaRPr>
          </a:p>
          <a:p>
            <a:pPr>
              <a:lnSpc>
                <a:spcPct val="100000"/>
              </a:lnSpc>
              <a:defRPr/>
            </a:pPr>
            <a:r>
              <a:rPr lang="en-US" altLang="zh-CN" sz="1100" b="1" dirty="0" smtClean="0">
                <a:solidFill>
                  <a:srgbClr val="C31823"/>
                </a:solidFill>
              </a:rPr>
              <a:t>5 </a:t>
            </a:r>
            <a:r>
              <a:rPr lang="zh-CN" altLang="en-US" sz="1100" b="1" u="sng" dirty="0" smtClean="0">
                <a:solidFill>
                  <a:srgbClr val="C31823"/>
                </a:solidFill>
                <a:effectLst>
                  <a:outerShdw blurRad="38100" dist="38100" dir="2700000" algn="tl">
                    <a:srgbClr val="C0C0C0"/>
                  </a:outerShdw>
                </a:effectLst>
              </a:rPr>
              <a:t>学习</a:t>
            </a:r>
            <a:r>
              <a:rPr lang="en-US" altLang="zh-CN" sz="1100" b="1" u="sng" dirty="0" smtClean="0">
                <a:solidFill>
                  <a:srgbClr val="C31823"/>
                </a:solidFill>
                <a:effectLst>
                  <a:outerShdw blurRad="38100" dist="38100" dir="2700000" algn="tl">
                    <a:srgbClr val="C0C0C0"/>
                  </a:outerShdw>
                </a:effectLst>
              </a:rPr>
              <a:t>/</a:t>
            </a:r>
            <a:r>
              <a:rPr lang="zh-CN" altLang="en-US" sz="1100" b="1" u="sng" dirty="0" smtClean="0">
                <a:solidFill>
                  <a:srgbClr val="C31823"/>
                </a:solidFill>
                <a:effectLst>
                  <a:outerShdw blurRad="38100" dist="38100" dir="2700000" algn="tl">
                    <a:srgbClr val="C0C0C0"/>
                  </a:outerShdw>
                </a:effectLst>
              </a:rPr>
              <a:t>联合培养计划（外文，联培项目国内国外双导师签字，攻读学位项目国外导师签字）</a:t>
            </a:r>
            <a:endParaRPr lang="zh-CN" altLang="en-US" sz="1100" b="1" u="sng" dirty="0" smtClean="0">
              <a:solidFill>
                <a:srgbClr val="C31823"/>
              </a:solidFill>
              <a:effectLst>
                <a:outerShdw blurRad="38100" dist="38100" dir="2700000" algn="tl">
                  <a:srgbClr val="C0C0C0"/>
                </a:outerShdw>
              </a:effectLst>
            </a:endParaRPr>
          </a:p>
          <a:p>
            <a:pPr>
              <a:lnSpc>
                <a:spcPct val="100000"/>
              </a:lnSpc>
              <a:defRPr/>
            </a:pPr>
            <a:r>
              <a:rPr lang="en-US" altLang="zh-CN" sz="1100" b="1" dirty="0">
                <a:solidFill>
                  <a:srgbClr val="C31823"/>
                </a:solidFill>
              </a:rPr>
              <a:t>6</a:t>
            </a:r>
            <a:r>
              <a:rPr lang="en-US" altLang="zh-CN" sz="1100" b="1" dirty="0" smtClean="0">
                <a:solidFill>
                  <a:srgbClr val="C31823"/>
                </a:solidFill>
              </a:rPr>
              <a:t>. </a:t>
            </a:r>
            <a:r>
              <a:rPr lang="zh-CN" altLang="en-US" sz="1100" b="1" dirty="0" smtClean="0">
                <a:solidFill>
                  <a:srgbClr val="C31823"/>
                </a:solidFill>
              </a:rPr>
              <a:t>国外导师简历</a:t>
            </a:r>
            <a:endParaRPr lang="zh-CN" altLang="en-US" sz="1100" b="1" dirty="0" smtClean="0">
              <a:solidFill>
                <a:srgbClr val="C31823"/>
              </a:solidFill>
            </a:endParaRPr>
          </a:p>
          <a:p>
            <a:pPr>
              <a:lnSpc>
                <a:spcPct val="100000"/>
              </a:lnSpc>
              <a:defRPr/>
            </a:pPr>
            <a:r>
              <a:rPr lang="en-US" altLang="zh-CN" sz="1100" b="1" dirty="0">
                <a:solidFill>
                  <a:srgbClr val="C31823"/>
                </a:solidFill>
              </a:rPr>
              <a:t>7</a:t>
            </a:r>
            <a:r>
              <a:rPr lang="en-US" altLang="zh-CN" sz="1100" b="1" dirty="0" smtClean="0">
                <a:solidFill>
                  <a:srgbClr val="C31823"/>
                </a:solidFill>
              </a:rPr>
              <a:t>. </a:t>
            </a:r>
            <a:r>
              <a:rPr lang="zh-CN" altLang="en-US" sz="1100" b="1" dirty="0" smtClean="0">
                <a:solidFill>
                  <a:srgbClr val="C31823"/>
                </a:solidFill>
              </a:rPr>
              <a:t>成绩单扫描件（自本科阶段起）</a:t>
            </a:r>
            <a:endParaRPr lang="zh-CN" altLang="en-US" sz="1100" b="1" dirty="0" smtClean="0">
              <a:solidFill>
                <a:srgbClr val="C31823"/>
              </a:solidFill>
            </a:endParaRPr>
          </a:p>
          <a:p>
            <a:pPr>
              <a:lnSpc>
                <a:spcPct val="100000"/>
              </a:lnSpc>
              <a:defRPr/>
            </a:pPr>
            <a:r>
              <a:rPr lang="en-US" altLang="zh-CN" sz="1100" b="1" dirty="0">
                <a:solidFill>
                  <a:srgbClr val="C31823"/>
                </a:solidFill>
              </a:rPr>
              <a:t>8</a:t>
            </a:r>
            <a:r>
              <a:rPr lang="en-US" altLang="zh-CN" sz="1100" b="1" dirty="0" smtClean="0">
                <a:solidFill>
                  <a:srgbClr val="C31823"/>
                </a:solidFill>
              </a:rPr>
              <a:t>. </a:t>
            </a:r>
            <a:r>
              <a:rPr lang="zh-CN" altLang="en-US" sz="1100" b="1" dirty="0" smtClean="0">
                <a:solidFill>
                  <a:srgbClr val="C31823"/>
                </a:solidFill>
              </a:rPr>
              <a:t>外语水平证明扫描件</a:t>
            </a:r>
            <a:endParaRPr lang="zh-CN" altLang="en-US" sz="1100" b="1" dirty="0" smtClean="0">
              <a:solidFill>
                <a:srgbClr val="C31823"/>
              </a:solidFill>
            </a:endParaRPr>
          </a:p>
          <a:p>
            <a:pPr>
              <a:lnSpc>
                <a:spcPct val="100000"/>
              </a:lnSpc>
              <a:defRPr/>
            </a:pPr>
            <a:r>
              <a:rPr lang="en-US" altLang="zh-CN" sz="1100" b="1" dirty="0">
                <a:solidFill>
                  <a:srgbClr val="C31823"/>
                </a:solidFill>
              </a:rPr>
              <a:t>9</a:t>
            </a:r>
            <a:r>
              <a:rPr lang="en-US" altLang="zh-CN" sz="1100" b="1" dirty="0" smtClean="0">
                <a:solidFill>
                  <a:srgbClr val="C31823"/>
                </a:solidFill>
              </a:rPr>
              <a:t>. </a:t>
            </a:r>
            <a:r>
              <a:rPr lang="zh-CN" altLang="en-US" sz="1100" b="1" dirty="0" smtClean="0">
                <a:solidFill>
                  <a:srgbClr val="C31823"/>
                </a:solidFill>
              </a:rPr>
              <a:t>有效身份证扫描件</a:t>
            </a:r>
            <a:endParaRPr lang="zh-CN" altLang="en-US" sz="1100" b="1" dirty="0" smtClean="0">
              <a:solidFill>
                <a:srgbClr val="C31823"/>
              </a:solidFill>
            </a:endParaRPr>
          </a:p>
          <a:p>
            <a:pPr>
              <a:lnSpc>
                <a:spcPct val="100000"/>
              </a:lnSpc>
              <a:defRPr/>
            </a:pPr>
            <a:r>
              <a:rPr lang="en-US" altLang="zh-CN" sz="1100" b="1" dirty="0" smtClean="0">
                <a:solidFill>
                  <a:srgbClr val="C31823"/>
                </a:solidFill>
              </a:rPr>
              <a:t>10. </a:t>
            </a:r>
            <a:r>
              <a:rPr lang="zh-CN" altLang="en-US" sz="1100" b="1" dirty="0" smtClean="0">
                <a:solidFill>
                  <a:srgbClr val="C31823"/>
                </a:solidFill>
              </a:rPr>
              <a:t>最高学历</a:t>
            </a:r>
            <a:r>
              <a:rPr lang="en-US" altLang="zh-CN" sz="1100" b="1" dirty="0" smtClean="0">
                <a:solidFill>
                  <a:srgbClr val="C31823"/>
                </a:solidFill>
              </a:rPr>
              <a:t>/</a:t>
            </a:r>
            <a:r>
              <a:rPr lang="zh-CN" altLang="en-US" sz="1100" b="1" dirty="0" smtClean="0">
                <a:solidFill>
                  <a:srgbClr val="C31823"/>
                </a:solidFill>
              </a:rPr>
              <a:t>学位证书扫描件</a:t>
            </a:r>
            <a:endParaRPr lang="en-US" altLang="zh-CN" sz="1100" b="1" dirty="0" smtClean="0">
              <a:solidFill>
                <a:srgbClr val="C31823"/>
              </a:solidFill>
            </a:endParaRPr>
          </a:p>
          <a:p>
            <a:pPr>
              <a:lnSpc>
                <a:spcPct val="100000"/>
              </a:lnSpc>
              <a:defRPr/>
            </a:pPr>
            <a:r>
              <a:rPr lang="en-US" altLang="zh-CN" sz="1100" b="1" dirty="0" smtClean="0">
                <a:solidFill>
                  <a:srgbClr val="C31823"/>
                </a:solidFill>
              </a:rPr>
              <a:t>11. </a:t>
            </a:r>
            <a:r>
              <a:rPr lang="zh-CN" altLang="en-US" sz="1100" b="1" u="sng" dirty="0">
                <a:solidFill>
                  <a:srgbClr val="C31823"/>
                </a:solidFill>
                <a:effectLst>
                  <a:outerShdw blurRad="38100" dist="38100" dir="2700000" algn="tl">
                    <a:srgbClr val="C0C0C0"/>
                  </a:outerShdw>
                </a:effectLst>
              </a:rPr>
              <a:t>进入博士阶段</a:t>
            </a:r>
            <a:r>
              <a:rPr lang="zh-CN" altLang="en-US" sz="1100" b="1" u="sng" dirty="0" smtClean="0">
                <a:solidFill>
                  <a:srgbClr val="C31823"/>
                </a:solidFill>
                <a:effectLst>
                  <a:outerShdw blurRad="38100" dist="38100" dir="2700000" algn="tl">
                    <a:srgbClr val="C0C0C0"/>
                  </a:outerShdw>
                </a:effectLst>
              </a:rPr>
              <a:t>证明（</a:t>
            </a:r>
            <a:r>
              <a:rPr lang="zh-CN" altLang="en-US" sz="1100" b="1" u="sng" dirty="0">
                <a:solidFill>
                  <a:srgbClr val="C31823"/>
                </a:solidFill>
                <a:effectLst>
                  <a:outerShdw blurRad="38100" dist="38100" dir="2700000" algn="tl">
                    <a:srgbClr val="C0C0C0"/>
                  </a:outerShdw>
                </a:effectLst>
              </a:rPr>
              <a:t>低年级直博生提供，导师签字，院系盖章</a:t>
            </a:r>
            <a:r>
              <a:rPr lang="zh-CN" altLang="en-US" sz="1100" b="1" u="sng" dirty="0" smtClean="0">
                <a:solidFill>
                  <a:srgbClr val="C31823"/>
                </a:solidFill>
                <a:effectLst>
                  <a:outerShdw blurRad="38100" dist="38100" dir="2700000" algn="tl">
                    <a:srgbClr val="C0C0C0"/>
                  </a:outerShdw>
                </a:effectLst>
              </a:rPr>
              <a:t>）</a:t>
            </a:r>
            <a:endParaRPr lang="en-US" altLang="zh-CN" sz="1100" b="1" u="sng" dirty="0" smtClean="0">
              <a:solidFill>
                <a:srgbClr val="C31823"/>
              </a:solidFill>
              <a:effectLst>
                <a:outerShdw blurRad="38100" dist="38100" dir="2700000" algn="tl">
                  <a:srgbClr val="C0C0C0"/>
                </a:outerShdw>
              </a:effectLst>
            </a:endParaRPr>
          </a:p>
          <a:p>
            <a:pPr>
              <a:lnSpc>
                <a:spcPct val="100000"/>
              </a:lnSpc>
              <a:defRPr/>
            </a:pPr>
            <a:r>
              <a:rPr lang="en-US" altLang="zh-CN" sz="1100" b="1" dirty="0" smtClean="0">
                <a:solidFill>
                  <a:srgbClr val="C31823"/>
                </a:solidFill>
                <a:effectLst>
                  <a:outerShdw blurRad="38100" dist="38100" dir="2700000" algn="tl">
                    <a:srgbClr val="C0C0C0"/>
                  </a:outerShdw>
                </a:effectLst>
              </a:rPr>
              <a:t>12.</a:t>
            </a:r>
            <a:r>
              <a:rPr lang="en-US" altLang="zh-CN" sz="1100" b="1" u="sng" dirty="0" smtClean="0">
                <a:solidFill>
                  <a:srgbClr val="C31823"/>
                </a:solidFill>
                <a:effectLst>
                  <a:outerShdw blurRad="38100" dist="38100" dir="2700000" algn="tl">
                    <a:srgbClr val="C0C0C0"/>
                  </a:outerShdw>
                </a:effectLst>
              </a:rPr>
              <a:t> </a:t>
            </a:r>
            <a:r>
              <a:rPr lang="zh-CN" altLang="en-US" sz="1100" b="1" u="sng" dirty="0" smtClean="0">
                <a:solidFill>
                  <a:srgbClr val="C31823"/>
                </a:solidFill>
                <a:effectLst>
                  <a:outerShdw blurRad="38100" dist="38100" dir="2700000" algn="tl">
                    <a:srgbClr val="C0C0C0"/>
                  </a:outerShdw>
                </a:effectLst>
              </a:rPr>
              <a:t>校园卡扫描件 </a:t>
            </a:r>
            <a:r>
              <a:rPr lang="en-US" altLang="zh-CN" sz="1100" b="1" u="sng" dirty="0" smtClean="0">
                <a:solidFill>
                  <a:srgbClr val="C31823"/>
                </a:solidFill>
                <a:effectLst>
                  <a:outerShdw blurRad="38100" dist="38100" dir="2700000" algn="tl">
                    <a:srgbClr val="C0C0C0"/>
                  </a:outerShdw>
                </a:effectLst>
              </a:rPr>
              <a:t>(</a:t>
            </a:r>
            <a:r>
              <a:rPr lang="zh-CN" altLang="en-US" sz="1100" b="1" u="sng" dirty="0" smtClean="0">
                <a:solidFill>
                  <a:srgbClr val="C31823"/>
                </a:solidFill>
                <a:effectLst>
                  <a:outerShdw blurRad="38100" dist="38100" dir="2700000" algn="tl">
                    <a:srgbClr val="C0C0C0"/>
                  </a:outerShdw>
                </a:effectLst>
              </a:rPr>
              <a:t>硕博连读进入博士阶段学生提供）</a:t>
            </a:r>
            <a:endParaRPr lang="en-US" altLang="zh-CN" sz="1100" b="1" dirty="0" smtClean="0">
              <a:solidFill>
                <a:srgbClr val="C31823"/>
              </a:solidFill>
            </a:endParaRPr>
          </a:p>
          <a:p>
            <a:pPr>
              <a:lnSpc>
                <a:spcPct val="100000"/>
              </a:lnSpc>
              <a:defRPr/>
            </a:pPr>
            <a:r>
              <a:rPr lang="en-US" altLang="zh-CN" sz="1100" b="1" dirty="0" smtClean="0">
                <a:solidFill>
                  <a:srgbClr val="C31823"/>
                </a:solidFill>
              </a:rPr>
              <a:t>13 </a:t>
            </a:r>
            <a:r>
              <a:rPr lang="zh-CN" altLang="en-US" sz="1100" b="1" u="sng" dirty="0" smtClean="0">
                <a:solidFill>
                  <a:srgbClr val="C31823"/>
                </a:solidFill>
                <a:effectLst>
                  <a:outerShdw blurRad="38100" dist="38100" dir="2700000" algn="tl">
                    <a:srgbClr val="C0C0C0"/>
                  </a:outerShdw>
                </a:effectLst>
              </a:rPr>
              <a:t>同意延期毕业证明 （高年级涉及延期毕业学生需要，导师签字，院系盖章）</a:t>
            </a:r>
            <a:endParaRPr lang="en-US" altLang="zh-CN" sz="1100" b="1" u="sng" dirty="0" smtClean="0">
              <a:solidFill>
                <a:srgbClr val="C31823"/>
              </a:solidFill>
              <a:effectLst>
                <a:outerShdw blurRad="38100" dist="38100" dir="2700000" algn="tl">
                  <a:srgbClr val="C0C0C0"/>
                </a:outerShdw>
              </a:effectLst>
            </a:endParaRPr>
          </a:p>
          <a:p>
            <a:pPr>
              <a:lnSpc>
                <a:spcPct val="100000"/>
              </a:lnSpc>
              <a:defRPr/>
            </a:pPr>
            <a:r>
              <a:rPr lang="en-US" altLang="zh-CN" sz="1100" b="1" dirty="0" smtClean="0">
                <a:solidFill>
                  <a:srgbClr val="C31823"/>
                </a:solidFill>
              </a:rPr>
              <a:t>14 </a:t>
            </a:r>
            <a:r>
              <a:rPr lang="zh-CN" altLang="en-US" sz="1100" b="1" dirty="0">
                <a:solidFill>
                  <a:srgbClr val="C31823"/>
                </a:solidFill>
              </a:rPr>
              <a:t>各类项目所需的其他补充材料</a:t>
            </a:r>
            <a:endParaRPr lang="zh-CN" altLang="en-US" sz="1100" b="1" dirty="0">
              <a:solidFill>
                <a:srgbClr val="C31823"/>
              </a:solidFill>
            </a:endParaRPr>
          </a:p>
          <a:p>
            <a:pPr>
              <a:lnSpc>
                <a:spcPct val="100000"/>
              </a:lnSpc>
              <a:buFont typeface="Calibri" panose="020F0502020204030204" pitchFamily="34" charset="0"/>
              <a:buNone/>
              <a:defRPr/>
            </a:pPr>
            <a:endParaRPr lang="en-US" altLang="zh-CN" sz="1100" dirty="0" smtClean="0"/>
          </a:p>
        </p:txBody>
      </p:sp>
      <p:sp>
        <p:nvSpPr>
          <p:cNvPr id="5" name="Right Brace 4"/>
          <p:cNvSpPr/>
          <p:nvPr/>
        </p:nvSpPr>
        <p:spPr>
          <a:xfrm>
            <a:off x="7631158" y="3116263"/>
            <a:ext cx="374650" cy="344170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cxnSp>
        <p:nvCxnSpPr>
          <p:cNvPr id="7" name="直接箭头连接符 6"/>
          <p:cNvCxnSpPr/>
          <p:nvPr/>
        </p:nvCxnSpPr>
        <p:spPr>
          <a:xfrm>
            <a:off x="7553419" y="2717800"/>
            <a:ext cx="452389" cy="555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064127" y="2393950"/>
            <a:ext cx="881465" cy="6477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b="1" dirty="0">
                <a:effectLst>
                  <a:outerShdw blurRad="38100" dist="38100" dir="2700000" algn="tl">
                    <a:srgbClr val="000000">
                      <a:alpha val="43137"/>
                    </a:srgbClr>
                  </a:outerShdw>
                </a:effectLst>
              </a:rPr>
              <a:t>院系初审人扫描上传</a:t>
            </a:r>
            <a:endParaRPr lang="zh-CN" altLang="en-US" sz="1100" b="1" dirty="0">
              <a:effectLst>
                <a:outerShdw blurRad="38100" dist="38100" dir="2700000" algn="tl">
                  <a:srgbClr val="000000">
                    <a:alpha val="43137"/>
                  </a:srgbClr>
                </a:outerShdw>
              </a:effectLst>
            </a:endParaRPr>
          </a:p>
        </p:txBody>
      </p:sp>
      <p:sp>
        <p:nvSpPr>
          <p:cNvPr id="10" name="Oval 5"/>
          <p:cNvSpPr/>
          <p:nvPr/>
        </p:nvSpPr>
        <p:spPr>
          <a:xfrm>
            <a:off x="7980295" y="3530600"/>
            <a:ext cx="1064135" cy="2416175"/>
          </a:xfrm>
          <a:prstGeom prst="ellipse">
            <a:avLst/>
          </a:prstGeom>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600" b="1" dirty="0" smtClean="0">
                <a:solidFill>
                  <a:srgbClr val="FFFFFF"/>
                </a:solidFill>
                <a:effectLst>
                  <a:outerShdw blurRad="38100" dist="38100" dir="2700000" algn="tl">
                    <a:srgbClr val="000000"/>
                  </a:outerShdw>
                </a:effectLst>
                <a:latin typeface="等线 Light" panose="02010600030101010101" pitchFamily="2" charset="-122"/>
                <a:ea typeface="等线" panose="02010600030101010101" pitchFamily="2" charset="-122"/>
              </a:rPr>
              <a:t>申请人扫描上传至</a:t>
            </a:r>
            <a:r>
              <a:rPr lang="zh-CN" altLang="en-US" sz="1600" b="1" dirty="0" smtClean="0">
                <a:solidFill>
                  <a:schemeClr val="accent6">
                    <a:lumMod val="20000"/>
                    <a:lumOff val="80000"/>
                  </a:schemeClr>
                </a:solidFill>
                <a:effectLst>
                  <a:outerShdw blurRad="38100" dist="38100" dir="2700000" algn="tl">
                    <a:srgbClr val="000000"/>
                  </a:outerShdw>
                </a:effectLst>
                <a:latin typeface="等线 Light" panose="02010600030101010101" pitchFamily="2" charset="-122"/>
                <a:ea typeface="等线" panose="02010600030101010101" pitchFamily="2" charset="-122"/>
              </a:rPr>
              <a:t>校内申请系统</a:t>
            </a:r>
            <a:endParaRPr lang="en-US" altLang="zh-CN" sz="1600" b="1" dirty="0" smtClean="0">
              <a:solidFill>
                <a:srgbClr val="FFFFFF"/>
              </a:solidFill>
              <a:effectLst>
                <a:outerShdw blurRad="38100" dist="38100" dir="2700000" algn="tl">
                  <a:srgbClr val="000000"/>
                </a:outerShdw>
              </a:effectLst>
              <a:latin typeface="等线 Light" panose="02010600030101010101" pitchFamily="2" charset="-122"/>
              <a:ea typeface="等线" panose="02010600030101010101" pitchFamily="2" charset="-122"/>
            </a:endParaRPr>
          </a:p>
        </p:txBody>
      </p:sp>
      <p:sp>
        <p:nvSpPr>
          <p:cNvPr id="24584" name="TextBox 3"/>
          <p:cNvSpPr txBox="1">
            <a:spLocks noChangeArrowheads="1"/>
          </p:cNvSpPr>
          <p:nvPr/>
        </p:nvSpPr>
        <p:spPr bwMode="auto">
          <a:xfrm>
            <a:off x="200025" y="3414713"/>
            <a:ext cx="587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2000" b="1" dirty="0">
                <a:solidFill>
                  <a:srgbClr val="C00000"/>
                </a:solidFill>
                <a:latin typeface="黑体" panose="02010609060101010101" pitchFamily="49" charset="-122"/>
                <a:ea typeface="黑体" panose="02010609060101010101" pitchFamily="49" charset="-122"/>
              </a:rPr>
              <a:t>申</a:t>
            </a:r>
            <a:endParaRPr lang="en-US" altLang="zh-CN" sz="2000" b="1" dirty="0">
              <a:solidFill>
                <a:srgbClr val="C00000"/>
              </a:solidFill>
              <a:latin typeface="黑体" panose="02010609060101010101" pitchFamily="49" charset="-122"/>
              <a:ea typeface="黑体" panose="02010609060101010101" pitchFamily="49" charset="-122"/>
            </a:endParaRPr>
          </a:p>
          <a:p>
            <a:pPr>
              <a:lnSpc>
                <a:spcPct val="100000"/>
              </a:lnSpc>
              <a:spcBef>
                <a:spcPct val="0"/>
              </a:spcBef>
              <a:buClrTx/>
              <a:buSzTx/>
              <a:buFontTx/>
              <a:buNone/>
            </a:pPr>
            <a:r>
              <a:rPr lang="zh-CN" altLang="en-US" sz="2000" b="1" dirty="0">
                <a:solidFill>
                  <a:srgbClr val="C00000"/>
                </a:solidFill>
                <a:latin typeface="黑体" panose="02010609060101010101" pitchFamily="49" charset="-122"/>
                <a:ea typeface="黑体" panose="02010609060101010101" pitchFamily="49" charset="-122"/>
              </a:rPr>
              <a:t>请</a:t>
            </a:r>
            <a:endParaRPr lang="en-US" altLang="zh-CN" sz="2000" b="1" dirty="0">
              <a:solidFill>
                <a:srgbClr val="C00000"/>
              </a:solidFill>
              <a:latin typeface="黑体" panose="02010609060101010101" pitchFamily="49" charset="-122"/>
              <a:ea typeface="黑体" panose="02010609060101010101" pitchFamily="49" charset="-122"/>
            </a:endParaRPr>
          </a:p>
          <a:p>
            <a:pPr>
              <a:lnSpc>
                <a:spcPct val="100000"/>
              </a:lnSpc>
              <a:spcBef>
                <a:spcPct val="0"/>
              </a:spcBef>
              <a:buClrTx/>
              <a:buSzTx/>
              <a:buFontTx/>
              <a:buNone/>
            </a:pPr>
            <a:r>
              <a:rPr lang="zh-CN" altLang="en-US" sz="2000" b="1" dirty="0">
                <a:solidFill>
                  <a:srgbClr val="C00000"/>
                </a:solidFill>
                <a:latin typeface="黑体" panose="02010609060101010101" pitchFamily="49" charset="-122"/>
                <a:ea typeface="黑体" panose="02010609060101010101" pitchFamily="49" charset="-122"/>
              </a:rPr>
              <a:t>材</a:t>
            </a:r>
            <a:endParaRPr lang="en-US" altLang="zh-CN" sz="2000" b="1" dirty="0">
              <a:solidFill>
                <a:srgbClr val="C00000"/>
              </a:solidFill>
              <a:latin typeface="黑体" panose="02010609060101010101" pitchFamily="49" charset="-122"/>
              <a:ea typeface="黑体" panose="02010609060101010101" pitchFamily="49" charset="-122"/>
            </a:endParaRPr>
          </a:p>
          <a:p>
            <a:pPr>
              <a:lnSpc>
                <a:spcPct val="100000"/>
              </a:lnSpc>
              <a:spcBef>
                <a:spcPct val="0"/>
              </a:spcBef>
              <a:buClrTx/>
              <a:buSzTx/>
              <a:buFontTx/>
              <a:buNone/>
            </a:pPr>
            <a:r>
              <a:rPr lang="zh-CN" altLang="en-US" sz="2000" b="1" dirty="0" smtClean="0">
                <a:solidFill>
                  <a:srgbClr val="C00000"/>
                </a:solidFill>
                <a:latin typeface="黑体" panose="02010609060101010101" pitchFamily="49" charset="-122"/>
                <a:ea typeface="黑体" panose="02010609060101010101" pitchFamily="49" charset="-122"/>
              </a:rPr>
              <a:t>料</a:t>
            </a:r>
            <a:endParaRPr lang="en-US" altLang="zh-CN" sz="2000" b="1" dirty="0" smtClean="0">
              <a:solidFill>
                <a:srgbClr val="C00000"/>
              </a:solidFill>
              <a:latin typeface="黑体" panose="02010609060101010101" pitchFamily="49" charset="-122"/>
              <a:ea typeface="黑体" panose="02010609060101010101" pitchFamily="49" charset="-122"/>
            </a:endParaRPr>
          </a:p>
          <a:p>
            <a:pPr>
              <a:lnSpc>
                <a:spcPct val="100000"/>
              </a:lnSpc>
              <a:spcBef>
                <a:spcPct val="0"/>
              </a:spcBef>
              <a:buClrTx/>
              <a:buSzTx/>
              <a:buFontTx/>
              <a:buNone/>
            </a:pPr>
            <a:r>
              <a:rPr lang="zh-CN" altLang="en-US" sz="2000" b="1" dirty="0">
                <a:solidFill>
                  <a:srgbClr val="C00000"/>
                </a:solidFill>
                <a:latin typeface="黑体" panose="02010609060101010101" pitchFamily="49" charset="-122"/>
                <a:ea typeface="黑体" panose="02010609060101010101" pitchFamily="49" charset="-122"/>
              </a:rPr>
              <a:t>清单</a:t>
            </a:r>
            <a:r>
              <a:rPr lang="zh-CN" altLang="en-US" sz="2000" b="1" dirty="0" smtClean="0">
                <a:solidFill>
                  <a:srgbClr val="C00000"/>
                </a:solidFill>
                <a:latin typeface="黑体" panose="02010609060101010101" pitchFamily="49" charset="-122"/>
                <a:ea typeface="黑体" panose="02010609060101010101" pitchFamily="49" charset="-122"/>
              </a:rPr>
              <a:t> </a:t>
            </a:r>
            <a:endParaRPr lang="en-US" altLang="zh-CN" sz="2000" b="1" dirty="0">
              <a:solidFill>
                <a:srgbClr val="C00000"/>
              </a:solidFill>
              <a:latin typeface="黑体" panose="02010609060101010101" pitchFamily="49" charset="-122"/>
              <a:ea typeface="黑体" panose="02010609060101010101" pitchFamily="49" charset="-122"/>
            </a:endParaRPr>
          </a:p>
        </p:txBody>
      </p:sp>
      <p:sp>
        <p:nvSpPr>
          <p:cNvPr id="24585" name="矩形 11"/>
          <p:cNvSpPr>
            <a:spLocks noChangeArrowheads="1"/>
          </p:cNvSpPr>
          <p:nvPr/>
        </p:nvSpPr>
        <p:spPr bwMode="auto">
          <a:xfrm>
            <a:off x="787400" y="1668463"/>
            <a:ext cx="784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b="1" dirty="0">
                <a:solidFill>
                  <a:srgbClr val="C00000"/>
                </a:solidFill>
                <a:latin typeface="黑体" panose="02010609060101010101" pitchFamily="49" charset="-122"/>
                <a:ea typeface="黑体" panose="02010609060101010101" pitchFamily="49" charset="-122"/>
              </a:rPr>
              <a:t>博士层次项目主要申请对象：应届硕士生（不可申请联合培养博士项目），在读博士生（非双学位不可申请攻读博士学位项目）</a:t>
            </a:r>
            <a:endParaRPr lang="en-US" altLang="en-US" sz="1400" b="1" dirty="0">
              <a:solidFill>
                <a:srgbClr val="C00000"/>
              </a:solidFill>
              <a:latin typeface="黑体" panose="02010609060101010101" pitchFamily="49" charset="-122"/>
              <a:ea typeface="黑体" panose="02010609060101010101" pitchFamily="49" charset="-122"/>
            </a:endParaRPr>
          </a:p>
        </p:txBody>
      </p:sp>
      <p:sp>
        <p:nvSpPr>
          <p:cNvPr id="11"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16" name="椭圆 15"/>
          <p:cNvSpPr/>
          <p:nvPr/>
        </p:nvSpPr>
        <p:spPr>
          <a:xfrm>
            <a:off x="6709856" y="3664004"/>
            <a:ext cx="914400" cy="112866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717129" y="3784580"/>
            <a:ext cx="902811" cy="954107"/>
          </a:xfrm>
          <a:prstGeom prst="rect">
            <a:avLst/>
          </a:prstGeom>
          <a:noFill/>
        </p:spPr>
        <p:txBody>
          <a:bodyPr wrap="none" rtlCol="0">
            <a:spAutoFit/>
          </a:bodyPr>
          <a:lstStyle/>
          <a:p>
            <a:pPr algn="ctr"/>
            <a:r>
              <a:rPr lang="zh-CN" altLang="en-US" sz="1400" b="1" dirty="0" smtClean="0">
                <a:solidFill>
                  <a:schemeClr val="accent4">
                    <a:lumMod val="75000"/>
                  </a:schemeClr>
                </a:solidFill>
              </a:rPr>
              <a:t>申请人</a:t>
            </a:r>
            <a:endParaRPr lang="en-US" altLang="zh-CN" sz="1400" b="1" dirty="0" smtClean="0">
              <a:solidFill>
                <a:schemeClr val="accent4">
                  <a:lumMod val="75000"/>
                </a:schemeClr>
              </a:solidFill>
            </a:endParaRPr>
          </a:p>
          <a:p>
            <a:pPr algn="ctr"/>
            <a:r>
              <a:rPr lang="zh-CN" altLang="en-US" sz="1400" b="1" dirty="0" smtClean="0">
                <a:solidFill>
                  <a:schemeClr val="accent4">
                    <a:lumMod val="75000"/>
                  </a:schemeClr>
                </a:solidFill>
              </a:rPr>
              <a:t>扫描上传</a:t>
            </a:r>
            <a:endParaRPr lang="en-US" altLang="zh-CN" sz="1400" b="1" dirty="0" smtClean="0">
              <a:solidFill>
                <a:schemeClr val="accent4">
                  <a:lumMod val="75000"/>
                </a:schemeClr>
              </a:solidFill>
            </a:endParaRPr>
          </a:p>
          <a:p>
            <a:pPr algn="ctr"/>
            <a:r>
              <a:rPr lang="zh-CN" altLang="en-US" sz="1400" b="1" dirty="0" smtClean="0">
                <a:solidFill>
                  <a:schemeClr val="accent4">
                    <a:lumMod val="75000"/>
                  </a:schemeClr>
                </a:solidFill>
              </a:rPr>
              <a:t>至基金委</a:t>
            </a:r>
            <a:endParaRPr lang="en-US" altLang="zh-CN" sz="1400" b="1" dirty="0" smtClean="0">
              <a:solidFill>
                <a:schemeClr val="accent4">
                  <a:lumMod val="75000"/>
                </a:schemeClr>
              </a:solidFill>
            </a:endParaRPr>
          </a:p>
          <a:p>
            <a:pPr algn="ctr"/>
            <a:r>
              <a:rPr lang="zh-CN" altLang="en-US" sz="1400" b="1" dirty="0" smtClean="0">
                <a:solidFill>
                  <a:schemeClr val="accent4">
                    <a:lumMod val="75000"/>
                  </a:schemeClr>
                </a:solidFill>
              </a:rPr>
              <a:t>网站</a:t>
            </a:r>
            <a:endParaRPr lang="zh-CN" altLang="en-US" sz="1400" b="1" dirty="0">
              <a:solidFill>
                <a:schemeClr val="accent4">
                  <a:lumMod val="75000"/>
                </a:schemeClr>
              </a:solidFill>
            </a:endParaRPr>
          </a:p>
        </p:txBody>
      </p:sp>
      <p:sp>
        <p:nvSpPr>
          <p:cNvPr id="17" name="右大括号 16"/>
          <p:cNvSpPr/>
          <p:nvPr/>
        </p:nvSpPr>
        <p:spPr>
          <a:xfrm>
            <a:off x="5141344" y="5417389"/>
            <a:ext cx="319349" cy="448573"/>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18" name="文本框 17"/>
          <p:cNvSpPr txBox="1"/>
          <p:nvPr/>
        </p:nvSpPr>
        <p:spPr>
          <a:xfrm>
            <a:off x="5460693" y="5417389"/>
            <a:ext cx="1648911" cy="430887"/>
          </a:xfrm>
          <a:prstGeom prst="rect">
            <a:avLst/>
          </a:prstGeom>
          <a:noFill/>
        </p:spPr>
        <p:txBody>
          <a:bodyPr wrap="square" rtlCol="0">
            <a:spAutoFit/>
          </a:bodyPr>
          <a:lstStyle/>
          <a:p>
            <a:pPr algn="ctr"/>
            <a:r>
              <a:rPr lang="zh-CN" altLang="en-US" sz="1100" b="1" dirty="0" smtClean="0">
                <a:solidFill>
                  <a:srgbClr val="0000FF"/>
                </a:solidFill>
              </a:rPr>
              <a:t>与学历学位证</a:t>
            </a:r>
            <a:r>
              <a:rPr lang="zh-CN" altLang="en-US" sz="1100" b="1" dirty="0">
                <a:solidFill>
                  <a:srgbClr val="0000FF"/>
                </a:solidFill>
              </a:rPr>
              <a:t>合</a:t>
            </a:r>
            <a:r>
              <a:rPr lang="zh-CN" altLang="en-US" sz="1100" b="1" dirty="0" smtClean="0">
                <a:solidFill>
                  <a:srgbClr val="0000FF"/>
                </a:solidFill>
              </a:rPr>
              <a:t>并一个</a:t>
            </a:r>
            <a:r>
              <a:rPr lang="en-US" altLang="zh-CN" sz="1100" b="1" dirty="0" smtClean="0">
                <a:solidFill>
                  <a:srgbClr val="0000FF"/>
                </a:solidFill>
              </a:rPr>
              <a:t>PDF</a:t>
            </a:r>
            <a:r>
              <a:rPr lang="zh-CN" altLang="en-US" sz="1100" b="1" dirty="0" smtClean="0">
                <a:solidFill>
                  <a:srgbClr val="0000FF"/>
                </a:solidFill>
              </a:rPr>
              <a:t>文件上传</a:t>
            </a:r>
            <a:endParaRPr lang="zh-CN" altLang="en-US" sz="1100" b="1" dirty="0">
              <a:solidFill>
                <a:srgbClr val="0000FF"/>
              </a:solidFill>
            </a:endParaRPr>
          </a:p>
        </p:txBody>
      </p:sp>
      <p:cxnSp>
        <p:nvCxnSpPr>
          <p:cNvPr id="20" name="直接箭头连接符 19"/>
          <p:cNvCxnSpPr/>
          <p:nvPr/>
        </p:nvCxnSpPr>
        <p:spPr>
          <a:xfrm>
            <a:off x="4744528" y="2393950"/>
            <a:ext cx="2932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5037826" y="2173348"/>
            <a:ext cx="3096884" cy="430887"/>
          </a:xfrm>
          <a:prstGeom prst="rect">
            <a:avLst/>
          </a:prstGeom>
          <a:noFill/>
        </p:spPr>
        <p:txBody>
          <a:bodyPr wrap="square" rtlCol="0">
            <a:spAutoFit/>
          </a:bodyPr>
          <a:lstStyle/>
          <a:p>
            <a:r>
              <a:rPr lang="zh-CN" altLang="en-US" sz="1100" b="1" dirty="0" smtClean="0"/>
              <a:t>基金委网站上填写完毕后打印，签字，留存，基金委最终录取后，确认派出时需提交</a:t>
            </a:r>
            <a:endParaRPr lang="zh-CN" altLang="en-US" sz="1100" b="1" dirty="0"/>
          </a:p>
        </p:txBody>
      </p:sp>
      <p:sp>
        <p:nvSpPr>
          <p:cNvPr id="24" name="五角星 23"/>
          <p:cNvSpPr/>
          <p:nvPr/>
        </p:nvSpPr>
        <p:spPr>
          <a:xfrm>
            <a:off x="5702121" y="1103231"/>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995953"/>
            <a:ext cx="9143999" cy="181588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pic>
        <p:nvPicPr>
          <p:cNvPr id="4" name="内容占位符 3"/>
          <p:cNvPicPr>
            <a:picLocks noGrp="1" noChangeAspect="1"/>
          </p:cNvPicPr>
          <p:nvPr>
            <p:ph sz="quarter" idx="10"/>
          </p:nvPr>
        </p:nvPicPr>
        <p:blipFill>
          <a:blip r:embed="rId1">
            <a:extLst>
              <a:ext uri="{28A0092B-C50C-407E-A947-70E740481C1C}">
                <a14:useLocalDpi xmlns:a14="http://schemas.microsoft.com/office/drawing/2010/main" val="0"/>
              </a:ext>
            </a:extLst>
          </a:blip>
          <a:stretch>
            <a:fillRect/>
          </a:stretch>
        </p:blipFill>
        <p:spPr>
          <a:xfrm>
            <a:off x="69256" y="1292468"/>
            <a:ext cx="5856612" cy="3386619"/>
          </a:xfrm>
          <a:prstGeom prst="rect">
            <a:avLst/>
          </a:prstGeom>
          <a:ln>
            <a:noFill/>
          </a:ln>
          <a:effectLst>
            <a:outerShdw blurRad="190500" algn="tl" rotWithShape="0">
              <a:srgbClr val="000000">
                <a:alpha val="70000"/>
              </a:srgbClr>
            </a:outerShdw>
          </a:effectLst>
        </p:spPr>
      </p:pic>
      <p:sp>
        <p:nvSpPr>
          <p:cNvPr id="3" name="标题 2"/>
          <p:cNvSpPr>
            <a:spLocks noGrp="1"/>
          </p:cNvSpPr>
          <p:nvPr>
            <p:ph type="title"/>
          </p:nvPr>
        </p:nvSpPr>
        <p:spPr>
          <a:xfrm>
            <a:off x="341434" y="750381"/>
            <a:ext cx="8372163" cy="574183"/>
          </a:xfrm>
        </p:spPr>
        <p:txBody>
          <a:bodyPr/>
          <a:lstStyle/>
          <a:p>
            <a:r>
              <a:rPr lang="zh-CN" altLang="en-US" dirty="0" smtClean="0"/>
              <a:t>校内系统材料上传界面</a:t>
            </a:r>
            <a:endParaRPr lang="zh-CN" altLang="en-US" dirty="0"/>
          </a:p>
        </p:txBody>
      </p:sp>
      <p:cxnSp>
        <p:nvCxnSpPr>
          <p:cNvPr id="5" name="直接箭头连接符 4"/>
          <p:cNvCxnSpPr/>
          <p:nvPr/>
        </p:nvCxnSpPr>
        <p:spPr>
          <a:xfrm flipV="1">
            <a:off x="3699461" y="2826433"/>
            <a:ext cx="2361779"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061239" y="2641767"/>
            <a:ext cx="2577950" cy="369332"/>
          </a:xfrm>
          <a:prstGeom prst="rect">
            <a:avLst/>
          </a:prstGeom>
        </p:spPr>
        <p:txBody>
          <a:bodyPr wrap="none">
            <a:spAutoFit/>
          </a:bodyPr>
          <a:lstStyle/>
          <a:p>
            <a:r>
              <a:rPr lang="zh-CN" altLang="en-US" b="1" dirty="0" smtClean="0">
                <a:solidFill>
                  <a:srgbClr val="C31823"/>
                </a:solidFill>
              </a:rPr>
              <a:t>上传学习</a:t>
            </a:r>
            <a:r>
              <a:rPr lang="en-US" altLang="zh-CN" b="1" dirty="0">
                <a:solidFill>
                  <a:srgbClr val="C31823"/>
                </a:solidFill>
              </a:rPr>
              <a:t>/</a:t>
            </a:r>
            <a:r>
              <a:rPr lang="zh-CN" altLang="en-US" b="1" dirty="0">
                <a:solidFill>
                  <a:srgbClr val="C31823"/>
                </a:solidFill>
              </a:rPr>
              <a:t>联合培养计划</a:t>
            </a:r>
            <a:endParaRPr lang="zh-CN" altLang="en-US" dirty="0"/>
          </a:p>
        </p:txBody>
      </p:sp>
      <p:cxnSp>
        <p:nvCxnSpPr>
          <p:cNvPr id="10" name="直接箭头连接符 9"/>
          <p:cNvCxnSpPr/>
          <p:nvPr/>
        </p:nvCxnSpPr>
        <p:spPr>
          <a:xfrm flipV="1">
            <a:off x="3647989" y="3739146"/>
            <a:ext cx="2361779"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034117" y="3478259"/>
            <a:ext cx="2723823" cy="369332"/>
          </a:xfrm>
          <a:prstGeom prst="rect">
            <a:avLst/>
          </a:prstGeom>
        </p:spPr>
        <p:txBody>
          <a:bodyPr wrap="none">
            <a:spAutoFit/>
          </a:bodyPr>
          <a:lstStyle/>
          <a:p>
            <a:pPr>
              <a:lnSpc>
                <a:spcPct val="100000"/>
              </a:lnSpc>
              <a:defRPr/>
            </a:pPr>
            <a:r>
              <a:rPr lang="zh-CN" altLang="en-US" b="1" dirty="0" smtClean="0">
                <a:solidFill>
                  <a:srgbClr val="C31823"/>
                </a:solidFill>
              </a:rPr>
              <a:t>上传外语</a:t>
            </a:r>
            <a:r>
              <a:rPr lang="zh-CN" altLang="en-US" b="1" dirty="0">
                <a:solidFill>
                  <a:srgbClr val="C31823"/>
                </a:solidFill>
              </a:rPr>
              <a:t>水平证明扫描件</a:t>
            </a:r>
            <a:endParaRPr lang="zh-CN" altLang="en-US" b="1" dirty="0">
              <a:solidFill>
                <a:srgbClr val="C31823"/>
              </a:solidFill>
            </a:endParaRPr>
          </a:p>
        </p:txBody>
      </p:sp>
      <p:cxnSp>
        <p:nvCxnSpPr>
          <p:cNvPr id="12" name="直接箭头连接符 11"/>
          <p:cNvCxnSpPr/>
          <p:nvPr/>
        </p:nvCxnSpPr>
        <p:spPr>
          <a:xfrm flipV="1">
            <a:off x="3672338" y="4147408"/>
            <a:ext cx="2361779"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009768" y="3998348"/>
            <a:ext cx="2960879" cy="338554"/>
          </a:xfrm>
          <a:prstGeom prst="rect">
            <a:avLst/>
          </a:prstGeom>
        </p:spPr>
        <p:txBody>
          <a:bodyPr wrap="square">
            <a:spAutoFit/>
          </a:bodyPr>
          <a:lstStyle/>
          <a:p>
            <a:r>
              <a:rPr lang="zh-CN" altLang="en-US" sz="1600" b="1" dirty="0" smtClean="0">
                <a:solidFill>
                  <a:srgbClr val="C31823"/>
                </a:solidFill>
              </a:rPr>
              <a:t>上传邀请</a:t>
            </a:r>
            <a:r>
              <a:rPr lang="zh-CN" altLang="en-US" sz="1600" b="1" dirty="0">
                <a:solidFill>
                  <a:srgbClr val="C31823"/>
                </a:solidFill>
              </a:rPr>
              <a:t>信</a:t>
            </a:r>
            <a:r>
              <a:rPr lang="en-US" altLang="zh-CN" sz="1600" b="1" dirty="0">
                <a:solidFill>
                  <a:srgbClr val="C31823"/>
                </a:solidFill>
              </a:rPr>
              <a:t>/</a:t>
            </a:r>
            <a:r>
              <a:rPr lang="zh-CN" altLang="en-US" sz="1600" b="1" dirty="0">
                <a:solidFill>
                  <a:srgbClr val="C31823"/>
                </a:solidFill>
              </a:rPr>
              <a:t>入学通知书</a:t>
            </a:r>
            <a:r>
              <a:rPr lang="zh-CN" altLang="en-US" sz="1600" b="1" dirty="0" smtClean="0">
                <a:solidFill>
                  <a:srgbClr val="C31823"/>
                </a:solidFill>
              </a:rPr>
              <a:t>复印件</a:t>
            </a:r>
            <a:endParaRPr lang="zh-CN" altLang="en-US" sz="1600" dirty="0"/>
          </a:p>
        </p:txBody>
      </p:sp>
      <p:sp>
        <p:nvSpPr>
          <p:cNvPr id="15" name="矩形 14"/>
          <p:cNvSpPr/>
          <p:nvPr/>
        </p:nvSpPr>
        <p:spPr>
          <a:xfrm>
            <a:off x="188843" y="4995953"/>
            <a:ext cx="8677346" cy="1815882"/>
          </a:xfrm>
          <a:prstGeom prst="rect">
            <a:avLst/>
          </a:prstGeom>
        </p:spPr>
        <p:txBody>
          <a:bodyPr wrap="square">
            <a:spAutoFit/>
          </a:bodyPr>
          <a:lstStyle/>
          <a:p>
            <a:r>
              <a:rPr lang="zh-CN" altLang="en-US" sz="1600" b="1" dirty="0" smtClean="0">
                <a:solidFill>
                  <a:srgbClr val="C31823"/>
                </a:solidFill>
              </a:rPr>
              <a:t>注：若“院系材料形式审查”前来不及拿</a:t>
            </a:r>
            <a:r>
              <a:rPr lang="zh-CN" altLang="en-US" sz="1600" b="1" dirty="0">
                <a:solidFill>
                  <a:srgbClr val="C31823"/>
                </a:solidFill>
              </a:rPr>
              <a:t>到校方正式邀请</a:t>
            </a:r>
            <a:r>
              <a:rPr lang="zh-CN" altLang="en-US" sz="1600" b="1" dirty="0" smtClean="0">
                <a:solidFill>
                  <a:srgbClr val="C31823"/>
                </a:solidFill>
              </a:rPr>
              <a:t>信</a:t>
            </a:r>
            <a:r>
              <a:rPr lang="en-US" altLang="zh-CN" sz="1600" b="1" dirty="0" smtClean="0">
                <a:solidFill>
                  <a:srgbClr val="C31823"/>
                </a:solidFill>
              </a:rPr>
              <a:t>/</a:t>
            </a:r>
            <a:r>
              <a:rPr lang="zh-CN" altLang="en-US" sz="1600" b="1" dirty="0" smtClean="0">
                <a:solidFill>
                  <a:srgbClr val="C31823"/>
                </a:solidFill>
              </a:rPr>
              <a:t>录取通知书，</a:t>
            </a:r>
            <a:r>
              <a:rPr lang="zh-CN" altLang="en-US" sz="1600" b="1" dirty="0">
                <a:solidFill>
                  <a:srgbClr val="C31823"/>
                </a:solidFill>
              </a:rPr>
              <a:t>则需外方</a:t>
            </a:r>
            <a:r>
              <a:rPr lang="zh-CN" altLang="en-US" sz="1600" b="1" dirty="0" smtClean="0">
                <a:solidFill>
                  <a:srgbClr val="C31823"/>
                </a:solidFill>
              </a:rPr>
              <a:t>导师先行出具</a:t>
            </a:r>
            <a:r>
              <a:rPr lang="zh-CN" altLang="en-US" sz="1600" b="1" dirty="0">
                <a:solidFill>
                  <a:srgbClr val="C31823"/>
                </a:solidFill>
              </a:rPr>
              <a:t>邀请意向信或意向接收</a:t>
            </a:r>
            <a:r>
              <a:rPr lang="zh-CN" altLang="en-US" sz="1600" b="1" dirty="0" smtClean="0">
                <a:solidFill>
                  <a:srgbClr val="C31823"/>
                </a:solidFill>
              </a:rPr>
              <a:t>邮件（截图），并上传至校内申报系统中“外方邀请信”栏目，方</a:t>
            </a:r>
            <a:r>
              <a:rPr lang="zh-CN" altLang="en-US" sz="1600" b="1" dirty="0">
                <a:solidFill>
                  <a:srgbClr val="C31823"/>
                </a:solidFill>
              </a:rPr>
              <a:t>可参加校内</a:t>
            </a:r>
            <a:r>
              <a:rPr lang="zh-CN" altLang="en-US" sz="1600" b="1" dirty="0" smtClean="0">
                <a:solidFill>
                  <a:srgbClr val="C31823"/>
                </a:solidFill>
              </a:rPr>
              <a:t>评审及审批。</a:t>
            </a:r>
            <a:r>
              <a:rPr lang="zh-CN" altLang="en-US" sz="1600" b="1" dirty="0" smtClean="0">
                <a:solidFill>
                  <a:srgbClr val="FF00FF"/>
                </a:solidFill>
                <a:effectLst>
                  <a:outerShdw blurRad="38100" dist="38100" dir="2700000" algn="tl">
                    <a:srgbClr val="000000">
                      <a:alpha val="43137"/>
                    </a:srgbClr>
                  </a:outerShdw>
                </a:effectLst>
              </a:rPr>
              <a:t>正式</a:t>
            </a:r>
            <a:r>
              <a:rPr lang="zh-CN" altLang="en-US" sz="1600" b="1" dirty="0">
                <a:solidFill>
                  <a:srgbClr val="FF00FF"/>
                </a:solidFill>
                <a:effectLst>
                  <a:outerShdw blurRad="38100" dist="38100" dir="2700000" algn="tl">
                    <a:srgbClr val="000000">
                      <a:alpha val="43137"/>
                    </a:srgbClr>
                  </a:outerShdw>
                </a:effectLst>
              </a:rPr>
              <a:t>邀请</a:t>
            </a:r>
            <a:r>
              <a:rPr lang="zh-CN" altLang="en-US" sz="1600" b="1" dirty="0" smtClean="0">
                <a:solidFill>
                  <a:srgbClr val="FF00FF"/>
                </a:solidFill>
                <a:effectLst>
                  <a:outerShdw blurRad="38100" dist="38100" dir="2700000" algn="tl">
                    <a:srgbClr val="000000">
                      <a:alpha val="43137"/>
                    </a:srgbClr>
                  </a:outerShdw>
                </a:effectLst>
              </a:rPr>
              <a:t>信</a:t>
            </a:r>
            <a:r>
              <a:rPr lang="en-US" altLang="zh-CN" sz="1600" b="1" dirty="0" smtClean="0">
                <a:solidFill>
                  <a:srgbClr val="FF00FF"/>
                </a:solidFill>
                <a:effectLst>
                  <a:outerShdw blurRad="38100" dist="38100" dir="2700000" algn="tl">
                    <a:srgbClr val="000000">
                      <a:alpha val="43137"/>
                    </a:srgbClr>
                  </a:outerShdw>
                </a:effectLst>
              </a:rPr>
              <a:t>/</a:t>
            </a:r>
            <a:r>
              <a:rPr lang="zh-CN" altLang="en-US" sz="1600" b="1" dirty="0" smtClean="0">
                <a:solidFill>
                  <a:srgbClr val="FF00FF"/>
                </a:solidFill>
                <a:effectLst>
                  <a:outerShdw blurRad="38100" dist="38100" dir="2700000" algn="tl">
                    <a:srgbClr val="000000">
                      <a:alpha val="43137"/>
                    </a:srgbClr>
                  </a:outerShdw>
                </a:effectLst>
              </a:rPr>
              <a:t>录取通知书</a:t>
            </a:r>
            <a:r>
              <a:rPr lang="zh-CN" altLang="en-US" sz="1600" b="1" dirty="0" smtClean="0">
                <a:solidFill>
                  <a:srgbClr val="C31823"/>
                </a:solidFill>
              </a:rPr>
              <a:t>必须在</a:t>
            </a:r>
            <a:r>
              <a:rPr lang="en-US" altLang="zh-CN" sz="1600" b="1" dirty="0">
                <a:solidFill>
                  <a:srgbClr val="FF00FF"/>
                </a:solidFill>
                <a:effectLst>
                  <a:outerShdw blurRad="38100" dist="38100" dir="2700000" algn="tl">
                    <a:srgbClr val="000000">
                      <a:alpha val="43137"/>
                    </a:srgbClr>
                  </a:outerShdw>
                </a:effectLst>
              </a:rPr>
              <a:t>3</a:t>
            </a:r>
            <a:r>
              <a:rPr lang="zh-CN" altLang="en-US" sz="1600" b="1" dirty="0">
                <a:solidFill>
                  <a:srgbClr val="FF00FF"/>
                </a:solidFill>
                <a:effectLst>
                  <a:outerShdw blurRad="38100" dist="38100" dir="2700000" algn="tl">
                    <a:srgbClr val="000000">
                      <a:alpha val="43137"/>
                    </a:srgbClr>
                  </a:outerShdw>
                </a:effectLst>
              </a:rPr>
              <a:t>月</a:t>
            </a:r>
            <a:r>
              <a:rPr lang="en-US" altLang="zh-CN" sz="1600" b="1" dirty="0" smtClean="0">
                <a:solidFill>
                  <a:srgbClr val="FF00FF"/>
                </a:solidFill>
                <a:effectLst>
                  <a:outerShdw blurRad="38100" dist="38100" dir="2700000" algn="tl">
                    <a:srgbClr val="000000">
                      <a:alpha val="43137"/>
                    </a:srgbClr>
                  </a:outerShdw>
                </a:effectLst>
              </a:rPr>
              <a:t>27</a:t>
            </a:r>
            <a:r>
              <a:rPr lang="zh-CN" altLang="en-US" sz="1600" b="1" dirty="0" smtClean="0">
                <a:solidFill>
                  <a:srgbClr val="FF00FF"/>
                </a:solidFill>
                <a:effectLst>
                  <a:outerShdw blurRad="38100" dist="38100" dir="2700000" algn="tl">
                    <a:srgbClr val="000000">
                      <a:alpha val="43137"/>
                    </a:srgbClr>
                  </a:outerShdw>
                </a:effectLst>
              </a:rPr>
              <a:t>日前</a:t>
            </a:r>
            <a:r>
              <a:rPr lang="zh-CN" altLang="en-US" sz="1600" b="1" dirty="0">
                <a:solidFill>
                  <a:srgbClr val="FF00FF"/>
                </a:solidFill>
                <a:effectLst>
                  <a:outerShdw blurRad="38100" dist="38100" dir="2700000" algn="tl">
                    <a:srgbClr val="000000">
                      <a:alpha val="43137"/>
                    </a:srgbClr>
                  </a:outerShdw>
                </a:effectLst>
              </a:rPr>
              <a:t>提交基金委申请</a:t>
            </a:r>
            <a:r>
              <a:rPr lang="zh-CN" altLang="en-US" sz="1600" b="1" dirty="0" smtClean="0">
                <a:solidFill>
                  <a:srgbClr val="FF00FF"/>
                </a:solidFill>
                <a:effectLst>
                  <a:outerShdw blurRad="38100" dist="38100" dir="2700000" algn="tl">
                    <a:srgbClr val="000000">
                      <a:alpha val="43137"/>
                    </a:srgbClr>
                  </a:outerShdw>
                </a:effectLst>
              </a:rPr>
              <a:t>系统</a:t>
            </a:r>
            <a:r>
              <a:rPr lang="zh-CN" altLang="en-US" sz="1600" b="1" dirty="0" smtClean="0">
                <a:solidFill>
                  <a:srgbClr val="C31823"/>
                </a:solidFill>
              </a:rPr>
              <a:t>，逾期取消申报</a:t>
            </a:r>
            <a:r>
              <a:rPr lang="en-US" altLang="zh-CN" sz="1600" b="1" dirty="0" smtClean="0">
                <a:solidFill>
                  <a:srgbClr val="C31823"/>
                </a:solidFill>
              </a:rPr>
              <a:t>CSC</a:t>
            </a:r>
            <a:r>
              <a:rPr lang="zh-CN" altLang="en-US" sz="1600" b="1" dirty="0" smtClean="0">
                <a:solidFill>
                  <a:srgbClr val="C31823"/>
                </a:solidFill>
              </a:rPr>
              <a:t>资格，由候补人员补位。正式邀请信</a:t>
            </a:r>
            <a:r>
              <a:rPr lang="en-US" altLang="zh-CN" sz="1600" b="1" dirty="0" smtClean="0">
                <a:solidFill>
                  <a:srgbClr val="C31823"/>
                </a:solidFill>
              </a:rPr>
              <a:t>/</a:t>
            </a:r>
            <a:r>
              <a:rPr lang="zh-CN" altLang="en-US" sz="1600" b="1" dirty="0" smtClean="0">
                <a:solidFill>
                  <a:srgbClr val="C31823"/>
                </a:solidFill>
              </a:rPr>
              <a:t>录取通知书亦需在</a:t>
            </a:r>
            <a:r>
              <a:rPr lang="zh-CN" altLang="en-US" sz="1600" b="1" dirty="0" smtClean="0">
                <a:solidFill>
                  <a:srgbClr val="FF00FF"/>
                </a:solidFill>
                <a:effectLst>
                  <a:outerShdw blurRad="38100" dist="38100" dir="2700000" algn="tl">
                    <a:srgbClr val="000000">
                      <a:alpha val="43137"/>
                    </a:srgbClr>
                  </a:outerShdw>
                </a:effectLst>
              </a:rPr>
              <a:t>确认</a:t>
            </a:r>
            <a:r>
              <a:rPr lang="zh-CN" altLang="en-US" sz="1600" b="1" dirty="0">
                <a:solidFill>
                  <a:srgbClr val="FF00FF"/>
                </a:solidFill>
                <a:effectLst>
                  <a:outerShdw blurRad="38100" dist="38100" dir="2700000" algn="tl">
                    <a:srgbClr val="000000">
                      <a:alpha val="43137"/>
                    </a:srgbClr>
                  </a:outerShdw>
                </a:effectLst>
              </a:rPr>
              <a:t>派出登记</a:t>
            </a:r>
            <a:r>
              <a:rPr lang="zh-CN" altLang="en-US" sz="1600" b="1" dirty="0" smtClean="0">
                <a:solidFill>
                  <a:srgbClr val="FF00FF"/>
                </a:solidFill>
                <a:effectLst>
                  <a:outerShdw blurRad="38100" dist="38100" dir="2700000" algn="tl">
                    <a:srgbClr val="000000">
                      <a:alpha val="43137"/>
                    </a:srgbClr>
                  </a:outerShdw>
                </a:effectLst>
              </a:rPr>
              <a:t>时，作为</a:t>
            </a:r>
            <a:r>
              <a:rPr lang="zh-CN" altLang="en-US" sz="1600" b="1" dirty="0">
                <a:solidFill>
                  <a:srgbClr val="FF00FF"/>
                </a:solidFill>
                <a:effectLst>
                  <a:outerShdw blurRad="38100" dist="38100" dir="2700000" algn="tl">
                    <a:srgbClr val="000000">
                      <a:alpha val="43137"/>
                    </a:srgbClr>
                  </a:outerShdw>
                </a:effectLst>
              </a:rPr>
              <a:t>补充</a:t>
            </a:r>
            <a:r>
              <a:rPr lang="zh-CN" altLang="en-US" sz="1600" b="1" dirty="0" smtClean="0">
                <a:solidFill>
                  <a:srgbClr val="FF00FF"/>
                </a:solidFill>
                <a:effectLst>
                  <a:outerShdw blurRad="38100" dist="38100" dir="2700000" algn="tl">
                    <a:srgbClr val="000000">
                      <a:alpha val="43137"/>
                    </a:srgbClr>
                  </a:outerShdw>
                </a:effectLst>
              </a:rPr>
              <a:t>材料与</a:t>
            </a:r>
            <a:r>
              <a:rPr lang="en-US" altLang="zh-CN" sz="1600" b="1" dirty="0"/>
              <a:t>《</a:t>
            </a:r>
            <a:r>
              <a:rPr lang="zh-CN" altLang="en-US" sz="1600" b="1" dirty="0"/>
              <a:t>国家留学基金管理委员会出国留学申请表</a:t>
            </a:r>
            <a:r>
              <a:rPr lang="en-US" altLang="zh-CN" sz="1600" b="1" dirty="0"/>
              <a:t>》</a:t>
            </a:r>
            <a:r>
              <a:rPr lang="zh-CN" altLang="en-US" sz="1600" b="1" dirty="0" smtClean="0">
                <a:solidFill>
                  <a:srgbClr val="FF00FF"/>
                </a:solidFill>
                <a:effectLst>
                  <a:outerShdw blurRad="38100" dist="38100" dir="2700000" algn="tl">
                    <a:srgbClr val="000000">
                      <a:alpha val="43137"/>
                    </a:srgbClr>
                  </a:outerShdw>
                </a:effectLst>
              </a:rPr>
              <a:t>一起上传。</a:t>
            </a:r>
            <a:r>
              <a:rPr lang="zh-CN" altLang="en-US" sz="1600" b="1" dirty="0">
                <a:solidFill>
                  <a:srgbClr val="7030A0"/>
                </a:solidFill>
                <a:effectLst>
                  <a:outerShdw blurRad="38100" dist="38100" dir="2700000" algn="tl">
                    <a:srgbClr val="000000">
                      <a:alpha val="43137"/>
                    </a:srgbClr>
                  </a:outerShdw>
                </a:effectLst>
              </a:rPr>
              <a:t>未按要求上传，且未确认派出而擅自出国者，无法继续进行学校其他研究生外派项目的申报。且外派期间学校将无法受理其留学信息变更申请。</a:t>
            </a:r>
            <a:r>
              <a:rPr lang="en-US" altLang="zh-CN" sz="1600" b="1" dirty="0">
                <a:solidFill>
                  <a:srgbClr val="7030A0"/>
                </a:solidFill>
                <a:effectLst>
                  <a:outerShdw blurRad="38100" dist="38100" dir="2700000" algn="tl">
                    <a:srgbClr val="000000">
                      <a:alpha val="43137"/>
                    </a:srgbClr>
                  </a:outerShdw>
                </a:effectLst>
              </a:rPr>
              <a:t>      </a:t>
            </a:r>
            <a:endParaRPr lang="zh-CN" altLang="en-US" sz="1600" b="1" dirty="0">
              <a:solidFill>
                <a:srgbClr val="7030A0"/>
              </a:solidFill>
              <a:effectLst>
                <a:outerShdw blurRad="38100" dist="38100" dir="2700000" algn="tl">
                  <a:srgbClr val="000000">
                    <a:alpha val="43137"/>
                  </a:srgbClr>
                </a:outerShdw>
              </a:effectLst>
            </a:endParaRPr>
          </a:p>
        </p:txBody>
      </p:sp>
      <p:cxnSp>
        <p:nvCxnSpPr>
          <p:cNvPr id="16" name="直接箭头连接符 15"/>
          <p:cNvCxnSpPr/>
          <p:nvPr/>
        </p:nvCxnSpPr>
        <p:spPr>
          <a:xfrm flipV="1">
            <a:off x="3672337" y="4485960"/>
            <a:ext cx="2361779"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009767" y="4347969"/>
            <a:ext cx="2960879" cy="584775"/>
          </a:xfrm>
          <a:prstGeom prst="rect">
            <a:avLst/>
          </a:prstGeom>
        </p:spPr>
        <p:txBody>
          <a:bodyPr wrap="square">
            <a:spAutoFit/>
          </a:bodyPr>
          <a:lstStyle/>
          <a:p>
            <a:r>
              <a:rPr lang="zh-CN" altLang="en-US" sz="1600" b="1" dirty="0" smtClean="0">
                <a:solidFill>
                  <a:srgbClr val="C31823"/>
                </a:solidFill>
              </a:rPr>
              <a:t>上一页清单中的其他所需材料一起打包上传</a:t>
            </a:r>
            <a:endParaRPr lang="zh-CN" altLang="en-US" sz="1600" dirty="0"/>
          </a:p>
        </p:txBody>
      </p:sp>
      <p:sp>
        <p:nvSpPr>
          <p:cNvPr id="19" name="五角星 18"/>
          <p:cNvSpPr/>
          <p:nvPr/>
        </p:nvSpPr>
        <p:spPr>
          <a:xfrm>
            <a:off x="4674591" y="861952"/>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5" name="Rectangle 9"/>
          <p:cNvSpPr>
            <a:spLocks noChangeArrowheads="1"/>
          </p:cNvSpPr>
          <p:nvPr/>
        </p:nvSpPr>
        <p:spPr bwMode="auto">
          <a:xfrm>
            <a:off x="304800" y="1802921"/>
            <a:ext cx="8561389" cy="3877985"/>
          </a:xfrm>
          <a:prstGeom prst="rect">
            <a:avLst/>
          </a:prstGeom>
          <a:noFill/>
          <a:ln w="9525">
            <a:noFill/>
            <a:miter lim="800000"/>
          </a:ln>
        </p:spPr>
        <p:txBody>
          <a:bodyPr wrap="square">
            <a:spAutoFit/>
          </a:bodyPr>
          <a:lstStyle/>
          <a:p>
            <a:pPr marL="342900" indent="-342900" eaLnBrk="1" fontAlgn="t" hangingPunct="1">
              <a:lnSpc>
                <a:spcPct val="150000"/>
              </a:lnSpc>
              <a:spcBef>
                <a:spcPts val="1800"/>
              </a:spcBef>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按材料</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清单</a:t>
            </a:r>
            <a:r>
              <a:rPr lang="zh-CN" altLang="en-US" sz="2400" b="1" dirty="0">
                <a:solidFill>
                  <a:srgbClr val="000044"/>
                </a:solidFill>
                <a:effectLst>
                  <a:outerShdw blurRad="38100" dist="38100" dir="2700000" algn="tl">
                    <a:srgbClr val="C0C0C0"/>
                  </a:outerShdw>
                </a:effectLst>
                <a:ea typeface="黑体" panose="02010609060101010101" pitchFamily="49" charset="-122"/>
              </a:rPr>
              <a:t>准备</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申请材料。</a:t>
            </a:r>
            <a:endParaRPr lang="en-US" altLang="zh-CN" sz="2400" b="1" dirty="0">
              <a:solidFill>
                <a:srgbClr val="FF0000"/>
              </a:solidFill>
              <a:effectLst>
                <a:outerShdw blurRad="38100" dist="38100" dir="2700000" algn="tl">
                  <a:srgbClr val="C0C0C0"/>
                </a:outerShdw>
              </a:effectLst>
              <a:ea typeface="黑体" panose="02010609060101010101" pitchFamily="49" charset="-122"/>
            </a:endParaRPr>
          </a:p>
          <a:p>
            <a:pPr marL="342900" indent="-342900" eaLnBrk="1" fontAlgn="t" hangingPunct="1">
              <a:lnSpc>
                <a:spcPct val="150000"/>
              </a:lnSpc>
              <a:spcBef>
                <a:spcPts val="1800"/>
              </a:spcBef>
              <a:buClr>
                <a:srgbClr val="000044"/>
              </a:buClr>
              <a:buSzPct val="100000"/>
              <a:buFont typeface="Wingdings" panose="05000000000000000000" pitchFamily="2" charset="2"/>
              <a:buChar char="Ø"/>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非证件类申请</a:t>
            </a:r>
            <a:r>
              <a:rPr lang="zh-CN" altLang="en-US" sz="2400" b="1" dirty="0">
                <a:solidFill>
                  <a:srgbClr val="000044"/>
                </a:solidFill>
                <a:effectLst>
                  <a:outerShdw blurRad="38100" dist="38100" dir="2700000" algn="tl">
                    <a:srgbClr val="C0C0C0"/>
                  </a:outerShdw>
                </a:effectLst>
                <a:ea typeface="黑体" panose="02010609060101010101" pitchFamily="49" charset="-122"/>
              </a:rPr>
              <a:t>材料均</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需</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荧光笔勾画重点后</a:t>
            </a: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上传</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342900" indent="-342900" fontAlgn="t">
              <a:lnSpc>
                <a:spcPct val="150000"/>
              </a:lnSpc>
              <a:spcBef>
                <a:spcPts val="1800"/>
              </a:spcBef>
              <a:buClr>
                <a:srgbClr val="000044"/>
              </a:buClr>
              <a:buSzPct val="100000"/>
              <a:buFont typeface="Wingdings" panose="05000000000000000000" pitchFamily="2" charset="2"/>
              <a:buChar char="Ø"/>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所有非中文</a:t>
            </a: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英文书写的材料均需提供</a:t>
            </a: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中文翻译件（需有翻译认证，院系加盖公章）</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，因此</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建议申请材料语种为英文。若证书类材料无英文版（如德语，法语成绩证书），则需提供中文翻译件。</a:t>
            </a:r>
            <a:endParaRPr lang="en-US" altLang="zh-CN" sz="2400" b="1" dirty="0" smtClean="0">
              <a:solidFill>
                <a:srgbClr val="FF0000"/>
              </a:solidFill>
              <a:effectLst>
                <a:outerShdw blurRad="38100" dist="38100" dir="2700000" algn="tl">
                  <a:srgbClr val="C0C0C0"/>
                </a:outerShdw>
              </a:effectLst>
              <a:ea typeface="黑体" panose="02010609060101010101" pitchFamily="49" charset="-122"/>
            </a:endParaRPr>
          </a:p>
        </p:txBody>
      </p:sp>
      <p:sp>
        <p:nvSpPr>
          <p:cNvPr id="6" name="流程图: 延期 5"/>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流程图: 延期 32"/>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标题 24"/>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28" name="Rectangle 9"/>
          <p:cNvSpPr>
            <a:spLocks noChangeArrowheads="1"/>
          </p:cNvSpPr>
          <p:nvPr/>
        </p:nvSpPr>
        <p:spPr bwMode="auto">
          <a:xfrm>
            <a:off x="373810" y="1548462"/>
            <a:ext cx="8287111" cy="5078313"/>
          </a:xfrm>
          <a:prstGeom prst="rect">
            <a:avLst/>
          </a:prstGeom>
          <a:noFill/>
          <a:ln w="9525">
            <a:noFill/>
            <a:miter lim="800000"/>
          </a:ln>
        </p:spPr>
        <p:txBody>
          <a:bodyPr wrap="square">
            <a:spAutoFit/>
          </a:bodyPr>
          <a:lstStyle/>
          <a:p>
            <a:pPr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申请主</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表（基金委录取后确认派出时在线提交）</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内容真实、一</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致</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正式提交后不能再修改</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信息</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无相关情况时可不</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填或填“无”</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申请人签字</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4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fontAlgn="t">
              <a:lnSpc>
                <a:spcPct val="150000"/>
              </a:lnSpc>
              <a:buClr>
                <a:srgbClr val="000044"/>
              </a:buClr>
              <a:buSzPct val="100000"/>
              <a:buFont typeface="Wingdings" panose="05000000000000000000" pitchFamily="2" charset="2"/>
              <a:buChar char="Ø"/>
              <a:defRPr/>
            </a:pP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A4</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复印纸打印，第一页粘贴申请人</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近照</a:t>
            </a:r>
            <a:r>
              <a:rPr lang="zh-CN" altLang="en-US" sz="2400" b="1" dirty="0">
                <a:solidFill>
                  <a:srgbClr val="000044"/>
                </a:solidFill>
                <a:effectLst>
                  <a:outerShdw blurRad="38100" dist="38100" dir="2700000" algn="tl">
                    <a:srgbClr val="C0C0C0"/>
                  </a:outerShdw>
                </a:effectLst>
                <a:ea typeface="黑体" panose="02010609060101010101" pitchFamily="49" charset="-122"/>
              </a:rPr>
              <a:t>；扫描后上传</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fontAlgn="t">
              <a:lnSpc>
                <a:spcPct val="150000"/>
              </a:lnSpc>
              <a:buClr>
                <a:srgbClr val="000044"/>
              </a:buClr>
              <a:buSzPct val="100000"/>
              <a:buFont typeface="Wingdings" panose="05000000000000000000" pitchFamily="2" charset="2"/>
              <a:buChar char="Ø"/>
              <a:defRPr/>
            </a:pP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随申请表自动生成的单位推荐意见表，可不再作为纸质材料提交院系，由在线审核流程代替。</a:t>
            </a:r>
            <a:endParaRPr lang="zh-CN" altLang="en-US"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p:txBody>
      </p:sp>
      <p:sp>
        <p:nvSpPr>
          <p:cNvPr id="6" name="五角星 5"/>
          <p:cNvSpPr/>
          <p:nvPr/>
        </p:nvSpPr>
        <p:spPr>
          <a:xfrm>
            <a:off x="5702121" y="1103231"/>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流程图: 延期 31"/>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4228113" y="4876839"/>
            <a:ext cx="4915887"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30" name="Rectangle 9"/>
          <p:cNvSpPr>
            <a:spLocks noChangeArrowheads="1"/>
          </p:cNvSpPr>
          <p:nvPr/>
        </p:nvSpPr>
        <p:spPr bwMode="auto">
          <a:xfrm>
            <a:off x="252111" y="1548462"/>
            <a:ext cx="4100554" cy="5632311"/>
          </a:xfrm>
          <a:prstGeom prst="rect">
            <a:avLst/>
          </a:prstGeom>
          <a:noFill/>
          <a:ln w="9525">
            <a:noFill/>
            <a:miter lim="800000"/>
          </a:ln>
        </p:spPr>
        <p:txBody>
          <a:bodyPr wrap="square">
            <a:spAutoFit/>
          </a:bodyPr>
          <a:lstStyle/>
          <a:p>
            <a:pPr eaLnBrk="1" hangingPunct="1">
              <a:lnSpc>
                <a:spcPct val="150000"/>
              </a:lnSpc>
              <a:spcBef>
                <a:spcPct val="50000"/>
              </a:spcBef>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校内专家评审意见表</a:t>
            </a:r>
            <a:r>
              <a:rPr lang="zh-CN" altLang="en-US" sz="2000" b="1" dirty="0">
                <a:solidFill>
                  <a:srgbClr val="00B0F0"/>
                </a:solidFill>
                <a:effectLst>
                  <a:outerShdw blurRad="38100" dist="38100" dir="2700000" algn="tl">
                    <a:srgbClr val="C0C0C0"/>
                  </a:outerShdw>
                </a:effectLst>
                <a:ea typeface="黑体" panose="02010609060101010101" pitchFamily="49" charset="-122"/>
              </a:rPr>
              <a:t>（联培需要）</a:t>
            </a:r>
            <a:r>
              <a:rPr lang="zh-CN" altLang="en-US" sz="2000" b="1" dirty="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342900" indent="-3429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院系组织专家评审（两名</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以上）</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342900" indent="-3429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评审内容：</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anose="02010609060101010101" pitchFamily="49" charset="-122"/>
              </a:rPr>
              <a:t>申请资格</a:t>
            </a:r>
            <a:endParaRPr lang="en-US" altLang="zh-CN" sz="2000" b="1" dirty="0">
              <a:solidFill>
                <a:srgbClr val="0000FF"/>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anose="02010609060101010101" pitchFamily="49" charset="-122"/>
              </a:rPr>
              <a:t>综合素质</a:t>
            </a:r>
            <a:endParaRPr lang="en-US" altLang="zh-CN" sz="2000" b="1" dirty="0">
              <a:solidFill>
                <a:srgbClr val="0000FF"/>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anose="02010609060101010101" pitchFamily="49" charset="-122"/>
              </a:rPr>
              <a:t>发展潜力</a:t>
            </a:r>
            <a:endParaRPr lang="en-US" altLang="zh-CN" sz="2000" b="1" dirty="0">
              <a:solidFill>
                <a:srgbClr val="0000FF"/>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anose="02010609060101010101" pitchFamily="49" charset="-122"/>
              </a:rPr>
              <a:t>出国留学必要性</a:t>
            </a:r>
            <a:endParaRPr lang="en-US" altLang="zh-CN" sz="2000" b="1" dirty="0">
              <a:solidFill>
                <a:srgbClr val="0000FF"/>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anose="02010609060101010101" pitchFamily="49" charset="-122"/>
              </a:rPr>
              <a:t>学习计划可行性</a:t>
            </a:r>
            <a:endParaRPr lang="en-US" altLang="zh-CN" sz="2000" b="1" dirty="0">
              <a:solidFill>
                <a:srgbClr val="0000FF"/>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anose="02010609060101010101" pitchFamily="49" charset="-122"/>
              </a:rPr>
              <a:t>身心健康</a:t>
            </a:r>
            <a:endParaRPr lang="en-US" altLang="zh-CN" sz="2000" b="1" dirty="0">
              <a:solidFill>
                <a:srgbClr val="0000FF"/>
              </a:solidFill>
              <a:effectLst>
                <a:outerShdw blurRad="38100" dist="38100" dir="2700000" algn="tl">
                  <a:srgbClr val="C0C0C0"/>
                </a:outerShdw>
              </a:effectLst>
              <a:ea typeface="黑体" panose="02010609060101010101" pitchFamily="49" charset="-122"/>
            </a:endParaRPr>
          </a:p>
          <a:p>
            <a:pPr marL="342900" indent="-3429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填好相应表格</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后在院系专家签字处加盖</a:t>
            </a:r>
            <a:r>
              <a:rPr lang="zh-CN" altLang="en-US" sz="2000" b="1" dirty="0">
                <a:solidFill>
                  <a:srgbClr val="000044"/>
                </a:solidFill>
                <a:effectLst>
                  <a:outerShdw blurRad="38100" dist="38100" dir="2700000" algn="tl">
                    <a:srgbClr val="C0C0C0"/>
                  </a:outerShdw>
                </a:effectLst>
                <a:ea typeface="黑体" panose="02010609060101010101" pitchFamily="49" charset="-122"/>
              </a:rPr>
              <a:t>院系</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公章</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buClr>
                <a:srgbClr val="000044"/>
              </a:buClr>
              <a:buSzPct val="100000"/>
              <a:defRPr/>
            </a:pPr>
            <a:endParaRPr lang="en-US" altLang="zh-CN" sz="2000" b="1" dirty="0">
              <a:solidFill>
                <a:srgbClr val="FF0000"/>
              </a:solidFill>
              <a:effectLst>
                <a:outerShdw blurRad="38100" dist="38100" dir="2700000" algn="tl">
                  <a:srgbClr val="C0C0C0"/>
                </a:outerShdw>
              </a:effectLst>
              <a:ea typeface="黑体" panose="02010609060101010101" pitchFamily="49" charset="-122"/>
            </a:endParaRPr>
          </a:p>
        </p:txBody>
      </p:sp>
      <p:sp>
        <p:nvSpPr>
          <p:cNvPr id="31" name="Rectangle 9"/>
          <p:cNvSpPr>
            <a:spLocks noChangeArrowheads="1"/>
          </p:cNvSpPr>
          <p:nvPr/>
        </p:nvSpPr>
        <p:spPr bwMode="auto">
          <a:xfrm>
            <a:off x="4538770" y="1520707"/>
            <a:ext cx="4327417" cy="3785652"/>
          </a:xfrm>
          <a:prstGeom prst="rect">
            <a:avLst/>
          </a:prstGeom>
          <a:noFill/>
          <a:ln w="9525">
            <a:noFill/>
            <a:miter lim="800000"/>
          </a:ln>
        </p:spPr>
        <p:txBody>
          <a:bodyPr wrap="square">
            <a:spAutoFit/>
          </a:bodyPr>
          <a:lstStyle/>
          <a:p>
            <a:pPr eaLnBrk="1" fontAlgn="t" hangingPunct="1">
              <a:lnSpc>
                <a:spcPct val="150000"/>
              </a:lnSpc>
              <a:buClr>
                <a:srgbClr val="000044"/>
              </a:buClr>
              <a:buSzPct val="100000"/>
              <a:defRPr/>
            </a:pP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国内导师推荐信</a:t>
            </a:r>
            <a:r>
              <a:rPr lang="zh-CN" altLang="en-US" sz="2000" b="1" dirty="0" smtClean="0">
                <a:solidFill>
                  <a:srgbClr val="00B0F0"/>
                </a:solidFill>
                <a:effectLst>
                  <a:outerShdw blurRad="38100" dist="38100" dir="2700000" algn="tl">
                    <a:srgbClr val="C0C0C0"/>
                  </a:outerShdw>
                </a:effectLst>
                <a:ea typeface="黑体" panose="02010609060101010101" pitchFamily="49" charset="-122"/>
              </a:rPr>
              <a:t>（联培需要）</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buClr>
                <a:srgbClr val="000044"/>
              </a:buClr>
              <a:buSzPct val="100000"/>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国内导师签署意见：</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对申请人推荐意见</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对申请人出国学习目标要求</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国内导师或申请人与国外导师的合作情况</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对国外院校、导师的评价</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defRPr/>
            </a:pP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p:txBody>
      </p:sp>
      <p:sp>
        <p:nvSpPr>
          <p:cNvPr id="6" name="矩形 5"/>
          <p:cNvSpPr/>
          <p:nvPr/>
        </p:nvSpPr>
        <p:spPr>
          <a:xfrm>
            <a:off x="4228114" y="4951192"/>
            <a:ext cx="5065810" cy="923330"/>
          </a:xfrm>
          <a:prstGeom prst="rect">
            <a:avLst/>
          </a:prstGeom>
        </p:spPr>
        <p:txBody>
          <a:bodyPr wrap="none">
            <a:spAutoFit/>
          </a:bodyPr>
          <a:lstStyle/>
          <a:p>
            <a:r>
              <a:rPr lang="zh-CN" altLang="en-US" b="1" dirty="0" smtClean="0">
                <a:solidFill>
                  <a:schemeClr val="accent4">
                    <a:lumMod val="50000"/>
                  </a:schemeClr>
                </a:solidFill>
                <a:uFill>
                  <a:solidFill>
                    <a:srgbClr val="C00000"/>
                  </a:solidFill>
                </a:uFill>
                <a:ea typeface="黑体" panose="02010609060101010101" pitchFamily="49" charset="-122"/>
              </a:rPr>
              <a:t>校内专家评审意见表可直接在基金委网站下载；</a:t>
            </a:r>
            <a:endParaRPr lang="en-US" altLang="zh-CN" b="1" dirty="0" smtClean="0">
              <a:solidFill>
                <a:schemeClr val="accent4">
                  <a:lumMod val="50000"/>
                </a:schemeClr>
              </a:solidFill>
              <a:uFill>
                <a:solidFill>
                  <a:srgbClr val="C00000"/>
                </a:solidFill>
              </a:uFill>
              <a:ea typeface="黑体" panose="02010609060101010101" pitchFamily="49" charset="-122"/>
            </a:endParaRPr>
          </a:p>
          <a:p>
            <a:endParaRPr lang="en-US" altLang="zh-CN" b="1" dirty="0" smtClean="0">
              <a:solidFill>
                <a:schemeClr val="accent4">
                  <a:lumMod val="50000"/>
                </a:schemeClr>
              </a:solidFill>
              <a:uFill>
                <a:solidFill>
                  <a:srgbClr val="C00000"/>
                </a:solidFill>
              </a:uFill>
              <a:ea typeface="黑体" panose="02010609060101010101" pitchFamily="49" charset="-122"/>
            </a:endParaRPr>
          </a:p>
          <a:p>
            <a:r>
              <a:rPr lang="zh-CN" altLang="en-US" b="1" dirty="0" smtClean="0">
                <a:solidFill>
                  <a:schemeClr val="accent4">
                    <a:lumMod val="50000"/>
                  </a:schemeClr>
                </a:solidFill>
                <a:uFill>
                  <a:solidFill>
                    <a:srgbClr val="C00000"/>
                  </a:solidFill>
                </a:uFill>
                <a:ea typeface="黑体" panose="02010609060101010101" pitchFamily="49" charset="-122"/>
              </a:rPr>
              <a:t>国内导师推荐信可参考下一页的模板：</a:t>
            </a:r>
            <a:endParaRPr lang="zh-CN" altLang="en-US"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sp>
        <p:nvSpPr>
          <p:cNvPr id="13" name="Freeform 10"/>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项目负责人联系方式</a:t>
            </a:r>
            <a:endParaRPr lang="zh-CN" altLang="en-US" sz="2400" dirty="0">
              <a:solidFill>
                <a:schemeClr val="tx1">
                  <a:lumMod val="75000"/>
                  <a:lumOff val="25000"/>
                </a:schemeClr>
              </a:solidFill>
            </a:endParaRPr>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en-US" altLang="zh-CN" sz="2400" dirty="0" smtClean="0">
                <a:solidFill>
                  <a:schemeClr val="tx1">
                    <a:lumMod val="75000"/>
                    <a:lumOff val="25000"/>
                  </a:schemeClr>
                </a:solidFill>
              </a:rPr>
              <a:t>2019</a:t>
            </a:r>
            <a:r>
              <a:rPr lang="zh-CN" altLang="en-US" sz="2400" dirty="0" smtClean="0">
                <a:solidFill>
                  <a:schemeClr val="tx1">
                    <a:lumMod val="75000"/>
                    <a:lumOff val="25000"/>
                  </a:schemeClr>
                </a:solidFill>
              </a:rPr>
              <a:t>年工作安排</a:t>
            </a:r>
            <a:endParaRPr lang="zh-CN" altLang="en-US"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2" descr="扫描0004_页面_2.jpg"/>
          <p:cNvPicPr>
            <a:picLocks noChangeAspect="1"/>
          </p:cNvPicPr>
          <p:nvPr/>
        </p:nvPicPr>
        <p:blipFill>
          <a:blip r:embed="rId1" cstate="print"/>
          <a:srcRect/>
          <a:stretch>
            <a:fillRect/>
          </a:stretch>
        </p:blipFill>
        <p:spPr bwMode="auto">
          <a:xfrm>
            <a:off x="4292600" y="0"/>
            <a:ext cx="4851400" cy="6858000"/>
          </a:xfrm>
          <a:prstGeom prst="rect">
            <a:avLst/>
          </a:prstGeom>
          <a:noFill/>
          <a:ln w="9525">
            <a:noFill/>
            <a:miter lim="800000"/>
            <a:headEnd/>
            <a:tailEnd/>
          </a:ln>
        </p:spPr>
      </p:pic>
      <p:pic>
        <p:nvPicPr>
          <p:cNvPr id="2" name="图片 1" descr="扫描0004_页面_1.jpg"/>
          <p:cNvPicPr>
            <a:picLocks noChangeAspect="1"/>
          </p:cNvPicPr>
          <p:nvPr/>
        </p:nvPicPr>
        <p:blipFill>
          <a:blip r:embed="rId2" cstate="print"/>
          <a:stretch>
            <a:fillRect/>
          </a:stretch>
        </p:blipFill>
        <p:spPr>
          <a:xfrm>
            <a:off x="0" y="0"/>
            <a:ext cx="4495800" cy="6858000"/>
          </a:xfrm>
          <a:prstGeom prst="rect">
            <a:avLst/>
          </a:prstGeom>
          <a:ln>
            <a:noFill/>
          </a:ln>
          <a:effectLst>
            <a:outerShdw blurRad="190500" algn="tl" rotWithShape="0">
              <a:srgbClr val="000000">
                <a:alpha val="70000"/>
              </a:srgbClr>
            </a:outerShdw>
          </a:effectLst>
        </p:spPr>
      </p:pic>
      <p:sp>
        <p:nvSpPr>
          <p:cNvPr id="32772" name="TextBox 3"/>
          <p:cNvSpPr txBox="1">
            <a:spLocks noChangeArrowheads="1"/>
          </p:cNvSpPr>
          <p:nvPr/>
        </p:nvSpPr>
        <p:spPr bwMode="auto">
          <a:xfrm>
            <a:off x="533400" y="2438400"/>
            <a:ext cx="609600" cy="215900"/>
          </a:xfrm>
          <a:prstGeom prst="rect">
            <a:avLst/>
          </a:prstGeom>
          <a:noFill/>
          <a:ln w="9525">
            <a:noFill/>
            <a:miter lim="800000"/>
          </a:ln>
        </p:spPr>
        <p:txBody>
          <a:bodyPr>
            <a:spAutoFit/>
          </a:bodyPr>
          <a:lstStyle/>
          <a:p>
            <a:r>
              <a:rPr lang="en-US" altLang="zh-CN" sz="800"/>
              <a:t>XXX</a:t>
            </a:r>
            <a:endParaRPr lang="zh-CN" altLang="en-US" sz="800"/>
          </a:p>
        </p:txBody>
      </p:sp>
      <p:sp>
        <p:nvSpPr>
          <p:cNvPr id="32773" name="TextBox 4"/>
          <p:cNvSpPr txBox="1">
            <a:spLocks noChangeArrowheads="1"/>
          </p:cNvSpPr>
          <p:nvPr/>
        </p:nvSpPr>
        <p:spPr bwMode="auto">
          <a:xfrm>
            <a:off x="533400" y="3581400"/>
            <a:ext cx="609600" cy="215900"/>
          </a:xfrm>
          <a:prstGeom prst="rect">
            <a:avLst/>
          </a:prstGeom>
          <a:noFill/>
          <a:ln w="9525">
            <a:noFill/>
            <a:miter lim="800000"/>
          </a:ln>
        </p:spPr>
        <p:txBody>
          <a:bodyPr>
            <a:spAutoFit/>
          </a:bodyPr>
          <a:lstStyle/>
          <a:p>
            <a:r>
              <a:rPr lang="en-US" altLang="zh-CN" sz="800"/>
              <a:t>XXX</a:t>
            </a:r>
            <a:endParaRPr lang="zh-CN" altLang="en-US" sz="800"/>
          </a:p>
        </p:txBody>
      </p:sp>
      <p:sp>
        <p:nvSpPr>
          <p:cNvPr id="32774" name="TextBox 5"/>
          <p:cNvSpPr txBox="1">
            <a:spLocks noChangeArrowheads="1"/>
          </p:cNvSpPr>
          <p:nvPr/>
        </p:nvSpPr>
        <p:spPr bwMode="auto">
          <a:xfrm>
            <a:off x="3657600" y="5791200"/>
            <a:ext cx="609600" cy="215900"/>
          </a:xfrm>
          <a:prstGeom prst="rect">
            <a:avLst/>
          </a:prstGeom>
          <a:noFill/>
          <a:ln w="9525">
            <a:noFill/>
            <a:miter lim="800000"/>
          </a:ln>
        </p:spPr>
        <p:txBody>
          <a:bodyPr>
            <a:spAutoFit/>
          </a:bodyPr>
          <a:lstStyle/>
          <a:p>
            <a:r>
              <a:rPr lang="en-US" altLang="zh-CN" sz="800"/>
              <a:t>XXX</a:t>
            </a:r>
            <a:endParaRPr lang="zh-CN" altLang="en-US" sz="800"/>
          </a:p>
        </p:txBody>
      </p:sp>
      <p:sp>
        <p:nvSpPr>
          <p:cNvPr id="32775" name="TextBox 6"/>
          <p:cNvSpPr txBox="1">
            <a:spLocks noChangeArrowheads="1"/>
          </p:cNvSpPr>
          <p:nvPr/>
        </p:nvSpPr>
        <p:spPr bwMode="auto">
          <a:xfrm>
            <a:off x="5334000" y="152400"/>
            <a:ext cx="609600" cy="200025"/>
          </a:xfrm>
          <a:prstGeom prst="rect">
            <a:avLst/>
          </a:prstGeom>
          <a:noFill/>
          <a:ln w="9525">
            <a:noFill/>
            <a:miter lim="800000"/>
          </a:ln>
        </p:spPr>
        <p:txBody>
          <a:bodyPr>
            <a:spAutoFit/>
          </a:bodyPr>
          <a:lstStyle/>
          <a:p>
            <a:r>
              <a:rPr lang="zh-CN" altLang="en-US" sz="700"/>
              <a:t>中文名</a:t>
            </a:r>
            <a:endParaRPr lang="zh-CN" altLang="en-US" sz="700"/>
          </a:p>
        </p:txBody>
      </p:sp>
      <p:sp>
        <p:nvSpPr>
          <p:cNvPr id="32776" name="TextBox 7"/>
          <p:cNvSpPr txBox="1">
            <a:spLocks noChangeArrowheads="1"/>
          </p:cNvSpPr>
          <p:nvPr/>
        </p:nvSpPr>
        <p:spPr bwMode="auto">
          <a:xfrm>
            <a:off x="5562600" y="457200"/>
            <a:ext cx="609600" cy="200025"/>
          </a:xfrm>
          <a:prstGeom prst="rect">
            <a:avLst/>
          </a:prstGeom>
          <a:noFill/>
          <a:ln w="9525">
            <a:noFill/>
            <a:miter lim="800000"/>
          </a:ln>
        </p:spPr>
        <p:txBody>
          <a:bodyPr>
            <a:spAutoFit/>
          </a:bodyPr>
          <a:lstStyle/>
          <a:p>
            <a:r>
              <a:rPr lang="zh-CN" altLang="en-US" sz="700"/>
              <a:t>中文名</a:t>
            </a:r>
            <a:endParaRPr lang="zh-CN" altLang="en-US" sz="700"/>
          </a:p>
        </p:txBody>
      </p:sp>
      <p:sp>
        <p:nvSpPr>
          <p:cNvPr id="32777" name="TextBox 8"/>
          <p:cNvSpPr txBox="1">
            <a:spLocks noChangeArrowheads="1"/>
          </p:cNvSpPr>
          <p:nvPr/>
        </p:nvSpPr>
        <p:spPr bwMode="auto">
          <a:xfrm>
            <a:off x="6248400" y="457200"/>
            <a:ext cx="609600" cy="200025"/>
          </a:xfrm>
          <a:prstGeom prst="rect">
            <a:avLst/>
          </a:prstGeom>
          <a:noFill/>
          <a:ln w="9525">
            <a:noFill/>
            <a:miter lim="800000"/>
          </a:ln>
        </p:spPr>
        <p:txBody>
          <a:bodyPr>
            <a:spAutoFit/>
          </a:bodyPr>
          <a:lstStyle/>
          <a:p>
            <a:r>
              <a:rPr lang="zh-CN" altLang="en-US" sz="700"/>
              <a:t>中文名</a:t>
            </a:r>
            <a:endParaRPr lang="zh-CN" altLang="en-US" sz="7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Rectangle 9"/>
          <p:cNvSpPr>
            <a:spLocks noChangeArrowheads="1"/>
          </p:cNvSpPr>
          <p:nvPr/>
        </p:nvSpPr>
        <p:spPr bwMode="auto">
          <a:xfrm>
            <a:off x="560389" y="1789167"/>
            <a:ext cx="8305800" cy="3785652"/>
          </a:xfrm>
          <a:prstGeom prst="rect">
            <a:avLst/>
          </a:prstGeom>
          <a:noFill/>
          <a:ln w="9525">
            <a:noFill/>
            <a:miter lim="800000"/>
          </a:ln>
        </p:spPr>
        <p:txBody>
          <a:bodyPr>
            <a:spAutoFit/>
          </a:bodyPr>
          <a:lstStyle/>
          <a:p>
            <a:pPr eaLnBrk="1" hangingPunct="1">
              <a:lnSpc>
                <a:spcPct val="150000"/>
              </a:lnSpc>
              <a:spcBef>
                <a:spcPct val="50000"/>
              </a:spcBef>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邀请信</a:t>
            </a:r>
            <a:r>
              <a:rPr lang="zh-CN" altLang="en-US" sz="2000" b="1" dirty="0">
                <a:solidFill>
                  <a:srgbClr val="00B0F0"/>
                </a:solidFill>
                <a:effectLst>
                  <a:outerShdw blurRad="38100" dist="38100" dir="2700000" algn="tl">
                    <a:srgbClr val="C0C0C0"/>
                  </a:outerShdw>
                </a:effectLst>
                <a:ea typeface="黑体" panose="02010609060101010101" pitchFamily="49" charset="-122"/>
              </a:rPr>
              <a:t>（联培需要）</a:t>
            </a:r>
            <a:r>
              <a:rPr lang="en-US" altLang="zh-CN" sz="20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入学通知书</a:t>
            </a:r>
            <a:r>
              <a:rPr lang="zh-CN" altLang="en-US" sz="2000" b="1" dirty="0">
                <a:solidFill>
                  <a:srgbClr val="00B0F0"/>
                </a:solidFill>
                <a:effectLst>
                  <a:outerShdw blurRad="38100" dist="38100" dir="2700000" algn="tl">
                    <a:srgbClr val="C0C0C0"/>
                  </a:outerShdw>
                </a:effectLst>
                <a:ea typeface="黑体" panose="02010609060101010101" pitchFamily="49" charset="-122"/>
              </a:rPr>
              <a:t>（攻博需要）</a:t>
            </a:r>
            <a:r>
              <a:rPr lang="zh-CN" altLang="en-US" sz="2000" b="1" dirty="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外方学校抬头信纸；</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由主管部门负责人</a:t>
            </a:r>
            <a:r>
              <a:rPr lang="en-US" altLang="zh-CN" sz="2000" b="1" dirty="0">
                <a:solidFill>
                  <a:srgbClr val="000044"/>
                </a:solidFill>
                <a:effectLst>
                  <a:outerShdw blurRad="38100" dist="38100" dir="2700000" algn="tl">
                    <a:srgbClr val="C0C0C0"/>
                  </a:outerShdw>
                </a:effectLst>
                <a:ea typeface="黑体" panose="02010609060101010101" pitchFamily="49" charset="-122"/>
              </a:rPr>
              <a:t>/</a:t>
            </a:r>
            <a:r>
              <a:rPr lang="zh-CN" altLang="en-US" sz="2000" b="1" dirty="0">
                <a:solidFill>
                  <a:srgbClr val="000044"/>
                </a:solidFill>
                <a:effectLst>
                  <a:outerShdw blurRad="38100" dist="38100" dir="2700000" algn="tl">
                    <a:srgbClr val="C0C0C0"/>
                  </a:outerShdw>
                </a:effectLst>
                <a:ea typeface="黑体" panose="02010609060101010101" pitchFamily="49" charset="-122"/>
              </a:rPr>
              <a:t>导师签</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字；</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所要求的关键词</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句</a:t>
            </a:r>
            <a:r>
              <a:rPr lang="zh-CN" altLang="en-US" sz="2000" b="1" dirty="0">
                <a:solidFill>
                  <a:srgbClr val="000044"/>
                </a:solidFill>
                <a:effectLst>
                  <a:outerShdw blurRad="38100" dist="38100" dir="2700000" algn="tl">
                    <a:srgbClr val="C0C0C0"/>
                  </a:outerShdw>
                </a:effectLst>
                <a:ea typeface="黑体" panose="02010609060101010101" pitchFamily="49" charset="-122"/>
              </a:rPr>
              <a:t>高光</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勾出；</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无条件</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入学通知；</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须含有：申请人护照姓名，出生日期；留学时间段及年限；免学费声明；在外学习使用语种。</a:t>
            </a:r>
            <a:endParaRPr lang="en-US" altLang="zh-CN" sz="2000" b="1" dirty="0" smtClean="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defRPr/>
            </a:pPr>
            <a:endParaRPr lang="en-US" altLang="zh-CN" sz="20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7" name="Rectangle 9"/>
          <p:cNvSpPr>
            <a:spLocks noChangeArrowheads="1"/>
          </p:cNvSpPr>
          <p:nvPr/>
        </p:nvSpPr>
        <p:spPr bwMode="auto">
          <a:xfrm>
            <a:off x="494026" y="1549785"/>
            <a:ext cx="7924800" cy="5016758"/>
          </a:xfrm>
          <a:prstGeom prst="rect">
            <a:avLst/>
          </a:prstGeom>
          <a:noFill/>
          <a:ln w="9525">
            <a:noFill/>
            <a:miter lim="800000"/>
          </a:ln>
        </p:spPr>
        <p:txBody>
          <a:bodyPr>
            <a:spAutoFit/>
          </a:bodyPr>
          <a:lstStyle/>
          <a:p>
            <a:pPr eaLnBrk="1" hangingPunct="1">
              <a:lnSpc>
                <a:spcPct val="150000"/>
              </a:lnSpc>
              <a:spcBef>
                <a:spcPct val="50000"/>
              </a:spcBef>
              <a:defRPr/>
            </a:pP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学习</a:t>
            </a:r>
            <a:r>
              <a:rPr lang="en-US" altLang="zh-CN"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联合培养计划</a:t>
            </a: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（外文）</a:t>
            </a:r>
            <a:r>
              <a:rPr lang="zh-CN" altLang="en-US" sz="2000" b="1" dirty="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en-US" altLang="zh-CN" sz="2000" b="1" dirty="0">
                <a:solidFill>
                  <a:srgbClr val="000044"/>
                </a:solidFill>
                <a:effectLst>
                  <a:outerShdw blurRad="38100" dist="38100" dir="2700000" algn="tl">
                    <a:srgbClr val="C0C0C0"/>
                  </a:outerShdw>
                </a:effectLst>
                <a:ea typeface="黑体" panose="02010609060101010101" pitchFamily="49" charset="-122"/>
              </a:rPr>
              <a:t>1000</a:t>
            </a:r>
            <a:r>
              <a:rPr lang="zh-CN" altLang="en-US" sz="2000" b="1" dirty="0">
                <a:solidFill>
                  <a:srgbClr val="000044"/>
                </a:solidFill>
                <a:effectLst>
                  <a:outerShdw blurRad="38100" dist="38100" dir="2700000" algn="tl">
                    <a:srgbClr val="C0C0C0"/>
                  </a:outerShdw>
                </a:effectLst>
                <a:ea typeface="黑体" panose="02010609060101010101" pitchFamily="49" charset="-122"/>
              </a:rPr>
              <a:t>字以上</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中外双方导师签字；</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用</a:t>
            </a:r>
            <a:r>
              <a:rPr lang="zh-CN" altLang="en-US" sz="2000" b="1" dirty="0">
                <a:solidFill>
                  <a:srgbClr val="000044"/>
                </a:solidFill>
                <a:effectLst>
                  <a:outerShdw blurRad="38100" dist="38100" dir="2700000" algn="tl">
                    <a:srgbClr val="C0C0C0"/>
                  </a:outerShdw>
                </a:effectLst>
                <a:ea typeface="黑体" panose="02010609060101010101" pitchFamily="49" charset="-122"/>
              </a:rPr>
              <a:t>高光</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勾</a:t>
            </a:r>
            <a:r>
              <a:rPr lang="zh-CN" altLang="en-US" sz="2000" b="1" dirty="0">
                <a:solidFill>
                  <a:srgbClr val="000044"/>
                </a:solidFill>
                <a:effectLst>
                  <a:outerShdw blurRad="38100" dist="38100" dir="2700000" algn="tl">
                    <a:srgbClr val="C0C0C0"/>
                  </a:outerShdw>
                </a:effectLst>
                <a:ea typeface="黑体" panose="02010609060101010101" pitchFamily="49" charset="-122"/>
              </a:rPr>
              <a:t>出关键词</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句；</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建议另行拟写中文版，</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buClr>
                <a:srgbClr val="000044"/>
              </a:buClr>
              <a:buSzPct val="100000"/>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基金委官网申请表中需要填写。</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spcBef>
                <a:spcPts val="2400"/>
              </a:spcBef>
              <a:buClr>
                <a:srgbClr val="000044"/>
              </a:buClr>
              <a:buSzPct val="100000"/>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国外导师简历</a:t>
            </a:r>
            <a:r>
              <a:rPr lang="zh-CN" altLang="en-US" sz="2000" b="1" dirty="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近五年科研、论文发表情</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况；</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不超过一</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页；</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由导师本人提供签</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字。</a:t>
            </a:r>
            <a:endParaRPr lang="zh-CN" altLang="en-US" sz="2000" b="1" dirty="0">
              <a:solidFill>
                <a:srgbClr val="000044"/>
              </a:solidFill>
              <a:effectLst>
                <a:outerShdw blurRad="38100" dist="38100" dir="2700000" algn="tl">
                  <a:srgbClr val="C0C0C0"/>
                </a:outerShdw>
              </a:effectLst>
              <a:ea typeface="黑体" panose="02010609060101010101" pitchFamily="49" charset="-122"/>
            </a:endParaRPr>
          </a:p>
        </p:txBody>
      </p:sp>
      <p:sp>
        <p:nvSpPr>
          <p:cNvPr id="8" name="Rectangle 9"/>
          <p:cNvSpPr>
            <a:spLocks noChangeArrowheads="1"/>
          </p:cNvSpPr>
          <p:nvPr/>
        </p:nvSpPr>
        <p:spPr bwMode="auto">
          <a:xfrm>
            <a:off x="4651777" y="1657507"/>
            <a:ext cx="4328321" cy="2400657"/>
          </a:xfrm>
          <a:prstGeom prst="rect">
            <a:avLst/>
          </a:prstGeom>
          <a:noFill/>
          <a:ln w="9525">
            <a:noFill/>
            <a:miter lim="800000"/>
          </a:ln>
        </p:spPr>
        <p:txBody>
          <a:bodyPr wrap="square">
            <a:spAutoFit/>
          </a:bodyPr>
          <a:lstStyle/>
          <a:p>
            <a:pPr eaLnBrk="1" fontAlgn="t" hangingPunct="1">
              <a:lnSpc>
                <a:spcPct val="150000"/>
              </a:lnSpc>
              <a:buClr>
                <a:srgbClr val="000044"/>
              </a:buClr>
              <a:buSzPct val="100000"/>
              <a:defRPr/>
            </a:pP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成绩单扫描件</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342900" indent="-342900" eaLnBrk="1" fontAlgn="t" hangingPunct="1">
              <a:lnSpc>
                <a:spcPct val="150000"/>
              </a:lnSpc>
              <a:buClr>
                <a:srgbClr val="000044"/>
              </a:buClr>
              <a:buSzPct val="100000"/>
              <a:buFont typeface="Wingdings" panose="05000000000000000000" pitchFamily="2" charset="2"/>
              <a:buChar char="Ø"/>
              <a:defRPr/>
            </a:pP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提供至</a:t>
            </a:r>
            <a:r>
              <a:rPr lang="zh-CN" altLang="en-US" sz="2000" b="1" dirty="0">
                <a:solidFill>
                  <a:srgbClr val="000044"/>
                </a:solidFill>
                <a:effectLst>
                  <a:outerShdw blurRad="38100" dist="38100" dir="2700000" algn="tl">
                    <a:srgbClr val="C0C0C0"/>
                  </a:outerShdw>
                </a:effectLst>
                <a:ea typeface="黑体" panose="02010609060101010101" pitchFamily="49" charset="-122"/>
              </a:rPr>
              <a:t>最近一学期的成绩。</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buClr>
                <a:srgbClr val="000044"/>
              </a:buClr>
              <a:buSzPct val="100000"/>
              <a:defRPr/>
            </a:pPr>
            <a:endParaRPr lang="en-US" altLang="zh-CN"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eaLnBrk="1" fontAlgn="t" hangingPunct="1">
              <a:lnSpc>
                <a:spcPct val="150000"/>
              </a:lnSpc>
              <a:buClr>
                <a:srgbClr val="000044"/>
              </a:buClr>
              <a:buSzPct val="100000"/>
              <a:defRPr/>
            </a:pP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有</a:t>
            </a: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效身份</a:t>
            </a: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证</a:t>
            </a:r>
            <a:r>
              <a:rPr lang="zh-CN" altLang="en-US" sz="20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扫描</a:t>
            </a:r>
            <a:r>
              <a:rPr lang="zh-CN" altLang="en-US" sz="20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件</a:t>
            </a:r>
            <a:r>
              <a:rPr lang="zh-CN" altLang="en-US" sz="2000" b="1" dirty="0">
                <a:solidFill>
                  <a:srgbClr val="000044"/>
                </a:solidFill>
                <a:effectLst>
                  <a:outerShdw blurRad="38100" dist="38100" dir="2700000" algn="tl">
                    <a:srgbClr val="C0C0C0"/>
                  </a:outerShdw>
                </a:effectLst>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marL="342900" indent="-3429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anose="02010609060101010101" pitchFamily="49" charset="-122"/>
              </a:rPr>
              <a:t>正反面同</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时</a:t>
            </a:r>
            <a:r>
              <a:rPr lang="zh-CN" altLang="en-US" sz="2000" b="1" dirty="0">
                <a:solidFill>
                  <a:srgbClr val="000044"/>
                </a:solidFill>
                <a:effectLst>
                  <a:outerShdw blurRad="38100" dist="38100" dir="2700000" algn="tl">
                    <a:srgbClr val="C0C0C0"/>
                  </a:outerShdw>
                </a:effectLst>
                <a:ea typeface="黑体" panose="02010609060101010101" pitchFamily="49" charset="-122"/>
              </a:rPr>
              <a:t>扫描</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在</a:t>
            </a:r>
            <a:r>
              <a:rPr lang="zh-CN" altLang="en-US" sz="2000" b="1" dirty="0">
                <a:solidFill>
                  <a:srgbClr val="000044"/>
                </a:solidFill>
                <a:effectLst>
                  <a:outerShdw blurRad="38100" dist="38100" dir="2700000" algn="tl">
                    <a:srgbClr val="C0C0C0"/>
                  </a:outerShdw>
                </a:effectLst>
                <a:ea typeface="黑体" panose="02010609060101010101" pitchFamily="49" charset="-122"/>
              </a:rPr>
              <a:t>同一张</a:t>
            </a:r>
            <a:r>
              <a:rPr lang="en-US" altLang="zh-CN" sz="2000" b="1" dirty="0">
                <a:solidFill>
                  <a:srgbClr val="000044"/>
                </a:solidFill>
                <a:effectLst>
                  <a:outerShdw blurRad="38100" dist="38100" dir="2700000" algn="tl">
                    <a:srgbClr val="C0C0C0"/>
                  </a:outerShdw>
                </a:effectLst>
                <a:ea typeface="黑体" panose="02010609060101010101" pitchFamily="49" charset="-122"/>
              </a:rPr>
              <a:t>A4</a:t>
            </a:r>
            <a:r>
              <a:rPr lang="zh-CN" altLang="en-US" sz="2000" b="1" dirty="0">
                <a:solidFill>
                  <a:srgbClr val="000044"/>
                </a:solidFill>
                <a:effectLst>
                  <a:outerShdw blurRad="38100" dist="38100" dir="2700000" algn="tl">
                    <a:srgbClr val="C0C0C0"/>
                  </a:outerShdw>
                </a:effectLst>
                <a:ea typeface="黑体" panose="02010609060101010101" pitchFamily="49" charset="-122"/>
              </a:rPr>
              <a:t>纸</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上。</a:t>
            </a:r>
            <a:endParaRPr lang="zh-CN" altLang="en-US" sz="2000" b="1" dirty="0">
              <a:solidFill>
                <a:srgbClr val="000044"/>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矩形 5"/>
          <p:cNvSpPr/>
          <p:nvPr/>
        </p:nvSpPr>
        <p:spPr>
          <a:xfrm>
            <a:off x="537839" y="1601679"/>
            <a:ext cx="2350323" cy="646331"/>
          </a:xfrm>
          <a:prstGeom prst="rect">
            <a:avLst/>
          </a:prstGeom>
        </p:spPr>
        <p:txBody>
          <a:bodyPr wrap="none">
            <a:spAutoFit/>
          </a:bodyPr>
          <a:lstStyle/>
          <a:p>
            <a:pPr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语言水平</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证明：</a:t>
            </a:r>
            <a:endParaRPr lang="en-US" altLang="zh-CN"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
        <p:nvSpPr>
          <p:cNvPr id="10" name="Rectangle 9"/>
          <p:cNvSpPr>
            <a:spLocks noChangeArrowheads="1"/>
          </p:cNvSpPr>
          <p:nvPr/>
        </p:nvSpPr>
        <p:spPr bwMode="auto">
          <a:xfrm>
            <a:off x="473015" y="2198299"/>
            <a:ext cx="8305800" cy="5632311"/>
          </a:xfrm>
          <a:prstGeom prst="rect">
            <a:avLst/>
          </a:prstGeom>
          <a:noFill/>
          <a:ln w="9525">
            <a:noFill/>
            <a:miter lim="800000"/>
          </a:ln>
        </p:spPr>
        <p:txBody>
          <a:bodyPr>
            <a:spAutoFit/>
          </a:bodyPr>
          <a:lstStyle/>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根据</a:t>
            </a:r>
            <a:r>
              <a:rPr lang="en-US" altLang="zh-CN" sz="2400" b="1" dirty="0">
                <a:solidFill>
                  <a:srgbClr val="000044"/>
                </a:solidFill>
                <a:effectLst>
                  <a:outerShdw blurRad="38100" dist="38100" dir="2700000" algn="tl">
                    <a:srgbClr val="C0C0C0"/>
                  </a:outerShdw>
                </a:effectLst>
                <a:ea typeface="黑体" panose="02010609060101010101" pitchFamily="49" charset="-122"/>
              </a:rPr>
              <a:t>CSC</a:t>
            </a:r>
            <a:r>
              <a:rPr lang="zh-CN" altLang="en-US" sz="2400" b="1" dirty="0">
                <a:solidFill>
                  <a:srgbClr val="000044"/>
                </a:solidFill>
                <a:effectLst>
                  <a:outerShdw blurRad="38100" dist="38100" dir="2700000" algn="tl">
                    <a:srgbClr val="C0C0C0"/>
                  </a:outerShdw>
                </a:effectLst>
                <a:ea typeface="黑体" panose="02010609060101010101" pitchFamily="49" charset="-122"/>
              </a:rPr>
              <a:t>国家留学网上</a:t>
            </a:r>
            <a:r>
              <a:rPr lang="en-US" altLang="zh-CN" sz="2400" b="1" dirty="0">
                <a:solidFill>
                  <a:srgbClr val="000044"/>
                </a:solidFill>
                <a:effectLst>
                  <a:outerShdw blurRad="38100" dist="38100" dir="2700000" algn="tl">
                    <a:srgbClr val="C0C0C0"/>
                  </a:outerShdw>
                </a:effectLst>
                <a:ea typeface="黑体" panose="02010609060101010101" pitchFamily="49" charset="-122"/>
              </a:rPr>
              <a:t>《</a:t>
            </a: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年</a:t>
            </a:r>
            <a:r>
              <a:rPr lang="zh-CN" altLang="en-US" sz="2400" b="1" dirty="0">
                <a:solidFill>
                  <a:srgbClr val="000044"/>
                </a:solidFill>
                <a:effectLst>
                  <a:outerShdw blurRad="38100" dist="38100" dir="2700000" algn="tl">
                    <a:srgbClr val="C0C0C0"/>
                  </a:outerShdw>
                </a:effectLst>
                <a:ea typeface="黑体" panose="02010609060101010101" pitchFamily="49" charset="-122"/>
              </a:rPr>
              <a:t>国家留学基金资助出国留学人员选拔简章</a:t>
            </a:r>
            <a:r>
              <a:rPr lang="en-US" altLang="zh-CN" sz="2400" b="1" dirty="0">
                <a:solidFill>
                  <a:srgbClr val="000044"/>
                </a:solidFill>
                <a:effectLst>
                  <a:outerShdw blurRad="38100" dist="38100" dir="2700000" algn="tl">
                    <a:srgbClr val="C0C0C0"/>
                  </a:outerShdw>
                </a:effectLst>
                <a:ea typeface="黑体" panose="02010609060101010101" pitchFamily="49" charset="-122"/>
              </a:rPr>
              <a:t>》</a:t>
            </a:r>
            <a:r>
              <a:rPr lang="zh-CN" altLang="en-US" sz="2400" b="1" dirty="0">
                <a:solidFill>
                  <a:srgbClr val="000044"/>
                </a:solidFill>
                <a:effectLst>
                  <a:outerShdw blurRad="38100" dist="38100" dir="2700000" algn="tl">
                    <a:srgbClr val="C0C0C0"/>
                  </a:outerShdw>
                </a:effectLst>
                <a:ea typeface="黑体" panose="02010609060101010101" pitchFamily="49" charset="-122"/>
              </a:rPr>
              <a:t>中的出国留学外语条件要求准备材料。</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fontAlgn="t">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通过国外拟留学单位组织的面试、考试等方式达到其语言要求的申请人，外方学校需出具申请人语言水平证明</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，基金委要求</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明确考核时间、地点、参与人员、考核内容、方式、结论。</a:t>
            </a:r>
            <a:r>
              <a:rPr lang="zh-CN" altLang="en-US" sz="3200" b="1" dirty="0" smtClean="0">
                <a:solidFill>
                  <a:srgbClr val="FF0000"/>
                </a:solidFill>
                <a:effectLst>
                  <a:outerShdw blurRad="38100" dist="38100" dir="2700000" algn="tl">
                    <a:srgbClr val="C0C0C0"/>
                  </a:outerShdw>
                </a:effectLst>
                <a:ea typeface="黑体" panose="02010609060101010101" pitchFamily="49" charset="-122"/>
              </a:rPr>
              <a:t>不可</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简单描述为“该生语言水平达到我处要求”</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，望各位知悉。</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defRPr/>
            </a:pPr>
            <a:endParaRPr lang="en-US" altLang="zh-CN" sz="28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endParaRPr lang="en-US" altLang="zh-CN" sz="2800" b="1" dirty="0">
              <a:solidFill>
                <a:srgbClr val="000044"/>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762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5" name="Rectangle 9"/>
          <p:cNvSpPr>
            <a:spLocks noChangeArrowheads="1"/>
          </p:cNvSpPr>
          <p:nvPr/>
        </p:nvSpPr>
        <p:spPr bwMode="auto">
          <a:xfrm>
            <a:off x="345475" y="1549785"/>
            <a:ext cx="8520714" cy="5078313"/>
          </a:xfrm>
          <a:prstGeom prst="rect">
            <a:avLst/>
          </a:prstGeom>
          <a:noFill/>
          <a:ln w="9525">
            <a:noFill/>
            <a:miter lim="800000"/>
          </a:ln>
        </p:spPr>
        <p:txBody>
          <a:bodyPr wrap="square">
            <a:spAutoFit/>
          </a:bodyPr>
          <a:lstStyle/>
          <a:p>
            <a:pPr marL="457200" indent="-457200" fontAlgn="t">
              <a:lnSpc>
                <a:spcPct val="150000"/>
              </a:lnSpc>
              <a:buClr>
                <a:srgbClr val="000044"/>
              </a:buClr>
              <a:buSzPct val="100000"/>
              <a:defRPr/>
            </a:pP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进入</a:t>
            </a:r>
            <a:r>
              <a:rPr lang="zh-CN" altLang="en-US"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博士阶段学习</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证明（</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使用交大抬头信</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纸</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，模板见</a:t>
            </a: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年公派留学申请选派手册</a:t>
            </a: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a:t>
            </a:r>
            <a:r>
              <a:rPr lang="zh-CN" altLang="en-US" sz="24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zh-CN" sz="2400" b="1" dirty="0">
                <a:solidFill>
                  <a:schemeClr val="accent4">
                    <a:lumMod val="75000"/>
                  </a:schemeClr>
                </a:solidFill>
                <a:effectLst>
                  <a:outerShdw blurRad="38100" dist="38100" dir="2700000" algn="tl">
                    <a:srgbClr val="C0C0C0"/>
                  </a:outerShdw>
                </a:effectLst>
                <a:ea typeface="黑体" panose="02010609060101010101" pitchFamily="49" charset="-122"/>
              </a:rPr>
              <a:t>在</a:t>
            </a:r>
            <a:r>
              <a:rPr lang="zh-CN" altLang="zh-CN" sz="2400" b="1" dirty="0" smtClean="0">
                <a:solidFill>
                  <a:schemeClr val="accent4">
                    <a:lumMod val="75000"/>
                  </a:schemeClr>
                </a:solidFill>
                <a:effectLst>
                  <a:outerShdw blurRad="38100" dist="38100" dir="2700000" algn="tl">
                    <a:srgbClr val="C0C0C0"/>
                  </a:outerShdw>
                </a:effectLst>
                <a:ea typeface="黑体" panose="02010609060101010101" pitchFamily="49" charset="-122"/>
              </a:rPr>
              <a:t>读</a:t>
            </a:r>
            <a:r>
              <a:rPr lang="zh-CN" altLang="en-US" sz="2400" b="1" dirty="0" smtClean="0">
                <a:solidFill>
                  <a:schemeClr val="accent4">
                    <a:lumMod val="75000"/>
                  </a:schemeClr>
                </a:solidFill>
                <a:effectLst>
                  <a:outerShdw blurRad="38100" dist="38100" dir="2700000" algn="tl">
                    <a:srgbClr val="C0C0C0"/>
                  </a:outerShdw>
                </a:effectLst>
                <a:ea typeface="黑体" panose="02010609060101010101" pitchFamily="49" charset="-122"/>
              </a:rPr>
              <a:t>低年级（一般为一、二年级）</a:t>
            </a:r>
            <a:r>
              <a:rPr lang="zh-CN" altLang="zh-CN" sz="2400" b="1" dirty="0" smtClean="0">
                <a:solidFill>
                  <a:schemeClr val="accent4">
                    <a:lumMod val="75000"/>
                  </a:schemeClr>
                </a:solidFill>
                <a:effectLst>
                  <a:outerShdw blurRad="38100" dist="38100" dir="2700000" algn="tl">
                    <a:srgbClr val="C0C0C0"/>
                  </a:outerShdw>
                </a:effectLst>
                <a:ea typeface="黑体" panose="02010609060101010101" pitchFamily="49" charset="-122"/>
              </a:rPr>
              <a:t>直</a:t>
            </a:r>
            <a:r>
              <a:rPr lang="zh-CN" altLang="zh-CN" sz="2400" b="1" dirty="0">
                <a:solidFill>
                  <a:schemeClr val="accent4">
                    <a:lumMod val="75000"/>
                  </a:schemeClr>
                </a:solidFill>
                <a:effectLst>
                  <a:outerShdw blurRad="38100" dist="38100" dir="2700000" algn="tl">
                    <a:srgbClr val="C0C0C0"/>
                  </a:outerShdw>
                </a:effectLst>
                <a:ea typeface="黑体" panose="02010609060101010101" pitchFamily="49" charset="-122"/>
              </a:rPr>
              <a:t>博</a:t>
            </a:r>
            <a:r>
              <a:rPr lang="zh-CN" altLang="zh-CN" sz="2400" b="1" dirty="0" smtClean="0">
                <a:solidFill>
                  <a:schemeClr val="accent4">
                    <a:lumMod val="75000"/>
                  </a:schemeClr>
                </a:solidFill>
                <a:effectLst>
                  <a:outerShdw blurRad="38100" dist="38100" dir="2700000" algn="tl">
                    <a:srgbClr val="C0C0C0"/>
                  </a:outerShdw>
                </a:effectLst>
                <a:ea typeface="黑体" panose="02010609060101010101" pitchFamily="49" charset="-122"/>
              </a:rPr>
              <a:t>生</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申请</a:t>
            </a:r>
            <a:r>
              <a:rPr lang="zh-CN" altLang="zh-CN" sz="2400" b="1" dirty="0">
                <a:solidFill>
                  <a:srgbClr val="000044"/>
                </a:solidFill>
                <a:effectLst>
                  <a:outerShdw blurRad="38100" dist="38100" dir="2700000" algn="tl">
                    <a:srgbClr val="C0C0C0"/>
                  </a:outerShdw>
                </a:effectLst>
                <a:ea typeface="黑体" panose="02010609060101010101" pitchFamily="49" charset="-122"/>
              </a:rPr>
              <a:t>公派博士联培人员</a:t>
            </a:r>
            <a:r>
              <a:rPr lang="zh-CN" altLang="en-US" sz="2400" b="1" dirty="0">
                <a:solidFill>
                  <a:srgbClr val="000044"/>
                </a:solidFill>
                <a:effectLst>
                  <a:outerShdw blurRad="38100" dist="38100" dir="2700000" algn="tl">
                    <a:srgbClr val="C0C0C0"/>
                  </a:outerShdw>
                </a:effectLst>
                <a:ea typeface="黑体" panose="02010609060101010101" pitchFamily="49" charset="-122"/>
              </a:rPr>
              <a:t>提供</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，一般以完成资格考试时间为进入博士阶段时间，该时间需早于邀请信上的派出时间。</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需</a:t>
            </a:r>
            <a:r>
              <a:rPr lang="zh-CN" altLang="en-US" sz="2400" b="1" dirty="0">
                <a:solidFill>
                  <a:srgbClr val="FF0000"/>
                </a:solidFill>
                <a:effectLst>
                  <a:outerShdw blurRad="38100" dist="38100" dir="2700000" algn="tl">
                    <a:srgbClr val="C0C0C0"/>
                  </a:outerShdw>
                </a:effectLst>
                <a:ea typeface="黑体" panose="02010609060101010101" pitchFamily="49" charset="-122"/>
              </a:rPr>
              <a:t>与本科学位证一起上传至网上申报系统</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a:t>
            </a:r>
            <a:endParaRPr lang="en-US" altLang="zh-CN" sz="2400" b="1" dirty="0" smtClean="0">
              <a:solidFill>
                <a:srgbClr val="FF0000"/>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defRPr/>
            </a:pPr>
            <a:r>
              <a:rPr lang="zh-CN" altLang="en-US" sz="2400" b="1" u="heavy" dirty="0" smtClean="0">
                <a:solidFill>
                  <a:schemeClr val="accent4">
                    <a:lumMod val="75000"/>
                  </a:schemeClr>
                </a:solidFill>
                <a:effectLst>
                  <a:outerShdw blurRad="38100" dist="38100" dir="2700000" algn="tl">
                    <a:srgbClr val="C0C0C0"/>
                  </a:outerShdw>
                </a:effectLst>
                <a:uFill>
                  <a:solidFill>
                    <a:srgbClr val="C00000"/>
                  </a:solidFill>
                </a:uFill>
                <a:ea typeface="黑体" panose="02010609060101010101" pitchFamily="49" charset="-122"/>
              </a:rPr>
              <a:t>博士阶段校园卡扫描件：</a:t>
            </a:r>
            <a:endParaRPr lang="en-US" altLang="zh-CN" sz="2400" b="1" u="heavy" dirty="0" smtClean="0">
              <a:solidFill>
                <a:schemeClr val="accent4">
                  <a:lumMod val="75000"/>
                </a:schemeClr>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fontAlgn="t" hangingPunct="1">
              <a:lnSpc>
                <a:spcPct val="150000"/>
              </a:lnSpc>
              <a:buClr>
                <a:srgbClr val="000044"/>
              </a:buClr>
              <a:buSzPct val="100000"/>
              <a:buFont typeface="等线 Light" panose="02010600030101010101" pitchFamily="2" charset="-122"/>
              <a:buChar char="◆"/>
              <a:defRPr/>
            </a:pPr>
            <a:r>
              <a:rPr lang="zh-CN" altLang="en-US" sz="2400" b="1" dirty="0" smtClean="0">
                <a:solidFill>
                  <a:schemeClr val="accent4">
                    <a:lumMod val="75000"/>
                  </a:schemeClr>
                </a:solidFill>
                <a:effectLst>
                  <a:outerShdw blurRad="38100" dist="38100" dir="2700000" algn="tl">
                    <a:srgbClr val="C0C0C0"/>
                  </a:outerShdw>
                </a:effectLst>
                <a:ea typeface="黑体" panose="02010609060101010101" pitchFamily="49" charset="-122"/>
              </a:rPr>
              <a:t>硕博连读生及提前攻博生需提供，并在留基委系统上传至学历学位证书后。</a:t>
            </a:r>
            <a:endParaRPr lang="en-US" altLang="zh-CN" sz="2400" b="1" dirty="0" smtClean="0">
              <a:solidFill>
                <a:schemeClr val="accent4">
                  <a:lumMod val="75000"/>
                </a:schemeClr>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730601"/>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Rectangle 9"/>
          <p:cNvSpPr>
            <a:spLocks noChangeArrowheads="1"/>
          </p:cNvSpPr>
          <p:nvPr/>
        </p:nvSpPr>
        <p:spPr bwMode="auto">
          <a:xfrm>
            <a:off x="349500" y="1807480"/>
            <a:ext cx="8305800" cy="3416320"/>
          </a:xfrm>
          <a:prstGeom prst="rect">
            <a:avLst/>
          </a:prstGeom>
          <a:noFill/>
          <a:ln w="9525">
            <a:noFill/>
            <a:miter lim="800000"/>
          </a:ln>
        </p:spPr>
        <p:txBody>
          <a:bodyPr>
            <a:spAutoFit/>
          </a:bodyPr>
          <a:lstStyle/>
          <a:p>
            <a:pPr fontAlgn="t">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导师同意推迟答辩及毕业</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证明（模板见</a:t>
            </a: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400" b="1" dirty="0">
                <a:solidFill>
                  <a:srgbClr val="000044"/>
                </a:solidFill>
                <a:effectLst>
                  <a:outerShdw blurRad="38100" dist="38100" dir="2700000" algn="tl">
                    <a:srgbClr val="C0C0C0"/>
                  </a:outerShdw>
                </a:effectLst>
                <a:ea typeface="黑体" panose="02010609060101010101" pitchFamily="49" charset="-122"/>
              </a:rPr>
              <a:t>年公派留</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学申请选</a:t>
            </a:r>
            <a:r>
              <a:rPr lang="zh-CN" altLang="en-US" sz="2400" b="1" dirty="0">
                <a:solidFill>
                  <a:srgbClr val="000044"/>
                </a:solidFill>
                <a:effectLst>
                  <a:outerShdw blurRad="38100" dist="38100" dir="2700000" algn="tl">
                    <a:srgbClr val="C0C0C0"/>
                  </a:outerShdw>
                </a:effectLst>
                <a:ea typeface="黑体" panose="02010609060101010101" pitchFamily="49" charset="-122"/>
              </a:rPr>
              <a:t>派手册</a:t>
            </a:r>
            <a:r>
              <a:rPr lang="en-US" altLang="zh-CN" sz="2400" b="1" dirty="0">
                <a:solidFill>
                  <a:srgbClr val="000044"/>
                </a:solidFill>
                <a:effectLst>
                  <a:outerShdw blurRad="38100" dist="38100" dir="2700000" algn="tl">
                    <a:srgbClr val="C0C0C0"/>
                  </a:outerShdw>
                </a:effectLst>
                <a:ea typeface="黑体" panose="02010609060101010101" pitchFamily="49" charset="-122"/>
              </a:rPr>
              <a:t>》</a:t>
            </a:r>
            <a:r>
              <a:rPr lang="zh-CN" altLang="en-US" sz="24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 </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拟返校时间超过预计毕业时间</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的</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公派</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联培</a:t>
            </a:r>
            <a:r>
              <a:rPr lang="zh-CN" altLang="zh-CN" sz="2400" b="1" dirty="0" smtClean="0">
                <a:solidFill>
                  <a:srgbClr val="FF0000"/>
                </a:solidFill>
                <a:effectLst>
                  <a:outerShdw blurRad="38100" dist="38100" dir="2700000" algn="tl">
                    <a:srgbClr val="C0C0C0"/>
                  </a:outerShdw>
                </a:effectLst>
                <a:ea typeface="黑体" panose="02010609060101010101" pitchFamily="49" charset="-122"/>
              </a:rPr>
              <a:t>博士</a:t>
            </a:r>
            <a:r>
              <a:rPr lang="zh-CN" altLang="zh-CN" sz="2400" b="1" dirty="0" smtClean="0">
                <a:solidFill>
                  <a:srgbClr val="000044"/>
                </a:solidFill>
                <a:effectLst>
                  <a:outerShdw blurRad="38100" dist="38100" dir="2700000" algn="tl">
                    <a:srgbClr val="C0C0C0"/>
                  </a:outerShdw>
                </a:effectLst>
                <a:ea typeface="黑体" panose="02010609060101010101" pitchFamily="49" charset="-122"/>
              </a:rPr>
              <a:t>人员</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提供。硕博连读生进入博士阶段后按普博标准执行。直博生依据实际情况，由院系判断是否需要提供。</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buClr>
                <a:srgbClr val="000044"/>
              </a:buClr>
              <a:buSzPct val="100000"/>
              <a:defRPr/>
            </a:pPr>
            <a:endParaRPr lang="en-US" altLang="zh-CN" sz="2400" b="1" dirty="0">
              <a:solidFill>
                <a:srgbClr val="FF0000"/>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730601"/>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Rectangle 9"/>
          <p:cNvSpPr>
            <a:spLocks noChangeArrowheads="1"/>
          </p:cNvSpPr>
          <p:nvPr/>
        </p:nvSpPr>
        <p:spPr bwMode="auto">
          <a:xfrm>
            <a:off x="419100" y="1932170"/>
            <a:ext cx="8305800" cy="2862322"/>
          </a:xfrm>
          <a:prstGeom prst="rect">
            <a:avLst/>
          </a:prstGeom>
          <a:noFill/>
          <a:ln w="9525">
            <a:noFill/>
            <a:miter lim="800000"/>
          </a:ln>
        </p:spPr>
        <p:txBody>
          <a:bodyPr>
            <a:spAutoFit/>
          </a:bodyPr>
          <a:lstStyle/>
          <a:p>
            <a:pPr marL="457200" indent="-457200" eaLnBrk="1" fontAlgn="t" hangingPunct="1">
              <a:lnSpc>
                <a:spcPct val="150000"/>
              </a:lnSpc>
              <a:buClr>
                <a:srgbClr val="000044"/>
              </a:buClr>
              <a:buSzPct val="100000"/>
              <a:defRPr/>
            </a:pP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学历</a:t>
            </a:r>
            <a:r>
              <a:rPr lang="zh-CN" altLang="en-US"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学位证明：</a:t>
            </a:r>
            <a:endParaRPr lang="en-US" altLang="zh-CN" sz="24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342900" indent="-342900" fontAlgn="t">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要求提供的是</a:t>
            </a:r>
            <a:r>
              <a:rPr lang="zh-CN" altLang="en-US" sz="2400" b="1" dirty="0">
                <a:effectLst>
                  <a:outerShdw blurRad="38100" dist="38100" dir="2700000" algn="tl">
                    <a:srgbClr val="C0C0C0"/>
                  </a:outerShdw>
                </a:effectLst>
                <a:ea typeface="黑体" panose="02010609060101010101" pitchFamily="49" charset="-122"/>
              </a:rPr>
              <a:t>学位证书</a:t>
            </a:r>
            <a:r>
              <a:rPr lang="zh-CN" altLang="en-US" sz="2400" b="1" dirty="0">
                <a:solidFill>
                  <a:srgbClr val="000044"/>
                </a:solidFill>
                <a:effectLst>
                  <a:outerShdw blurRad="38100" dist="38100" dir="2700000" algn="tl">
                    <a:srgbClr val="C0C0C0"/>
                  </a:outerShdw>
                </a:effectLst>
                <a:ea typeface="黑体" panose="02010609060101010101" pitchFamily="49" charset="-122"/>
              </a:rPr>
              <a:t>及</a:t>
            </a:r>
            <a:r>
              <a:rPr lang="zh-CN" altLang="en-US" sz="2400" b="1" dirty="0">
                <a:solidFill>
                  <a:srgbClr val="FF0000"/>
                </a:solidFill>
                <a:effectLst>
                  <a:outerShdw blurRad="38100" dist="38100" dir="2700000" algn="tl">
                    <a:srgbClr val="C0C0C0"/>
                  </a:outerShdw>
                </a:effectLst>
                <a:ea typeface="黑体" panose="02010609060101010101" pitchFamily="49" charset="-122"/>
              </a:rPr>
              <a:t>毕业证书</a:t>
            </a:r>
            <a:r>
              <a:rPr lang="zh-CN" altLang="en-US" sz="2400" b="1" dirty="0">
                <a:effectLst>
                  <a:outerShdw blurRad="38100" dist="38100" dir="2700000" algn="tl">
                    <a:srgbClr val="C0C0C0"/>
                  </a:outerShdw>
                </a:effectLst>
                <a:ea typeface="黑体" panose="02010609060101010101" pitchFamily="49" charset="-122"/>
              </a:rPr>
              <a:t>（包括在申请系统上传的文件</a:t>
            </a:r>
            <a:r>
              <a:rPr lang="zh-CN" altLang="en-US" sz="2400" b="1" dirty="0" smtClean="0">
                <a:effectLst>
                  <a:outerShdw blurRad="38100" dist="38100" dir="2700000" algn="tl">
                    <a:srgbClr val="C0C0C0"/>
                  </a:outerShdw>
                </a:effectLst>
                <a:ea typeface="黑体" panose="02010609060101010101" pitchFamily="49" charset="-122"/>
              </a:rPr>
              <a:t>）。</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应届生还未拿到学历学位证，请提供在读证明或预毕业证明或其他相关证明。</a:t>
            </a:r>
            <a:endParaRPr lang="en-US" altLang="zh-CN" sz="2400" b="1" dirty="0" smtClean="0">
              <a:solidFill>
                <a:srgbClr val="FF0000"/>
              </a:solidFill>
              <a:effectLst>
                <a:outerShdw blurRad="38100" dist="38100" dir="2700000" algn="tl">
                  <a:srgbClr val="C0C0C0"/>
                </a:outerShdw>
              </a:effectLst>
              <a:ea typeface="黑体" panose="02010609060101010101" pitchFamily="49" charset="-122"/>
            </a:endParaRPr>
          </a:p>
          <a:p>
            <a:pPr marL="457200" indent="-457200" eaLnBrk="1" fontAlgn="t" hangingPunct="1">
              <a:lnSpc>
                <a:spcPct val="150000"/>
              </a:lnSpc>
              <a:buClr>
                <a:srgbClr val="000044"/>
              </a:buClr>
              <a:buSzPct val="100000"/>
              <a:buFont typeface="Wingdings" panose="05000000000000000000" pitchFamily="2" charset="2"/>
              <a:buChar char="u"/>
              <a:defRPr/>
            </a:pPr>
            <a:endParaRPr lang="en-US" altLang="zh-CN" sz="2400" b="1" dirty="0">
              <a:solidFill>
                <a:srgbClr val="FF0000"/>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6211" y="2090468"/>
            <a:ext cx="7970808" cy="3293209"/>
          </a:xfrm>
          <a:prstGeom prst="rect">
            <a:avLst/>
          </a:prstGeom>
        </p:spPr>
        <p:txBody>
          <a:bodyPr wrap="square">
            <a:spAutoFit/>
          </a:bodyPr>
          <a:lstStyle/>
          <a:p>
            <a:pPr marL="457200" indent="-457200" algn="ctr" eaLnBrk="1" hangingPunct="1">
              <a:lnSpc>
                <a:spcPct val="200000"/>
              </a:lnSpc>
              <a:spcBef>
                <a:spcPct val="50000"/>
              </a:spcBef>
              <a:defRPr/>
            </a:pPr>
            <a:r>
              <a:rPr lang="zh-CN" altLang="en-US" sz="32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其他申请材料需注意的事项请</a:t>
            </a:r>
            <a:r>
              <a:rPr lang="zh-CN" altLang="en-US"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参照</a:t>
            </a:r>
            <a:endParaRPr lang="en-US" altLang="zh-CN"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algn="ctr" eaLnBrk="1" hangingPunct="1">
              <a:lnSpc>
                <a:spcPct val="200000"/>
              </a:lnSpc>
              <a:spcBef>
                <a:spcPct val="50000"/>
              </a:spcBef>
              <a:defRPr/>
            </a:pPr>
            <a:r>
              <a:rPr lang="en-US" altLang="zh-CN"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《2019</a:t>
            </a:r>
            <a:r>
              <a:rPr lang="zh-CN" altLang="en-US"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年国家</a:t>
            </a:r>
            <a:r>
              <a:rPr lang="zh-CN" altLang="en-US" sz="32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公派留</a:t>
            </a:r>
            <a:r>
              <a:rPr lang="zh-CN" altLang="en-US"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学申</a:t>
            </a:r>
            <a:r>
              <a:rPr lang="zh-CN" altLang="en-US" sz="3200" b="1" u="heavy"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请选派手册</a:t>
            </a:r>
            <a:r>
              <a:rPr lang="en-US" altLang="zh-CN"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r>
              <a:rPr lang="zh-CN" altLang="en-US" sz="3200" b="1" u="heavy"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及基金委网站</a:t>
            </a:r>
            <a:endParaRPr lang="en-US" altLang="zh-CN" sz="32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0" y="6038491"/>
            <a:ext cx="9144000" cy="819509"/>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6" name="Rectangle 9"/>
          <p:cNvSpPr>
            <a:spLocks noChangeArrowheads="1"/>
          </p:cNvSpPr>
          <p:nvPr/>
        </p:nvSpPr>
        <p:spPr bwMode="auto">
          <a:xfrm>
            <a:off x="527207" y="2135832"/>
            <a:ext cx="8305800" cy="2785378"/>
          </a:xfrm>
          <a:prstGeom prst="rect">
            <a:avLst/>
          </a:prstGeom>
          <a:noFill/>
          <a:ln w="9525">
            <a:noFill/>
            <a:miter lim="800000"/>
          </a:ln>
        </p:spPr>
        <p:txBody>
          <a:bodyPr>
            <a:spAutoFit/>
          </a:bodyPr>
          <a:lstStyle/>
          <a:p>
            <a:pPr marL="457200" indent="-457200">
              <a:spcBef>
                <a:spcPts val="1200"/>
              </a:spcBef>
              <a:buFont typeface="Wingdings" panose="05000000000000000000" pitchFamily="2" charset="2"/>
              <a:buChar char="l"/>
              <a:defRPr/>
            </a:pPr>
            <a:r>
              <a:rPr lang="zh-CN" altLang="en-US" sz="20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申请人需申请人或导师或院系，自行与国外高校取得联系</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endParaRPr lang="en-US" altLang="zh-CN" sz="20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a:spcBef>
                <a:spcPts val="1200"/>
              </a:spcBef>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uFill>
                  <a:solidFill>
                    <a:srgbClr val="C00000"/>
                  </a:solidFill>
                </a:uFill>
                <a:ea typeface="黑体" panose="02010609060101010101" pitchFamily="49" charset="-122"/>
              </a:rPr>
              <a:t>所在单位或个人渠道项目</a:t>
            </a:r>
            <a:r>
              <a:rPr lang="en-US" altLang="zh-CN" sz="2000" b="1" dirty="0">
                <a:solidFill>
                  <a:srgbClr val="0000FF"/>
                </a:solidFill>
                <a:effectLst>
                  <a:outerShdw blurRad="38100" dist="38100" dir="2700000" algn="tl">
                    <a:srgbClr val="C0C0C0"/>
                  </a:outerShdw>
                </a:effectLst>
                <a:uFill>
                  <a:solidFill>
                    <a:srgbClr val="C00000"/>
                  </a:solidFill>
                </a:uFill>
                <a:ea typeface="黑体" panose="02010609060101010101" pitchFamily="49" charset="-122"/>
              </a:rPr>
              <a:t>2019</a:t>
            </a:r>
            <a:r>
              <a:rPr lang="zh-CN" altLang="en-US" sz="2000" b="1" dirty="0">
                <a:solidFill>
                  <a:srgbClr val="0000FF"/>
                </a:solidFill>
                <a:effectLst>
                  <a:outerShdw blurRad="38100" dist="38100" dir="2700000" algn="tl">
                    <a:srgbClr val="C0C0C0"/>
                  </a:outerShdw>
                </a:effectLst>
                <a:uFill>
                  <a:solidFill>
                    <a:srgbClr val="C00000"/>
                  </a:solidFill>
                </a:uFill>
                <a:ea typeface="黑体" panose="02010609060101010101" pitchFamily="49" charset="-122"/>
              </a:rPr>
              <a:t>年起不能申请学费资助</a:t>
            </a:r>
            <a:r>
              <a:rPr lang="zh-CN" altLang="en-US" sz="2000" b="1" dirty="0" smtClean="0">
                <a:solidFill>
                  <a:srgbClr val="0000FF"/>
                </a:solidFill>
                <a:effectLst>
                  <a:outerShdw blurRad="38100" dist="38100" dir="2700000" algn="tl">
                    <a:srgbClr val="C0C0C0"/>
                  </a:outerShdw>
                </a:effectLst>
                <a:uFill>
                  <a:solidFill>
                    <a:srgbClr val="C00000"/>
                  </a:solidFill>
                </a:uFill>
                <a:ea typeface="黑体" panose="02010609060101010101" pitchFamily="49" charset="-122"/>
              </a:rPr>
              <a:t>。</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hangingPunct="1">
              <a:spcBef>
                <a:spcPts val="1200"/>
              </a:spcBef>
              <a:buFont typeface="Wingdings" panose="05000000000000000000" pitchFamily="2" charset="2"/>
              <a:buChar char="l"/>
              <a:defRPr/>
            </a:pP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申报牛津，剑桥，帝国理工的学生，可考虑申报这三个学校的</a:t>
            </a:r>
            <a:r>
              <a:rPr lang="zh-CN" altLang="en-US" sz="19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国外合作渠道</a:t>
            </a: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专项奖学金。</a:t>
            </a:r>
            <a:endParaRPr lang="en-US" altLang="zh-CN"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fontAlgn="t" hangingPunct="1">
              <a:spcBef>
                <a:spcPts val="1200"/>
              </a:spcBef>
              <a:buClr>
                <a:srgbClr val="000044"/>
              </a:buClr>
              <a:buSzPct val="100000"/>
              <a:buFont typeface="Wingdings" panose="05000000000000000000" pitchFamily="2" charset="2"/>
              <a:buChar char="l"/>
              <a:defRPr/>
            </a:pP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申请国外大学的硕博连读须在录取通知书中明确说明最终取得的学位。</a:t>
            </a:r>
            <a:endParaRPr lang="en-US" altLang="zh-CN"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fontAlgn="t" hangingPunct="1">
              <a:spcBef>
                <a:spcPts val="1200"/>
              </a:spcBef>
              <a:buClr>
                <a:srgbClr val="000044"/>
              </a:buClr>
              <a:buSzPct val="100000"/>
              <a:buFont typeface="Wingdings" panose="05000000000000000000" pitchFamily="2" charset="2"/>
              <a:buChar char="l"/>
              <a:defRPr/>
            </a:pP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申请材料认真准备，必须齐全；导师填写的推荐意见不可只有“同意推荐”四个字，需要具体，且需要各有特色，不能千篇一律。</a:t>
            </a:r>
            <a:endParaRPr lang="en-US" altLang="zh-CN" sz="19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
        <p:nvSpPr>
          <p:cNvPr id="5" name="五角星 7"/>
          <p:cNvSpPr/>
          <p:nvPr/>
        </p:nvSpPr>
        <p:spPr>
          <a:xfrm>
            <a:off x="7194164" y="2667066"/>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0" y="6038491"/>
            <a:ext cx="9144000" cy="819509"/>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6" name="Rectangle 9"/>
          <p:cNvSpPr>
            <a:spLocks noChangeArrowheads="1"/>
          </p:cNvSpPr>
          <p:nvPr/>
        </p:nvSpPr>
        <p:spPr bwMode="auto">
          <a:xfrm>
            <a:off x="124562" y="1415671"/>
            <a:ext cx="4214812" cy="4955203"/>
          </a:xfrm>
          <a:prstGeom prst="rect">
            <a:avLst/>
          </a:prstGeom>
          <a:noFill/>
          <a:ln w="9525">
            <a:noFill/>
            <a:miter lim="800000"/>
          </a:ln>
        </p:spPr>
        <p:txBody>
          <a:bodyPr wrap="square">
            <a:spAutoFit/>
          </a:bodyPr>
          <a:lstStyle/>
          <a:p>
            <a:pPr marL="457200" indent="-457200" eaLnBrk="1" hangingPunct="1">
              <a:spcBef>
                <a:spcPts val="1200"/>
              </a:spcBef>
              <a:buFont typeface="Wingdings" panose="05000000000000000000" pitchFamily="2" charset="2"/>
              <a:buChar char="l"/>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a:spcBef>
                <a:spcPts val="1200"/>
              </a:spcBef>
              <a:buFont typeface="Wingdings" panose="05000000000000000000" pitchFamily="2" charset="2"/>
              <a:buChar char="l"/>
              <a:defRPr/>
            </a:pP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关于</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基金委与</a:t>
            </a:r>
            <a:r>
              <a:rPr lang="en-US" altLang="zh-CN"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xx</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大学合作奖学金渠道</a:t>
            </a: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与</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所在单位或个人渠道</a:t>
            </a: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的选择，需申请人参照各项目选派简章据自己实际情况分析自己更适合哪个渠道。</a:t>
            </a:r>
            <a:endParaRPr lang="en-US" altLang="zh-CN"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a:spcBef>
                <a:spcPts val="1200"/>
              </a:spcBef>
              <a:buFont typeface="Wingdings" panose="05000000000000000000" pitchFamily="2" charset="2"/>
              <a:buChar char="l"/>
              <a:defRPr/>
            </a:pP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由于基金委合作奖学金渠道，合作协议中一般免学费，</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打算申请攻读博士学位项目，但需要学费资助的同学</a:t>
            </a: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须利用</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基金委与</a:t>
            </a:r>
            <a:r>
              <a:rPr lang="en-US" altLang="zh-CN"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xx</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大学合作奖学金渠道</a:t>
            </a: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endParaRPr lang="en-US" altLang="zh-CN"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a:spcBef>
                <a:spcPts val="1200"/>
              </a:spcBef>
              <a:buFont typeface="Wingdings" panose="05000000000000000000" pitchFamily="2" charset="2"/>
              <a:buChar char="l"/>
              <a:defRPr/>
            </a:pP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申请与基金委合作渠道项目的同学，</a:t>
            </a:r>
            <a:r>
              <a:rPr lang="zh-CN" altLang="en-US" sz="1600" b="1" dirty="0" smtClean="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请务必在申请学校时就告知校方你要申请的基金委合作渠道</a:t>
            </a: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，否则日后无法参与评审。</a:t>
            </a:r>
            <a:endParaRPr lang="en-US" altLang="zh-CN"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a:spcBef>
                <a:spcPts val="1200"/>
              </a:spcBef>
              <a:buFont typeface="Wingdings" panose="05000000000000000000" pitchFamily="2" charset="2"/>
              <a:buChar char="l"/>
              <a:defRPr/>
            </a:pPr>
            <a:r>
              <a:rPr lang="zh-CN" altLang="en-US" sz="16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合</a:t>
            </a:r>
            <a:r>
              <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作奖学金渠道项目申请要求可能较高，但申请成功后资助标准可能比一般渠道项目高，在国外享受合作渠道相关教育服务的机会也较多</a:t>
            </a:r>
            <a:endParaRPr lang="zh-CN" altLang="en-US" sz="16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pic>
        <p:nvPicPr>
          <p:cNvPr id="2" name="Picture 1"/>
          <p:cNvPicPr>
            <a:picLocks noChangeAspect="1"/>
          </p:cNvPicPr>
          <p:nvPr/>
        </p:nvPicPr>
        <p:blipFill rotWithShape="1">
          <a:blip r:embed="rId1" cstate="print">
            <a:extLst>
              <a:ext uri="{28A0092B-C50C-407E-A947-70E740481C1C}">
                <a14:useLocalDpi xmlns:a14="http://schemas.microsoft.com/office/drawing/2010/main" val="0"/>
              </a:ext>
            </a:extLst>
          </a:blip>
          <a:srcRect t="9696" b="6909"/>
          <a:stretch>
            <a:fillRect/>
          </a:stretch>
        </p:blipFill>
        <p:spPr>
          <a:xfrm>
            <a:off x="4463936" y="83127"/>
            <a:ext cx="4621875" cy="668343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2"/>
          <p:cNvSpPr>
            <a:spLocks noGrp="1"/>
          </p:cNvSpPr>
          <p:nvPr>
            <p:ph type="title"/>
          </p:nvPr>
        </p:nvSpPr>
        <p:spPr bwMode="auto">
          <a:xfrm>
            <a:off x="582613" y="974725"/>
            <a:ext cx="8372475" cy="573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mtClean="0"/>
              <a:t>项目种类</a:t>
            </a:r>
            <a:r>
              <a:rPr lang="en-US" altLang="zh-CN" smtClean="0"/>
              <a:t>—</a:t>
            </a:r>
            <a:r>
              <a:rPr lang="zh-CN" altLang="en-US" smtClean="0"/>
              <a:t>概览</a:t>
            </a:r>
            <a:endParaRPr lang="zh-CN" altLang="en-US" smtClean="0"/>
          </a:p>
        </p:txBody>
      </p:sp>
      <p:sp>
        <p:nvSpPr>
          <p:cNvPr id="18435" name="Rectangle 9"/>
          <p:cNvSpPr>
            <a:spLocks noChangeArrowheads="1"/>
          </p:cNvSpPr>
          <p:nvPr/>
        </p:nvSpPr>
        <p:spPr bwMode="auto">
          <a:xfrm>
            <a:off x="271463" y="1293813"/>
            <a:ext cx="8561387" cy="43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eaLnBrk="1" hangingPunct="1">
              <a:lnSpc>
                <a:spcPct val="90000"/>
              </a:lnSpc>
              <a:spcBef>
                <a:spcPct val="0"/>
              </a:spcBef>
              <a:buClr>
                <a:srgbClr val="000044"/>
              </a:buClr>
              <a:buFontTx/>
              <a:buNone/>
              <a:defRPr/>
            </a:pPr>
            <a:endParaRPr lang="en-US" altLang="zh-CN" sz="3200" b="1" dirty="0" smtClean="0">
              <a:solidFill>
                <a:srgbClr val="C00000"/>
              </a:solidFill>
              <a:latin typeface="黑体" panose="02010609060101010101" pitchFamily="49" charset="-122"/>
              <a:ea typeface="黑体" panose="02010609060101010101" pitchFamily="49" charset="-122"/>
            </a:endParaRPr>
          </a:p>
          <a:p>
            <a:pPr eaLnBrk="1" fontAlgn="t" hangingPunct="1">
              <a:lnSpc>
                <a:spcPct val="200000"/>
              </a:lnSpc>
              <a:spcBef>
                <a:spcPct val="0"/>
              </a:spcBef>
              <a:buClr>
                <a:srgbClr val="000044"/>
              </a:buClr>
              <a:buFontTx/>
              <a:buBlip>
                <a:blip r:embed="rId1"/>
              </a:buBlip>
              <a:defRPr/>
            </a:pPr>
            <a:r>
              <a:rPr lang="en-US" altLang="zh-CN" sz="2400" b="1" dirty="0" smtClean="0">
                <a:solidFill>
                  <a:srgbClr val="002060"/>
                </a:solidFill>
                <a:latin typeface="Arial" panose="020B0604020202020204" pitchFamily="34" charset="0"/>
                <a:ea typeface="黑体" panose="02010609060101010101" pitchFamily="49" charset="-122"/>
              </a:rPr>
              <a:t>  </a:t>
            </a:r>
            <a:r>
              <a:rPr lang="zh-CN" altLang="en-US" sz="2000" b="1" dirty="0" smtClean="0">
                <a:solidFill>
                  <a:srgbClr val="002060"/>
                </a:solidFill>
                <a:effectLst>
                  <a:outerShdw blurRad="38100" dist="38100" dir="2700000" algn="tl">
                    <a:srgbClr val="C0C0C0"/>
                  </a:outerShdw>
                </a:effectLst>
                <a:latin typeface="Arial" panose="020B0604020202020204" pitchFamily="34" charset="0"/>
                <a:ea typeface="黑体" panose="02010609060101010101" pitchFamily="49" charset="-122"/>
              </a:rPr>
              <a:t>国家建设高水平大学公派研究生项目 </a:t>
            </a:r>
            <a:r>
              <a:rPr lang="zh-CN" altLang="en-US" sz="2000" b="1" dirty="0" smtClean="0">
                <a:solidFill>
                  <a:srgbClr val="0000FF"/>
                </a:solidFill>
                <a:latin typeface="Arial" panose="020B0604020202020204" pitchFamily="34" charset="0"/>
                <a:ea typeface="黑体" panose="02010609060101010101" pitchFamily="49" charset="-122"/>
              </a:rPr>
              <a:t>（博士层次项目）</a:t>
            </a:r>
            <a:endParaRPr lang="en-US" altLang="zh-CN" sz="2000" b="1" dirty="0" smtClean="0">
              <a:solidFill>
                <a:srgbClr val="0000FF"/>
              </a:solidFill>
              <a:latin typeface="Arial" panose="020B0604020202020204" pitchFamily="34" charset="0"/>
              <a:ea typeface="黑体" panose="02010609060101010101" pitchFamily="49" charset="-122"/>
            </a:endParaRPr>
          </a:p>
          <a:p>
            <a:pPr eaLnBrk="1" fontAlgn="t" hangingPunct="1">
              <a:lnSpc>
                <a:spcPct val="200000"/>
              </a:lnSpc>
              <a:spcBef>
                <a:spcPct val="0"/>
              </a:spcBef>
              <a:buClr>
                <a:srgbClr val="000044"/>
              </a:buClr>
              <a:buFontTx/>
              <a:buBlip>
                <a:blip r:embed="rId1"/>
              </a:buBlip>
              <a:defRPr/>
            </a:pPr>
            <a:r>
              <a:rPr lang="zh-CN" altLang="en-US" sz="2000" b="1" dirty="0" smtClean="0">
                <a:solidFill>
                  <a:srgbClr val="002060"/>
                </a:solidFill>
                <a:latin typeface="Arial" panose="020B0604020202020204" pitchFamily="34" charset="0"/>
                <a:ea typeface="黑体" panose="02010609060101010101" pitchFamily="49" charset="-122"/>
              </a:rPr>
              <a:t>  </a:t>
            </a:r>
            <a:r>
              <a:rPr lang="zh-CN" altLang="en-US" sz="2000" b="1" dirty="0" smtClean="0">
                <a:solidFill>
                  <a:srgbClr val="002060"/>
                </a:solidFill>
                <a:effectLst>
                  <a:outerShdw blurRad="38100" dist="38100" dir="2700000" algn="tl">
                    <a:srgbClr val="C0C0C0"/>
                  </a:outerShdw>
                </a:effectLst>
                <a:latin typeface="Arial" panose="020B0604020202020204" pitchFamily="34" charset="0"/>
                <a:ea typeface="黑体" panose="02010609060101010101" pitchFamily="49" charset="-122"/>
              </a:rPr>
              <a:t>博士生导师短期出国交流项目</a:t>
            </a:r>
            <a:r>
              <a:rPr lang="zh-CN" altLang="en-US" sz="2000" b="1" dirty="0" smtClean="0">
                <a:solidFill>
                  <a:srgbClr val="0000FF"/>
                </a:solidFill>
                <a:latin typeface="Arial" panose="020B0604020202020204" pitchFamily="34" charset="0"/>
                <a:ea typeface="黑体" panose="02010609060101010101" pitchFamily="49" charset="-122"/>
              </a:rPr>
              <a:t>（</a:t>
            </a:r>
            <a:r>
              <a:rPr lang="en-US" altLang="zh-CN" sz="2000" b="1" dirty="0" smtClean="0">
                <a:solidFill>
                  <a:srgbClr val="0000FF"/>
                </a:solidFill>
                <a:latin typeface="Arial" panose="020B0604020202020204" pitchFamily="34" charset="0"/>
                <a:ea typeface="黑体" panose="02010609060101010101" pitchFamily="49" charset="-122"/>
              </a:rPr>
              <a:t> </a:t>
            </a:r>
            <a:r>
              <a:rPr lang="zh-CN" altLang="en-US" sz="2000" b="1" dirty="0">
                <a:solidFill>
                  <a:srgbClr val="0000FF"/>
                </a:solidFill>
                <a:latin typeface="Arial" panose="020B0604020202020204" pitchFamily="34" charset="0"/>
                <a:ea typeface="黑体" panose="02010609060101010101" pitchFamily="49" charset="-122"/>
              </a:rPr>
              <a:t>博</a:t>
            </a:r>
            <a:r>
              <a:rPr lang="zh-CN" altLang="en-US" sz="2000" b="1" dirty="0" smtClean="0">
                <a:solidFill>
                  <a:srgbClr val="0000FF"/>
                </a:solidFill>
                <a:latin typeface="Arial" panose="020B0604020202020204" pitchFamily="34" charset="0"/>
                <a:ea typeface="黑体" panose="02010609060101010101" pitchFamily="49" charset="-122"/>
              </a:rPr>
              <a:t>导项目）</a:t>
            </a:r>
            <a:endParaRPr lang="en-US" altLang="zh-CN" sz="2000" b="1" dirty="0" smtClean="0">
              <a:solidFill>
                <a:srgbClr val="0000FF"/>
              </a:solidFill>
              <a:latin typeface="Arial" panose="020B0604020202020204" pitchFamily="34" charset="0"/>
              <a:ea typeface="黑体" panose="02010609060101010101" pitchFamily="49" charset="-122"/>
            </a:endParaRPr>
          </a:p>
          <a:p>
            <a:pPr eaLnBrk="1" fontAlgn="t" hangingPunct="1">
              <a:lnSpc>
                <a:spcPct val="200000"/>
              </a:lnSpc>
              <a:spcBef>
                <a:spcPct val="0"/>
              </a:spcBef>
              <a:buClr>
                <a:srgbClr val="000044"/>
              </a:buClr>
              <a:buFontTx/>
              <a:buBlip>
                <a:blip r:embed="rId1"/>
              </a:buBlip>
              <a:defRPr/>
            </a:pPr>
            <a:r>
              <a:rPr lang="en-US" altLang="zh-CN" sz="2000" b="1" dirty="0" smtClean="0">
                <a:solidFill>
                  <a:srgbClr val="002060"/>
                </a:solidFill>
                <a:latin typeface="Arial" panose="020B0604020202020204" pitchFamily="34" charset="0"/>
                <a:ea typeface="黑体" panose="02010609060101010101" pitchFamily="49" charset="-122"/>
              </a:rPr>
              <a:t>  </a:t>
            </a:r>
            <a:r>
              <a:rPr lang="zh-CN" altLang="en-US" sz="2000" b="1" dirty="0" smtClean="0">
                <a:solidFill>
                  <a:srgbClr val="002060"/>
                </a:solidFill>
                <a:effectLst>
                  <a:outerShdw blurRad="38100" dist="38100" dir="2700000" algn="tl">
                    <a:srgbClr val="C0C0C0"/>
                  </a:outerShdw>
                </a:effectLst>
                <a:latin typeface="Arial" panose="020B0604020202020204" pitchFamily="34" charset="0"/>
                <a:ea typeface="黑体" panose="02010609060101010101" pitchFamily="49" charset="-122"/>
              </a:rPr>
              <a:t>其他特殊渠道项目</a:t>
            </a:r>
            <a:r>
              <a:rPr lang="zh-CN" altLang="en-US" sz="2000" b="1" dirty="0" smtClean="0">
                <a:solidFill>
                  <a:srgbClr val="0000FF"/>
                </a:solidFill>
                <a:latin typeface="Arial" panose="020B0604020202020204" pitchFamily="34" charset="0"/>
                <a:ea typeface="黑体" panose="02010609060101010101" pitchFamily="49" charset="-122"/>
              </a:rPr>
              <a:t>（依照项目类别判申请人类别）</a:t>
            </a:r>
            <a:endParaRPr lang="en-US" altLang="zh-CN" sz="2000" b="1" dirty="0" smtClean="0">
              <a:solidFill>
                <a:srgbClr val="0000FF"/>
              </a:solidFill>
              <a:latin typeface="Arial" panose="020B0604020202020204" pitchFamily="34" charset="0"/>
              <a:ea typeface="黑体" panose="02010609060101010101" pitchFamily="49" charset="-122"/>
            </a:endParaRPr>
          </a:p>
          <a:p>
            <a:pPr eaLnBrk="1" fontAlgn="t" hangingPunct="1">
              <a:lnSpc>
                <a:spcPct val="200000"/>
              </a:lnSpc>
              <a:spcBef>
                <a:spcPct val="0"/>
              </a:spcBef>
              <a:buClr>
                <a:srgbClr val="000044"/>
              </a:buClr>
              <a:buFont typeface="Calibri" panose="020F0502020204030204" pitchFamily="34" charset="0"/>
              <a:buBlip>
                <a:blip r:embed="rId1"/>
              </a:buBlip>
              <a:defRPr/>
            </a:pPr>
            <a:r>
              <a:rPr lang="zh-CN" altLang="en-US" sz="2000" b="1" dirty="0" smtClean="0">
                <a:solidFill>
                  <a:srgbClr val="002060"/>
                </a:solidFill>
                <a:latin typeface="Arial" panose="020B0604020202020204" pitchFamily="34" charset="0"/>
                <a:ea typeface="黑体" panose="02010609060101010101" pitchFamily="49" charset="-122"/>
              </a:rPr>
              <a:t>  </a:t>
            </a:r>
            <a:r>
              <a:rPr lang="zh-CN" altLang="en-US" sz="2000" b="1" dirty="0" smtClean="0">
                <a:solidFill>
                  <a:srgbClr val="002060"/>
                </a:solidFill>
                <a:effectLst>
                  <a:outerShdw blurRad="38100" dist="38100" dir="2700000" algn="tl">
                    <a:srgbClr val="C0C0C0"/>
                  </a:outerShdw>
                </a:effectLst>
                <a:latin typeface="Arial" panose="020B0604020202020204" pitchFamily="34" charset="0"/>
                <a:ea typeface="黑体" panose="02010609060101010101" pitchFamily="49" charset="-122"/>
              </a:rPr>
              <a:t>艺术类人才特别培养项目</a:t>
            </a:r>
            <a:r>
              <a:rPr lang="zh-CN" altLang="en-US" sz="2000" b="1" dirty="0" smtClean="0">
                <a:solidFill>
                  <a:srgbClr val="0000FF"/>
                </a:solidFill>
                <a:latin typeface="Arial" panose="020B0604020202020204" pitchFamily="34" charset="0"/>
                <a:ea typeface="黑体" panose="02010609060101010101" pitchFamily="49" charset="-122"/>
              </a:rPr>
              <a:t>（依照</a:t>
            </a:r>
            <a:r>
              <a:rPr lang="zh-CN" altLang="en-US" sz="2000" b="1" dirty="0">
                <a:solidFill>
                  <a:srgbClr val="0000FF"/>
                </a:solidFill>
                <a:latin typeface="Arial" panose="020B0604020202020204" pitchFamily="34" charset="0"/>
                <a:ea typeface="黑体" panose="02010609060101010101" pitchFamily="49" charset="-122"/>
              </a:rPr>
              <a:t>项目类别判申请人类别</a:t>
            </a:r>
            <a:r>
              <a:rPr lang="zh-CN" altLang="en-US" sz="2000" b="1" dirty="0" smtClean="0">
                <a:solidFill>
                  <a:srgbClr val="0000FF"/>
                </a:solidFill>
                <a:latin typeface="Arial" panose="020B0604020202020204" pitchFamily="34" charset="0"/>
                <a:ea typeface="黑体" panose="02010609060101010101" pitchFamily="49" charset="-122"/>
              </a:rPr>
              <a:t>）</a:t>
            </a:r>
            <a:endParaRPr lang="en-US" altLang="zh-CN" sz="2000" b="1" dirty="0" smtClean="0">
              <a:solidFill>
                <a:srgbClr val="0000FF"/>
              </a:solidFill>
              <a:latin typeface="Arial" panose="020B0604020202020204" pitchFamily="34" charset="0"/>
              <a:ea typeface="黑体" panose="02010609060101010101" pitchFamily="49" charset="-122"/>
            </a:endParaRPr>
          </a:p>
          <a:p>
            <a:pPr eaLnBrk="1" fontAlgn="t" hangingPunct="1">
              <a:lnSpc>
                <a:spcPct val="200000"/>
              </a:lnSpc>
              <a:spcBef>
                <a:spcPct val="0"/>
              </a:spcBef>
              <a:buClr>
                <a:srgbClr val="000044"/>
              </a:buClr>
              <a:buFontTx/>
              <a:buBlip>
                <a:blip r:embed="rId1"/>
              </a:buBlip>
              <a:defRPr/>
            </a:pPr>
            <a:r>
              <a:rPr lang="zh-CN" altLang="en-US" sz="2000" b="1" dirty="0" smtClean="0">
                <a:solidFill>
                  <a:srgbClr val="002060"/>
                </a:solidFill>
                <a:latin typeface="Arial" panose="020B0604020202020204" pitchFamily="34" charset="0"/>
                <a:ea typeface="黑体" panose="02010609060101010101" pitchFamily="49" charset="-122"/>
              </a:rPr>
              <a:t>  国家公派高级研究学者、访问学者、博士后项目</a:t>
            </a:r>
            <a:r>
              <a:rPr lang="zh-CN" altLang="en-US" sz="2000" b="1" dirty="0" smtClean="0">
                <a:solidFill>
                  <a:srgbClr val="0000FF"/>
                </a:solidFill>
                <a:latin typeface="Arial" panose="020B0604020202020204" pitchFamily="34" charset="0"/>
                <a:ea typeface="黑体" panose="02010609060101010101" pitchFamily="49" charset="-122"/>
              </a:rPr>
              <a:t>（教职工申请）</a:t>
            </a:r>
            <a:endParaRPr lang="en-US" altLang="zh-CN" sz="2000" b="1" dirty="0" smtClean="0">
              <a:solidFill>
                <a:srgbClr val="0000FF"/>
              </a:solidFill>
              <a:latin typeface="Arial" panose="020B0604020202020204" pitchFamily="34" charset="0"/>
              <a:ea typeface="黑体" panose="02010609060101010101" pitchFamily="49" charset="-122"/>
            </a:endParaRPr>
          </a:p>
          <a:p>
            <a:pPr fontAlgn="t">
              <a:lnSpc>
                <a:spcPct val="200000"/>
              </a:lnSpc>
              <a:spcBef>
                <a:spcPct val="0"/>
              </a:spcBef>
              <a:buClr>
                <a:srgbClr val="000044"/>
              </a:buClr>
              <a:buBlip>
                <a:blip r:embed="rId1"/>
              </a:buBlip>
              <a:defRPr/>
            </a:pPr>
            <a:r>
              <a:rPr lang="zh-CN" altLang="en-US" sz="2000" b="1" dirty="0">
                <a:solidFill>
                  <a:schemeClr val="bg1">
                    <a:lumMod val="50000"/>
                  </a:schemeClr>
                </a:solidFill>
                <a:effectLst>
                  <a:outerShdw blurRad="38100" dist="38100" dir="2700000" algn="tl">
                    <a:srgbClr val="C0C0C0"/>
                  </a:outerShdw>
                </a:effectLst>
                <a:ea typeface="黑体" panose="02010609060101010101" pitchFamily="49" charset="-122"/>
              </a:rPr>
              <a:t> </a:t>
            </a:r>
            <a:r>
              <a:rPr lang="zh-CN" altLang="en-US" sz="2000" b="1" dirty="0" smtClean="0">
                <a:solidFill>
                  <a:schemeClr val="bg1">
                    <a:lumMod val="50000"/>
                  </a:schemeClr>
                </a:solidFill>
                <a:effectLst>
                  <a:outerShdw blurRad="38100" dist="38100" dir="2700000" algn="tl">
                    <a:srgbClr val="C0C0C0"/>
                  </a:outerShdw>
                </a:effectLst>
                <a:ea typeface="黑体" panose="02010609060101010101" pitchFamily="49" charset="-122"/>
              </a:rPr>
              <a:t> 国家</a:t>
            </a:r>
            <a:r>
              <a:rPr lang="zh-CN" altLang="en-US" sz="2000" b="1" dirty="0">
                <a:solidFill>
                  <a:schemeClr val="bg1">
                    <a:lumMod val="50000"/>
                  </a:schemeClr>
                </a:solidFill>
                <a:effectLst>
                  <a:outerShdw blurRad="38100" dist="38100" dir="2700000" algn="tl">
                    <a:srgbClr val="C0C0C0"/>
                  </a:outerShdw>
                </a:effectLst>
                <a:ea typeface="黑体" panose="02010609060101010101" pitchFamily="49" charset="-122"/>
              </a:rPr>
              <a:t>公派硕士研究生</a:t>
            </a:r>
            <a:r>
              <a:rPr lang="zh-CN" altLang="en-US" sz="2000" b="1" dirty="0" smtClean="0">
                <a:solidFill>
                  <a:schemeClr val="bg1">
                    <a:lumMod val="50000"/>
                  </a:schemeClr>
                </a:solidFill>
                <a:effectLst>
                  <a:outerShdw blurRad="38100" dist="38100" dir="2700000" algn="tl">
                    <a:srgbClr val="C0C0C0"/>
                  </a:outerShdw>
                </a:effectLst>
                <a:ea typeface="黑体" panose="02010609060101010101" pitchFamily="49" charset="-122"/>
              </a:rPr>
              <a:t>项目            （</a:t>
            </a:r>
            <a:r>
              <a:rPr lang="en-US" altLang="zh-CN" sz="2000" b="1" dirty="0" smtClean="0">
                <a:solidFill>
                  <a:schemeClr val="bg1">
                    <a:lumMod val="50000"/>
                  </a:schemeClr>
                </a:solidFill>
                <a:effectLst>
                  <a:outerShdw blurRad="38100" dist="38100" dir="2700000" algn="tl">
                    <a:srgbClr val="C0C0C0"/>
                  </a:outerShdw>
                </a:effectLst>
                <a:ea typeface="黑体" panose="02010609060101010101" pitchFamily="49" charset="-122"/>
              </a:rPr>
              <a:t>2019</a:t>
            </a:r>
            <a:r>
              <a:rPr lang="zh-CN" altLang="en-US" sz="2000" b="1" dirty="0" smtClean="0">
                <a:solidFill>
                  <a:schemeClr val="bg1">
                    <a:lumMod val="50000"/>
                  </a:schemeClr>
                </a:solidFill>
                <a:effectLst>
                  <a:outerShdw blurRad="38100" dist="38100" dir="2700000" algn="tl">
                    <a:srgbClr val="C0C0C0"/>
                  </a:outerShdw>
                </a:effectLst>
                <a:ea typeface="黑体" panose="02010609060101010101" pitchFamily="49" charset="-122"/>
              </a:rPr>
              <a:t>年起取消）</a:t>
            </a:r>
            <a:endParaRPr lang="en-US" altLang="zh-CN" sz="2000" b="1" dirty="0">
              <a:solidFill>
                <a:schemeClr val="bg1">
                  <a:lumMod val="50000"/>
                </a:schemeClr>
              </a:solidFill>
              <a:effectLst>
                <a:outerShdw blurRad="38100" dist="38100" dir="2700000" algn="tl">
                  <a:srgbClr val="C0C0C0"/>
                </a:outerShdw>
              </a:effectLst>
              <a:ea typeface="黑体" panose="02010609060101010101" pitchFamily="49" charset="-122"/>
            </a:endParaRPr>
          </a:p>
        </p:txBody>
      </p:sp>
      <p:sp>
        <p:nvSpPr>
          <p:cNvPr id="5" name="任意多边形 4"/>
          <p:cNvSpPr/>
          <p:nvPr/>
        </p:nvSpPr>
        <p:spPr>
          <a:xfrm rot="5400000" flipH="1" flipV="1">
            <a:off x="6806407" y="4520406"/>
            <a:ext cx="2381250" cy="2293937"/>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1" fmla="*/ 0 w 2380891"/>
              <a:gd name="connsiteY0-2" fmla="*/ 2294624 h 2294624"/>
              <a:gd name="connsiteX1-3" fmla="*/ 0 w 2380891"/>
              <a:gd name="connsiteY1-4" fmla="*/ 0 h 2294624"/>
              <a:gd name="connsiteX2-5" fmla="*/ 724618 w 2380891"/>
              <a:gd name="connsiteY2-6" fmla="*/ 1544128 h 2294624"/>
              <a:gd name="connsiteX3-7" fmla="*/ 2380891 w 2380891"/>
              <a:gd name="connsiteY3-8" fmla="*/ 2294624 h 2294624"/>
              <a:gd name="connsiteX4" fmla="*/ 0 w 2380891"/>
              <a:gd name="connsiteY4" fmla="*/ 2294624 h 2294624"/>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 name="直接箭头连接符 2"/>
          <p:cNvCxnSpPr/>
          <p:nvPr/>
        </p:nvCxnSpPr>
        <p:spPr>
          <a:xfrm>
            <a:off x="6837363" y="2233613"/>
            <a:ext cx="2587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492750" y="2901950"/>
            <a:ext cx="258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183313" y="3551238"/>
            <a:ext cx="2587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924675" y="4183063"/>
            <a:ext cx="258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7687468" y="4737938"/>
            <a:ext cx="258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左大括号 3"/>
          <p:cNvSpPr/>
          <p:nvPr/>
        </p:nvSpPr>
        <p:spPr>
          <a:xfrm>
            <a:off x="7183438" y="1924050"/>
            <a:ext cx="46037" cy="6111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3" name="左大括号 12"/>
          <p:cNvSpPr/>
          <p:nvPr/>
        </p:nvSpPr>
        <p:spPr>
          <a:xfrm>
            <a:off x="6510338" y="3176588"/>
            <a:ext cx="44450" cy="7588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4" name="左大括号 13"/>
          <p:cNvSpPr/>
          <p:nvPr/>
        </p:nvSpPr>
        <p:spPr>
          <a:xfrm>
            <a:off x="7248525" y="4013200"/>
            <a:ext cx="60325" cy="4603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8445" name="文本框 5"/>
          <p:cNvSpPr txBox="1">
            <a:spLocks noChangeArrowheads="1"/>
          </p:cNvSpPr>
          <p:nvPr/>
        </p:nvSpPr>
        <p:spPr bwMode="auto">
          <a:xfrm>
            <a:off x="7183438" y="1968500"/>
            <a:ext cx="92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攻读学位</a:t>
            </a:r>
            <a:endParaRPr lang="en-US" altLang="zh-CN" sz="140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联合培养</a:t>
            </a:r>
            <a:endParaRPr lang="zh-CN" altLang="en-US" sz="1400">
              <a:solidFill>
                <a:srgbClr val="C00000"/>
              </a:solidFill>
              <a:latin typeface="Arial" panose="020B0604020202020204" pitchFamily="34" charset="0"/>
              <a:ea typeface="宋体" panose="02010600030101010101" pitchFamily="2" charset="-122"/>
            </a:endParaRPr>
          </a:p>
        </p:txBody>
      </p:sp>
      <p:sp>
        <p:nvSpPr>
          <p:cNvPr id="18446" name="文本框 16"/>
          <p:cNvSpPr txBox="1">
            <a:spLocks noChangeArrowheads="1"/>
          </p:cNvSpPr>
          <p:nvPr/>
        </p:nvSpPr>
        <p:spPr bwMode="auto">
          <a:xfrm>
            <a:off x="5781675" y="2747963"/>
            <a:ext cx="92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科研交流</a:t>
            </a:r>
            <a:endParaRPr lang="zh-CN" altLang="en-US" sz="1400">
              <a:solidFill>
                <a:srgbClr val="C00000"/>
              </a:solidFill>
              <a:latin typeface="Arial" panose="020B0604020202020204" pitchFamily="34" charset="0"/>
              <a:ea typeface="宋体" panose="02010600030101010101" pitchFamily="2" charset="-122"/>
            </a:endParaRPr>
          </a:p>
        </p:txBody>
      </p:sp>
      <p:sp>
        <p:nvSpPr>
          <p:cNvPr id="18447" name="文本框 17"/>
          <p:cNvSpPr txBox="1">
            <a:spLocks noChangeArrowheads="1"/>
          </p:cNvSpPr>
          <p:nvPr/>
        </p:nvSpPr>
        <p:spPr bwMode="auto">
          <a:xfrm>
            <a:off x="6524625" y="3089275"/>
            <a:ext cx="925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攻读学位</a:t>
            </a:r>
            <a:endParaRPr lang="en-US" altLang="zh-CN" sz="140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联合培养</a:t>
            </a:r>
            <a:endParaRPr lang="en-US" altLang="zh-CN" sz="140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交流访学</a:t>
            </a:r>
            <a:endParaRPr lang="en-US" altLang="zh-CN" sz="140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400">
                <a:solidFill>
                  <a:srgbClr val="C00000"/>
                </a:solidFill>
                <a:latin typeface="Arial" panose="020B0604020202020204" pitchFamily="34" charset="0"/>
                <a:ea typeface="宋体" panose="02010600030101010101" pitchFamily="2" charset="-122"/>
              </a:rPr>
              <a:t>国际实习</a:t>
            </a:r>
            <a:endParaRPr lang="zh-CN" altLang="en-US" sz="1400">
              <a:solidFill>
                <a:srgbClr val="C00000"/>
              </a:solidFill>
              <a:latin typeface="Arial" panose="020B0604020202020204" pitchFamily="34" charset="0"/>
              <a:ea typeface="宋体" panose="02010600030101010101" pitchFamily="2" charset="-122"/>
            </a:endParaRPr>
          </a:p>
        </p:txBody>
      </p:sp>
      <p:sp>
        <p:nvSpPr>
          <p:cNvPr id="18448" name="文本框 18"/>
          <p:cNvSpPr txBox="1">
            <a:spLocks noChangeArrowheads="1"/>
          </p:cNvSpPr>
          <p:nvPr/>
        </p:nvSpPr>
        <p:spPr bwMode="auto">
          <a:xfrm>
            <a:off x="7294966" y="3958413"/>
            <a:ext cx="923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dirty="0">
                <a:solidFill>
                  <a:srgbClr val="C00000"/>
                </a:solidFill>
                <a:latin typeface="Arial" panose="020B0604020202020204" pitchFamily="34" charset="0"/>
                <a:ea typeface="宋体" panose="02010600030101010101" pitchFamily="2" charset="-122"/>
              </a:rPr>
              <a:t>攻读学位</a:t>
            </a:r>
            <a:endParaRPr lang="en-US" altLang="zh-CN" sz="1400"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400" dirty="0">
                <a:solidFill>
                  <a:srgbClr val="C00000"/>
                </a:solidFill>
                <a:latin typeface="Arial" panose="020B0604020202020204" pitchFamily="34" charset="0"/>
                <a:ea typeface="宋体" panose="02010600030101010101" pitchFamily="2" charset="-122"/>
              </a:rPr>
              <a:t>联合培养</a:t>
            </a:r>
            <a:endParaRPr lang="zh-CN" altLang="en-US" sz="1400" dirty="0">
              <a:solidFill>
                <a:srgbClr val="C00000"/>
              </a:solidFill>
              <a:latin typeface="Arial" panose="020B0604020202020204" pitchFamily="34" charset="0"/>
              <a:ea typeface="宋体" panose="02010600030101010101" pitchFamily="2" charset="-122"/>
            </a:endParaRPr>
          </a:p>
        </p:txBody>
      </p:sp>
      <p:sp>
        <p:nvSpPr>
          <p:cNvPr id="18449" name="文本框 19"/>
          <p:cNvSpPr txBox="1">
            <a:spLocks noChangeArrowheads="1"/>
          </p:cNvSpPr>
          <p:nvPr/>
        </p:nvSpPr>
        <p:spPr bwMode="auto">
          <a:xfrm>
            <a:off x="7858123" y="4564526"/>
            <a:ext cx="925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dirty="0">
                <a:solidFill>
                  <a:srgbClr val="C00000"/>
                </a:solidFill>
                <a:latin typeface="Arial" panose="020B0604020202020204" pitchFamily="34" charset="0"/>
                <a:ea typeface="宋体" panose="02010600030101010101" pitchFamily="2" charset="-122"/>
              </a:rPr>
              <a:t>交流访学</a:t>
            </a:r>
            <a:endParaRPr lang="en-US" altLang="zh-CN" sz="1400" dirty="0">
              <a:solidFill>
                <a:srgbClr val="C00000"/>
              </a:solidFill>
              <a:latin typeface="Arial" panose="020B0604020202020204" pitchFamily="34" charset="0"/>
              <a:ea typeface="宋体" panose="02010600030101010101" pitchFamily="2" charset="-122"/>
            </a:endParaRPr>
          </a:p>
          <a:p>
            <a:pPr>
              <a:lnSpc>
                <a:spcPct val="100000"/>
              </a:lnSpc>
              <a:spcBef>
                <a:spcPct val="0"/>
              </a:spcBef>
              <a:buClrTx/>
              <a:buSzTx/>
              <a:buFontTx/>
              <a:buNone/>
            </a:pPr>
            <a:endParaRPr lang="zh-CN" altLang="en-US" sz="1400" dirty="0">
              <a:solidFill>
                <a:srgbClr val="C00000"/>
              </a:solidFill>
              <a:latin typeface="Arial" panose="020B0604020202020204" pitchFamily="34" charset="0"/>
              <a:ea typeface="宋体" panose="02010600030101010101" pitchFamily="2" charset="-122"/>
            </a:endParaRPr>
          </a:p>
        </p:txBody>
      </p:sp>
      <p:cxnSp>
        <p:nvCxnSpPr>
          <p:cNvPr id="12" name="直接连接符 11"/>
          <p:cNvCxnSpPr/>
          <p:nvPr/>
        </p:nvCxnSpPr>
        <p:spPr>
          <a:xfrm>
            <a:off x="563414" y="5374257"/>
            <a:ext cx="2997349" cy="258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五角星 15"/>
          <p:cNvSpPr/>
          <p:nvPr/>
        </p:nvSpPr>
        <p:spPr>
          <a:xfrm>
            <a:off x="6312694" y="5264271"/>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8"/>
          <p:cNvSpPr txBox="1">
            <a:spLocks noChangeArrowheads="1"/>
          </p:cNvSpPr>
          <p:nvPr/>
        </p:nvSpPr>
        <p:spPr bwMode="auto">
          <a:xfrm>
            <a:off x="3585156" y="5123486"/>
            <a:ext cx="923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Calibri" panose="020F0502020204030204" pitchFamily="34" charset="0"/>
              <a:buChar char="▪"/>
              <a:defRPr sz="2800">
                <a:solidFill>
                  <a:schemeClr val="tx1"/>
                </a:solidFill>
                <a:latin typeface="等线 Light" panose="02010600030101010101" pitchFamily="2" charset="-122"/>
                <a:ea typeface="等线" panose="02010600030101010101" pitchFamily="2" charset="-122"/>
              </a:defRPr>
            </a:lvl1pPr>
            <a:lvl2pPr marL="742950" indent="-285750">
              <a:lnSpc>
                <a:spcPct val="120000"/>
              </a:lnSpc>
              <a:spcBef>
                <a:spcPts val="500"/>
              </a:spcBef>
              <a:buClr>
                <a:schemeClr val="accent1"/>
              </a:buClr>
              <a:buSzPct val="100000"/>
              <a:buFont typeface="Calibri" panose="020F0502020204030204" pitchFamily="34" charset="0"/>
              <a:buChar char="▪"/>
              <a:defRPr sz="2400">
                <a:solidFill>
                  <a:schemeClr val="tx1"/>
                </a:solidFill>
                <a:latin typeface="等线 Light" panose="02010600030101010101" pitchFamily="2" charset="-122"/>
                <a:ea typeface="等线" panose="02010600030101010101" pitchFamily="2" charset="-122"/>
              </a:defRPr>
            </a:lvl2pPr>
            <a:lvl3pPr marL="1143000" indent="-228600">
              <a:lnSpc>
                <a:spcPct val="120000"/>
              </a:lnSpc>
              <a:spcBef>
                <a:spcPts val="500"/>
              </a:spcBef>
              <a:buClr>
                <a:schemeClr val="accent1"/>
              </a:buClr>
              <a:buSzPct val="100000"/>
              <a:buFont typeface="Calibri" panose="020F0502020204030204" pitchFamily="34" charset="0"/>
              <a:buChar char="▪"/>
              <a:defRPr sz="2000">
                <a:solidFill>
                  <a:schemeClr val="tx1"/>
                </a:solidFill>
                <a:latin typeface="等线 Light" panose="02010600030101010101" pitchFamily="2" charset="-122"/>
                <a:ea typeface="等线" panose="02010600030101010101" pitchFamily="2" charset="-122"/>
              </a:defRPr>
            </a:lvl3pPr>
            <a:lvl4pPr marL="16002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4pPr>
            <a:lvl5pPr marL="2057400" indent="-228600">
              <a:lnSpc>
                <a:spcPct val="120000"/>
              </a:lnSpc>
              <a:spcBef>
                <a:spcPts val="500"/>
              </a:spcBef>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5pPr>
            <a:lvl6pPr marL="25146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6pPr>
            <a:lvl7pPr marL="29718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7pPr>
            <a:lvl8pPr marL="34290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8pPr>
            <a:lvl9pPr marL="3886200" indent="-228600" eaLnBrk="0" fontAlgn="base" hangingPunct="0">
              <a:lnSpc>
                <a:spcPct val="120000"/>
              </a:lnSpc>
              <a:spcBef>
                <a:spcPts val="500"/>
              </a:spcBef>
              <a:spcAft>
                <a:spcPct val="0"/>
              </a:spcAft>
              <a:buClr>
                <a:schemeClr val="accent1"/>
              </a:buClr>
              <a:buSzPct val="100000"/>
              <a:buFont typeface="Calibri" panose="020F0502020204030204" pitchFamily="34" charset="0"/>
              <a:buChar char="▪"/>
              <a:defRPr>
                <a:solidFill>
                  <a:schemeClr val="tx1"/>
                </a:solidFill>
                <a:latin typeface="等线 Light" panose="02010600030101010101" pitchFamily="2" charset="-122"/>
                <a:ea typeface="等线" panose="02010600030101010101" pitchFamily="2" charset="-122"/>
              </a:defRPr>
            </a:lvl9pPr>
          </a:lstStyle>
          <a:p>
            <a:pPr>
              <a:lnSpc>
                <a:spcPct val="100000"/>
              </a:lnSpc>
              <a:spcBef>
                <a:spcPct val="0"/>
              </a:spcBef>
              <a:buClrTx/>
              <a:buSzTx/>
              <a:buFontTx/>
              <a:buNone/>
            </a:pPr>
            <a:r>
              <a:rPr lang="zh-CN" altLang="en-US" sz="1400" dirty="0">
                <a:solidFill>
                  <a:schemeClr val="bg1">
                    <a:lumMod val="50000"/>
                  </a:schemeClr>
                </a:solidFill>
                <a:latin typeface="Arial" panose="020B0604020202020204" pitchFamily="34" charset="0"/>
                <a:ea typeface="宋体" panose="02010600030101010101" pitchFamily="2" charset="-122"/>
              </a:rPr>
              <a:t>攻读学位</a:t>
            </a:r>
            <a:endParaRPr lang="en-US" altLang="zh-CN" sz="1400" dirty="0">
              <a:solidFill>
                <a:schemeClr val="bg1">
                  <a:lumMod val="50000"/>
                </a:schemeClr>
              </a:solidFill>
              <a:latin typeface="Arial" panose="020B0604020202020204" pitchFamily="34" charset="0"/>
              <a:ea typeface="宋体" panose="02010600030101010101" pitchFamily="2" charset="-122"/>
            </a:endParaRPr>
          </a:p>
          <a:p>
            <a:pPr>
              <a:lnSpc>
                <a:spcPct val="100000"/>
              </a:lnSpc>
              <a:spcBef>
                <a:spcPct val="0"/>
              </a:spcBef>
              <a:buClrTx/>
              <a:buSzTx/>
              <a:buFontTx/>
              <a:buNone/>
            </a:pPr>
            <a:r>
              <a:rPr lang="zh-CN" altLang="en-US" sz="1400" dirty="0">
                <a:solidFill>
                  <a:schemeClr val="bg1">
                    <a:lumMod val="50000"/>
                  </a:schemeClr>
                </a:solidFill>
                <a:latin typeface="Arial" panose="020B0604020202020204" pitchFamily="34" charset="0"/>
                <a:ea typeface="宋体" panose="02010600030101010101" pitchFamily="2" charset="-122"/>
              </a:rPr>
              <a:t>联合培养</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17" name="左大括号 16"/>
          <p:cNvSpPr/>
          <p:nvPr/>
        </p:nvSpPr>
        <p:spPr>
          <a:xfrm>
            <a:off x="3585156" y="5097110"/>
            <a:ext cx="139640" cy="5486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0" y="6038491"/>
            <a:ext cx="9144000" cy="819509"/>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5" name="Rectangle 9"/>
          <p:cNvSpPr>
            <a:spLocks noChangeArrowheads="1"/>
          </p:cNvSpPr>
          <p:nvPr/>
        </p:nvSpPr>
        <p:spPr bwMode="auto">
          <a:xfrm>
            <a:off x="270921" y="1758559"/>
            <a:ext cx="8305800" cy="5755422"/>
          </a:xfrm>
          <a:prstGeom prst="rect">
            <a:avLst/>
          </a:prstGeom>
          <a:noFill/>
          <a:ln w="9525">
            <a:noFill/>
            <a:miter lim="800000"/>
          </a:ln>
        </p:spPr>
        <p:txBody>
          <a:bodyPr>
            <a:spAutoFit/>
          </a:bodyPr>
          <a:lstStyle/>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2019</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年基金委将着手提高资助标准，但仍须事</a:t>
            </a:r>
            <a:r>
              <a:rPr lang="zh-CN" altLang="en-US"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先了解自己申请学校城市的生活费用标准，并与基金委资助标准对照，基金委资助低于实际生活费标准的可能需要在准备签证的时候为超出部分准备存款证明</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a:t>
            </a:r>
            <a:r>
              <a:rPr lang="zh-CN" altLang="en-US"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项目若涉及双学位，在选择走联合培养渠道还是走攻读学位渠道的时候需考虑资助期限以及外方学校要求的签证类型更适合走哪个渠道</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申请日本，俄罗斯院校攻读博士学位的学生，因为赴俄罗斯、日本，出国前需要预科学校，学习期限应该是预科与实际学习期限的总和。本科生无法攻读日本的直博；需要先有硕士学位。</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a:off x="0" y="6038491"/>
            <a:ext cx="9144000" cy="81950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5" name="Rectangle 9"/>
          <p:cNvSpPr>
            <a:spLocks noChangeArrowheads="1"/>
          </p:cNvSpPr>
          <p:nvPr/>
        </p:nvSpPr>
        <p:spPr bwMode="auto">
          <a:xfrm>
            <a:off x="227160" y="903110"/>
            <a:ext cx="8632168" cy="4901342"/>
          </a:xfrm>
          <a:prstGeom prst="rect">
            <a:avLst/>
          </a:prstGeom>
          <a:noFill/>
          <a:ln w="9525">
            <a:noFill/>
            <a:miter lim="800000"/>
          </a:ln>
        </p:spPr>
        <p:txBody>
          <a:bodyPr wrap="square">
            <a:spAutoFit/>
          </a:bodyPr>
          <a:lstStyle/>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如由于主观或其他原本需提前考虑到的因素（如，学习计划、职业规划改变；家庭因素；个人体质弱，怀孕等原因）在被录取后提出放弃资助资格，今后不予以批准参加校内其他任何长短期出国交流项目。由于主观或其他原本需提前考虑到的因素（如，对现在的专业缺乏兴趣，不喜欢所申请院校</a:t>
            </a:r>
            <a:r>
              <a:rPr lang="en-US" altLang="zh-CN"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国家等）提出的改派申请，学校不予受理。</a:t>
            </a:r>
            <a:r>
              <a:rPr lang="zh-CN" altLang="en-US" sz="1900" b="1" dirty="0" smtClean="0">
                <a:solidFill>
                  <a:schemeClr val="accent6">
                    <a:lumMod val="60000"/>
                    <a:lumOff val="40000"/>
                  </a:schemeClr>
                </a:solidFill>
                <a:effectLst>
                  <a:outerShdw blurRad="38100" dist="38100" dir="2700000" algn="tl">
                    <a:srgbClr val="C0C0C0"/>
                  </a:outerShdw>
                </a:effectLst>
                <a:uFill>
                  <a:solidFill>
                    <a:srgbClr val="C00000"/>
                  </a:solidFill>
                </a:uFill>
                <a:ea typeface="黑体" panose="02010609060101010101" pitchFamily="49" charset="-122"/>
              </a:rPr>
              <a:t>因此需各位同学在申请前认真考虑个人情况。</a:t>
            </a:r>
            <a:endParaRPr lang="en-US" altLang="zh-CN"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19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如由于客观原因（如，签证办理，突发疾病，外方导师经费不足，外方院校专业设置调整等问题）提出的改派申请，延期出国申请，及放弃资助申请，学校可据不同情况协助办理。</a:t>
            </a:r>
            <a:endParaRPr lang="en-US" altLang="zh-CN" sz="19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a:off x="0" y="6038491"/>
            <a:ext cx="9144000" cy="81950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5" name="Rectangle 9"/>
          <p:cNvSpPr>
            <a:spLocks noChangeArrowheads="1"/>
          </p:cNvSpPr>
          <p:nvPr/>
        </p:nvSpPr>
        <p:spPr bwMode="auto">
          <a:xfrm>
            <a:off x="149522" y="1079739"/>
            <a:ext cx="8787443" cy="8002191"/>
          </a:xfrm>
          <a:prstGeom prst="rect">
            <a:avLst/>
          </a:prstGeom>
          <a:noFill/>
          <a:ln w="9525">
            <a:noFill/>
            <a:miter lim="800000"/>
          </a:ln>
        </p:spPr>
        <p:txBody>
          <a:bodyPr wrap="square">
            <a:spAutoFit/>
          </a:bodyPr>
          <a:lstStyle/>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特别关注</a:t>
            </a: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CSC</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评审标准，对症下药，非证件类的材料，高光勾画重点后上传系统。</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在职人员申请须通过所在部门单位推荐，辞职后不能申报。</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切忌上传无法达到基金委标准的语言成绩证明。</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信息平台上填写的派出单位及研究所，一定要与邀请信中的邀请单位一致。填写其他个人信息的时候，一定不能粗心大意，尤其是合作渠道的选择，严格遵循基金委简章中的名称。</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基金委对于按期派出，会越来越严格。因此派出时间最好在填写申请表时写真实日期。不要早于</a:t>
            </a: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7</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月，建议在</a:t>
            </a: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9</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月之后，对于办理出国手续比较保险。</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fontAlgn="t">
              <a:lnSpc>
                <a:spcPct val="150000"/>
              </a:lnSpc>
              <a:spcBef>
                <a:spcPts val="1200"/>
              </a:spcBef>
              <a:buClr>
                <a:srgbClr val="000044"/>
              </a:buClr>
              <a:buSzPct val="100000"/>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pPr>
              <a:buNone/>
            </a:pP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签证问题：</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a:buNone/>
            </a:pP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1. </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在收到录取贺信后一般有一段时间需要等基金委将材料寄送到学校，在这段时间里，大家请不要闲着，仔细阅读拟留学国家的签证要求，提前早作准备。</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a:buNone/>
            </a:pP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2. </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学校建议邀请信中一定要出现</a:t>
            </a: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student</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字样，不要有</a:t>
            </a: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research scholar</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a:t>
            </a: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visiting scholar</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的称谓，否则会给签证带来不必要的麻烦。比如意大利，对非学历人员，需要办理研究签证，需要三四个月时间；注明学生，可申请学生签证。</a:t>
            </a:r>
            <a:endPar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pPr>
              <a:buNone/>
            </a:pPr>
            <a:r>
              <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3. </a:t>
            </a:r>
            <a:r>
              <a:rPr lang="zh-CN" altLang="en-US"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rPr>
              <a:t>赴英国的同学，在申请公派时导师出具的语言能力证明可以接受，但签证时不行；学生应申请学生签证，语言要求很严格，因此一定要有雅思成绩，且达标。澳大利亚可能也有类似规定。</a:t>
            </a:r>
            <a:endParaRPr lang="en-US" altLang="zh-CN" b="1" dirty="0" smtClean="0">
              <a:solidFill>
                <a:srgbClr val="000044"/>
              </a:solidFill>
              <a:effectLst>
                <a:outerShdw blurRad="38100" dist="38100" dir="2700000" algn="tl">
                  <a:srgbClr val="C0C0C0"/>
                </a:outerShdw>
              </a:effectLst>
              <a:uFill>
                <a:solidFill>
                  <a:srgbClr val="C00000"/>
                </a:solidFill>
              </a:uFill>
              <a:ea typeface="黑体" panose="02010609060101010101" pitchFamily="49" charset="-122"/>
            </a:endParaRPr>
          </a:p>
          <a:p>
            <a:endParaRPr lang="zh-CN" altLang="en-US" dirty="0"/>
          </a:p>
        </p:txBody>
      </p:sp>
      <p:sp>
        <p:nvSpPr>
          <p:cNvPr id="3" name="标题 2"/>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solidFill>
                  <a:schemeClr val="tx1">
                    <a:lumMod val="65000"/>
                    <a:lumOff val="35000"/>
                  </a:schemeClr>
                </a:solidFill>
              </a:rPr>
              <a:t>各类项目概述</a:t>
            </a:r>
            <a:endParaRPr lang="zh-CN" altLang="en-US" sz="2400" dirty="0">
              <a:solidFill>
                <a:schemeClr val="tx1">
                  <a:lumMod val="65000"/>
                  <a:lumOff val="35000"/>
                </a:schemeClr>
              </a:solidFill>
            </a:endParaRPr>
          </a:p>
        </p:txBody>
      </p:sp>
      <p:sp>
        <p:nvSpPr>
          <p:cNvPr id="13" name="Freeform 10"/>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solidFill>
            <a:schemeClr val="accent1"/>
          </a:solidFill>
          <a:ln>
            <a:noFill/>
          </a:ln>
        </p:spPr>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00000"/>
          </a:solidFill>
          <a:ln>
            <a:noFill/>
          </a:ln>
        </p:spPr>
        <p:txBody>
          <a:bodyPr vert="horz" wrap="square" lIns="91440" tIns="45720" rIns="91440" bIns="45720" numCol="1" anchor="ctr" anchorCtr="0" compatLnSpc="1">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t>项目负责人联系方式</a:t>
            </a:r>
            <a:endParaRPr lang="zh-CN" altLang="en-US" sz="2400" dirty="0"/>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en-US" altLang="zh-CN" sz="2400" dirty="0" smtClean="0">
                <a:solidFill>
                  <a:schemeClr val="tx1">
                    <a:lumMod val="75000"/>
                    <a:lumOff val="25000"/>
                  </a:schemeClr>
                </a:solidFill>
              </a:rPr>
              <a:t>2019</a:t>
            </a:r>
            <a:r>
              <a:rPr lang="zh-CN" altLang="en-US" sz="2400" dirty="0" smtClean="0">
                <a:solidFill>
                  <a:schemeClr val="tx1">
                    <a:lumMod val="75000"/>
                    <a:lumOff val="25000"/>
                  </a:schemeClr>
                </a:solidFill>
              </a:rPr>
              <a:t>年工作安排</a:t>
            </a:r>
            <a:endParaRPr lang="zh-CN" altLang="en-US" sz="2400" dirty="0">
              <a:solidFill>
                <a:schemeClr val="tx1">
                  <a:lumMod val="75000"/>
                  <a:lumOff val="25000"/>
                </a:schemeClr>
              </a:solidFill>
            </a:endParaRPr>
          </a:p>
        </p:txBody>
      </p:sp>
      <p:cxnSp>
        <p:nvCxnSpPr>
          <p:cNvPr id="27" name="直接连接符 26"/>
          <p:cNvCxnSpPr/>
          <p:nvPr/>
        </p:nvCxnSpPr>
        <p:spPr>
          <a:xfrm>
            <a:off x="2522531" y="3537140"/>
            <a:ext cx="4500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cstate="print">
            <a:extLst>
              <a:ext uri="{28A0092B-C50C-407E-A947-70E740481C1C}">
                <a14:useLocalDpi xmlns:a14="http://schemas.microsoft.com/office/drawing/2010/main" val="0"/>
              </a:ext>
            </a:extLst>
          </a:blip>
          <a:stretch>
            <a:fillRect/>
          </a:stretch>
        </p:blipFill>
        <p:spPr>
          <a:xfrm>
            <a:off x="4551680" y="1112520"/>
            <a:ext cx="4387215" cy="5237480"/>
          </a:xfrm>
          <a:prstGeom prst="rect">
            <a:avLst/>
          </a:prstGeom>
        </p:spPr>
      </p:pic>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331823" y="1112806"/>
            <a:ext cx="4059308" cy="5237752"/>
          </a:xfrm>
          <a:prstGeom prst="rect">
            <a:avLst/>
          </a:prstGeom>
        </p:spPr>
      </p:pic>
      <p:sp>
        <p:nvSpPr>
          <p:cNvPr id="20" name="TextBox 19"/>
          <p:cNvSpPr txBox="1"/>
          <p:nvPr/>
        </p:nvSpPr>
        <p:spPr>
          <a:xfrm>
            <a:off x="471285" y="723217"/>
            <a:ext cx="4316083" cy="2062103"/>
          </a:xfrm>
          <a:prstGeom prst="rect">
            <a:avLst/>
          </a:prstGeom>
          <a:noFill/>
        </p:spPr>
        <p:txBody>
          <a:bodyPr wrap="square" rtlCol="0">
            <a:spAutoFit/>
          </a:bodyPr>
          <a:lstStyle/>
          <a:p>
            <a:endParaRPr lang="en-US" altLang="zh-CN" sz="3200" b="1" dirty="0" smtClean="0">
              <a:solidFill>
                <a:schemeClr val="bg1"/>
              </a:solidFill>
              <a:effectLst>
                <a:outerShdw blurRad="38100" dist="38100" dir="2700000" algn="tl">
                  <a:srgbClr val="000000">
                    <a:alpha val="43137"/>
                  </a:srgbClr>
                </a:outerShdw>
              </a:effectLst>
            </a:endParaRPr>
          </a:p>
          <a:p>
            <a:r>
              <a:rPr lang="zh-CN" altLang="en-US" sz="3200" b="1" dirty="0">
                <a:solidFill>
                  <a:schemeClr val="bg1"/>
                </a:solidFill>
                <a:effectLst>
                  <a:outerShdw blurRad="38100" dist="38100" dir="2700000" algn="tl">
                    <a:srgbClr val="000000">
                      <a:alpha val="43137"/>
                    </a:srgbClr>
                  </a:outerShdw>
                </a:effectLst>
              </a:rPr>
              <a:t>校本</a:t>
            </a:r>
            <a:r>
              <a:rPr lang="zh-CN" altLang="en-US" sz="3200" b="1" dirty="0" smtClean="0">
                <a:solidFill>
                  <a:schemeClr val="bg1"/>
                </a:solidFill>
                <a:effectLst>
                  <a:outerShdw blurRad="38100" dist="38100" dir="2700000" algn="tl">
                    <a:srgbClr val="000000">
                      <a:alpha val="43137"/>
                    </a:srgbClr>
                  </a:outerShdw>
                </a:effectLst>
              </a:rPr>
              <a:t>部：</a:t>
            </a:r>
            <a:endParaRPr lang="en-US" altLang="zh-CN" sz="3200" b="1" dirty="0" smtClean="0">
              <a:solidFill>
                <a:schemeClr val="bg1"/>
              </a:solidFill>
              <a:effectLst>
                <a:outerShdw blurRad="38100" dist="38100" dir="2700000" algn="tl">
                  <a:srgbClr val="000000">
                    <a:alpha val="43137"/>
                  </a:srgbClr>
                </a:outerShdw>
              </a:effectLst>
            </a:endParaRPr>
          </a:p>
          <a:p>
            <a:r>
              <a:rPr lang="zh-CN" altLang="en-US" sz="3200" b="1" dirty="0" smtClean="0">
                <a:solidFill>
                  <a:schemeClr val="bg1"/>
                </a:solidFill>
                <a:effectLst>
                  <a:outerShdw blurRad="38100" dist="38100" dir="2700000" algn="tl">
                    <a:srgbClr val="000000">
                      <a:alpha val="43137"/>
                    </a:srgbClr>
                  </a:outerShdw>
                </a:effectLst>
              </a:rPr>
              <a:t>研究生院国际办</a:t>
            </a:r>
            <a:endParaRPr lang="en-US" altLang="zh-CN" sz="3200" b="1" dirty="0" smtClean="0">
              <a:solidFill>
                <a:schemeClr val="bg1"/>
              </a:solidFill>
              <a:effectLst>
                <a:outerShdw blurRad="38100" dist="38100" dir="2700000" algn="tl">
                  <a:srgbClr val="000000">
                    <a:alpha val="43137"/>
                  </a:srgbClr>
                </a:outerShdw>
              </a:effectLst>
            </a:endParaRPr>
          </a:p>
          <a:p>
            <a:endParaRPr lang="zh-CN" altLang="en-US" sz="32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558781" y="2295387"/>
            <a:ext cx="1539155" cy="523220"/>
          </a:xfrm>
          <a:prstGeom prst="rect">
            <a:avLst/>
          </a:prstGeom>
          <a:noFill/>
        </p:spPr>
        <p:txBody>
          <a:bodyPr wrap="square" rtlCol="0">
            <a:spAutoFit/>
          </a:bodyPr>
          <a:lstStyle/>
          <a:p>
            <a:r>
              <a:rPr lang="zh-CN" altLang="en-US" sz="2800" b="1" dirty="0" smtClean="0">
                <a:solidFill>
                  <a:schemeClr val="bg1"/>
                </a:solidFill>
              </a:rPr>
              <a:t>余旖旎</a:t>
            </a:r>
            <a:endParaRPr lang="zh-CN" altLang="en-US" sz="2800" b="1" dirty="0">
              <a:solidFill>
                <a:schemeClr val="bg1"/>
              </a:solidFill>
            </a:endParaRPr>
          </a:p>
        </p:txBody>
      </p:sp>
      <p:sp>
        <p:nvSpPr>
          <p:cNvPr id="22" name="TextBox 21"/>
          <p:cNvSpPr txBox="1"/>
          <p:nvPr/>
        </p:nvSpPr>
        <p:spPr>
          <a:xfrm>
            <a:off x="415382" y="2870805"/>
            <a:ext cx="4531743" cy="2031325"/>
          </a:xfrm>
          <a:prstGeom prst="rect">
            <a:avLst/>
          </a:prstGeom>
          <a:noFill/>
        </p:spPr>
        <p:txBody>
          <a:bodyPr wrap="square" rtlCol="0">
            <a:spAutoFit/>
          </a:bodyPr>
          <a:lstStyle/>
          <a:p>
            <a:pPr>
              <a:lnSpc>
                <a:spcPct val="150000"/>
              </a:lnSpc>
            </a:pPr>
            <a:r>
              <a:rPr lang="en-US" altLang="zh-CN" sz="2800" b="1" dirty="0" smtClean="0">
                <a:solidFill>
                  <a:schemeClr val="bg1"/>
                </a:solidFill>
              </a:rPr>
              <a:t>Tel: 34207040</a:t>
            </a:r>
            <a:endParaRPr lang="en-US" altLang="zh-CN" sz="2800" b="1" dirty="0" smtClean="0">
              <a:solidFill>
                <a:schemeClr val="bg1"/>
              </a:solidFill>
            </a:endParaRPr>
          </a:p>
          <a:p>
            <a:pPr>
              <a:lnSpc>
                <a:spcPct val="150000"/>
              </a:lnSpc>
            </a:pPr>
            <a:r>
              <a:rPr lang="en-US" altLang="zh-CN" sz="2800" b="1" dirty="0" smtClean="0">
                <a:solidFill>
                  <a:schemeClr val="bg1"/>
                </a:solidFill>
              </a:rPr>
              <a:t>Email: </a:t>
            </a:r>
            <a:r>
              <a:rPr lang="en-US" altLang="zh-CN" sz="2400" b="1" dirty="0" smtClean="0">
                <a:solidFill>
                  <a:schemeClr val="bg1"/>
                </a:solidFill>
              </a:rPr>
              <a:t>gs.global@sjtu.edu.cn</a:t>
            </a:r>
            <a:endParaRPr lang="en-US" altLang="zh-CN" sz="2400" b="1" dirty="0" smtClean="0">
              <a:solidFill>
                <a:schemeClr val="bg1"/>
              </a:solidFill>
            </a:endParaRPr>
          </a:p>
          <a:p>
            <a:pPr>
              <a:lnSpc>
                <a:spcPct val="150000"/>
              </a:lnSpc>
            </a:pPr>
            <a:r>
              <a:rPr lang="zh-CN" altLang="en-US" sz="2800" b="1" dirty="0">
                <a:solidFill>
                  <a:schemeClr val="bg1"/>
                </a:solidFill>
              </a:rPr>
              <a:t>陈瑞球</a:t>
            </a:r>
            <a:r>
              <a:rPr lang="zh-CN" altLang="en-US" sz="2800" b="1" dirty="0" smtClean="0">
                <a:solidFill>
                  <a:schemeClr val="bg1"/>
                </a:solidFill>
              </a:rPr>
              <a:t>楼</a:t>
            </a:r>
            <a:r>
              <a:rPr lang="en-US" altLang="zh-CN" sz="2800" b="1" dirty="0" smtClean="0">
                <a:solidFill>
                  <a:schemeClr val="bg1"/>
                </a:solidFill>
              </a:rPr>
              <a:t>331</a:t>
            </a:r>
            <a:endParaRPr lang="en-US" altLang="zh-CN" sz="2800" b="1" dirty="0" smtClean="0">
              <a:solidFill>
                <a:schemeClr val="bg1"/>
              </a:solidFill>
            </a:endParaRPr>
          </a:p>
        </p:txBody>
      </p:sp>
      <p:sp>
        <p:nvSpPr>
          <p:cNvPr id="8" name="TextBox 19"/>
          <p:cNvSpPr txBox="1"/>
          <p:nvPr/>
        </p:nvSpPr>
        <p:spPr>
          <a:xfrm>
            <a:off x="4823300" y="1246942"/>
            <a:ext cx="4316083" cy="1076325"/>
          </a:xfrm>
          <a:prstGeom prst="rect">
            <a:avLst/>
          </a:prstGeom>
          <a:noFill/>
        </p:spPr>
        <p:txBody>
          <a:bodyPr wrap="square" rtlCol="0">
            <a:spAutoFit/>
          </a:bodyPr>
          <a:lstStyle/>
          <a:p>
            <a:r>
              <a:rPr lang="zh-CN" altLang="en-US" sz="3200" b="1" dirty="0">
                <a:solidFill>
                  <a:schemeClr val="bg1"/>
                </a:solidFill>
                <a:effectLst>
                  <a:outerShdw blurRad="38100" dist="38100" dir="2700000" algn="tl">
                    <a:srgbClr val="000000">
                      <a:alpha val="43137"/>
                    </a:srgbClr>
                  </a:outerShdw>
                </a:effectLst>
              </a:rPr>
              <a:t>医学院</a:t>
            </a:r>
            <a:r>
              <a:rPr lang="zh-CN" altLang="en-US" sz="3200" b="1" dirty="0" smtClean="0">
                <a:solidFill>
                  <a:schemeClr val="bg1"/>
                </a:solidFill>
                <a:effectLst>
                  <a:outerShdw blurRad="38100" dist="38100" dir="2700000" algn="tl">
                    <a:srgbClr val="000000">
                      <a:alpha val="43137"/>
                    </a:srgbClr>
                  </a:outerShdw>
                </a:effectLst>
              </a:rPr>
              <a:t>：</a:t>
            </a:r>
            <a:endParaRPr lang="en-US" altLang="zh-CN" sz="3200" b="1" dirty="0" smtClean="0">
              <a:solidFill>
                <a:schemeClr val="bg1"/>
              </a:solidFill>
              <a:effectLst>
                <a:outerShdw blurRad="38100" dist="38100" dir="2700000" algn="tl">
                  <a:srgbClr val="000000">
                    <a:alpha val="43137"/>
                  </a:srgbClr>
                </a:outerShdw>
              </a:effectLst>
            </a:endParaRPr>
          </a:p>
          <a:p>
            <a:r>
              <a:rPr lang="zh-CN" altLang="en-US" sz="3200" b="1" dirty="0" smtClean="0">
                <a:solidFill>
                  <a:schemeClr val="bg1"/>
                </a:solidFill>
                <a:effectLst>
                  <a:outerShdw blurRad="38100" dist="38100" dir="2700000" algn="tl">
                    <a:srgbClr val="000000">
                      <a:alpha val="43137"/>
                    </a:srgbClr>
                  </a:outerShdw>
                </a:effectLst>
              </a:rPr>
              <a:t>研究生院培养办</a:t>
            </a:r>
            <a:endParaRPr lang="zh-CN" altLang="en-US" sz="3200" b="1" dirty="0">
              <a:solidFill>
                <a:schemeClr val="bg1"/>
              </a:solidFill>
              <a:effectLst>
                <a:outerShdw blurRad="38100" dist="38100" dir="2700000" algn="tl">
                  <a:srgbClr val="000000">
                    <a:alpha val="43137"/>
                  </a:srgbClr>
                </a:outerShdw>
              </a:effectLst>
            </a:endParaRPr>
          </a:p>
        </p:txBody>
      </p:sp>
      <p:sp>
        <p:nvSpPr>
          <p:cNvPr id="10" name="TextBox 20"/>
          <p:cNvSpPr txBox="1"/>
          <p:nvPr/>
        </p:nvSpPr>
        <p:spPr>
          <a:xfrm>
            <a:off x="4827392" y="2295387"/>
            <a:ext cx="1539155" cy="523220"/>
          </a:xfrm>
          <a:prstGeom prst="rect">
            <a:avLst/>
          </a:prstGeom>
          <a:noFill/>
        </p:spPr>
        <p:txBody>
          <a:bodyPr wrap="square" rtlCol="0">
            <a:spAutoFit/>
          </a:bodyPr>
          <a:lstStyle/>
          <a:p>
            <a:r>
              <a:rPr lang="zh-CN" altLang="en-US" sz="2800" b="1" dirty="0">
                <a:solidFill>
                  <a:schemeClr val="bg1"/>
                </a:solidFill>
              </a:rPr>
              <a:t>张勇</a:t>
            </a:r>
            <a:endParaRPr lang="zh-CN" altLang="en-US" sz="2800" b="1" dirty="0">
              <a:solidFill>
                <a:schemeClr val="bg1"/>
              </a:solidFill>
            </a:endParaRPr>
          </a:p>
        </p:txBody>
      </p:sp>
      <p:sp>
        <p:nvSpPr>
          <p:cNvPr id="12" name="TextBox 21"/>
          <p:cNvSpPr txBox="1"/>
          <p:nvPr/>
        </p:nvSpPr>
        <p:spPr>
          <a:xfrm>
            <a:off x="4583126" y="2870806"/>
            <a:ext cx="4531743" cy="2030095"/>
          </a:xfrm>
          <a:prstGeom prst="rect">
            <a:avLst/>
          </a:prstGeom>
          <a:noFill/>
        </p:spPr>
        <p:txBody>
          <a:bodyPr wrap="square" rtlCol="0">
            <a:spAutoFit/>
          </a:bodyPr>
          <a:lstStyle/>
          <a:p>
            <a:pPr>
              <a:lnSpc>
                <a:spcPct val="150000"/>
              </a:lnSpc>
            </a:pPr>
            <a:r>
              <a:rPr lang="en-US" altLang="zh-CN" sz="2800" b="1" dirty="0" smtClean="0">
                <a:solidFill>
                  <a:schemeClr val="bg1"/>
                </a:solidFill>
              </a:rPr>
              <a:t>Tel: 63846590-776171</a:t>
            </a:r>
            <a:endParaRPr lang="en-US" altLang="zh-CN" sz="2800" b="1" dirty="0" smtClean="0">
              <a:solidFill>
                <a:schemeClr val="bg1"/>
              </a:solidFill>
            </a:endParaRPr>
          </a:p>
          <a:p>
            <a:pPr>
              <a:lnSpc>
                <a:spcPct val="150000"/>
              </a:lnSpc>
            </a:pPr>
            <a:r>
              <a:rPr lang="en-US" altLang="zh-CN" sz="2800" b="1" dirty="0" smtClean="0">
                <a:solidFill>
                  <a:schemeClr val="bg1"/>
                </a:solidFill>
              </a:rPr>
              <a:t>Email: </a:t>
            </a:r>
            <a:r>
              <a:rPr lang="en-US" altLang="zh-CN" sz="2400" b="1" dirty="0" smtClean="0">
                <a:solidFill>
                  <a:schemeClr val="bg1"/>
                </a:solidFill>
              </a:rPr>
              <a:t>Z</a:t>
            </a:r>
            <a:r>
              <a:rPr lang="en-US" altLang="zh-CN" sz="2400" b="1" dirty="0">
                <a:solidFill>
                  <a:schemeClr val="bg1"/>
                </a:solidFill>
              </a:rPr>
              <a:t>hangy@shsmu.edu.cn</a:t>
            </a:r>
            <a:endParaRPr lang="en-US" altLang="zh-CN" sz="2400" b="1" dirty="0">
              <a:solidFill>
                <a:schemeClr val="bg1"/>
              </a:solidFill>
            </a:endParaRPr>
          </a:p>
          <a:p>
            <a:pPr>
              <a:lnSpc>
                <a:spcPct val="150000"/>
              </a:lnSpc>
            </a:pPr>
            <a:r>
              <a:rPr lang="en-US" altLang="zh-CN" sz="2800" b="1" dirty="0" smtClean="0">
                <a:solidFill>
                  <a:schemeClr val="bg1"/>
                </a:solidFill>
              </a:rPr>
              <a:t>227</a:t>
            </a:r>
            <a:r>
              <a:rPr lang="zh-CN" altLang="en-US" sz="2800" b="1" dirty="0" smtClean="0">
                <a:solidFill>
                  <a:schemeClr val="bg1"/>
                </a:solidFill>
              </a:rPr>
              <a:t>号</a:t>
            </a:r>
            <a:r>
              <a:rPr lang="en-US" altLang="zh-CN" sz="2800" b="1" dirty="0" smtClean="0">
                <a:solidFill>
                  <a:schemeClr val="bg1"/>
                </a:solidFill>
              </a:rPr>
              <a:t>1</a:t>
            </a:r>
            <a:r>
              <a:rPr lang="zh-CN" altLang="en-US" sz="2800" b="1" dirty="0">
                <a:solidFill>
                  <a:schemeClr val="bg1"/>
                </a:solidFill>
              </a:rPr>
              <a:t>舍</a:t>
            </a:r>
            <a:r>
              <a:rPr lang="en-US" altLang="zh-CN" sz="2800" b="1" dirty="0" smtClean="0">
                <a:solidFill>
                  <a:schemeClr val="bg1"/>
                </a:solidFill>
              </a:rPr>
              <a:t>309</a:t>
            </a:r>
            <a:endParaRPr lang="en-US" altLang="zh-CN" sz="2800" b="1" dirty="0" smtClean="0">
              <a:solidFill>
                <a:schemeClr val="bg1"/>
              </a:solidFill>
            </a:endParaRPr>
          </a:p>
        </p:txBody>
      </p:sp>
      <p:sp>
        <p:nvSpPr>
          <p:cNvPr id="5" name="矩形 4"/>
          <p:cNvSpPr/>
          <p:nvPr/>
        </p:nvSpPr>
        <p:spPr>
          <a:xfrm>
            <a:off x="2873395" y="5153434"/>
            <a:ext cx="3262432" cy="646331"/>
          </a:xfrm>
          <a:prstGeom prst="rect">
            <a:avLst/>
          </a:prstGeom>
        </p:spPr>
        <p:txBody>
          <a:bodyPr wrap="none">
            <a:spAutoFit/>
          </a:bodyPr>
          <a:lstStyle/>
          <a:p>
            <a:pPr>
              <a:lnSpc>
                <a:spcPct val="150000"/>
              </a:lnSpc>
            </a:pPr>
            <a:r>
              <a:rPr lang="zh-CN" altLang="en-US" sz="2400" b="1" dirty="0">
                <a:solidFill>
                  <a:srgbClr val="0000FF"/>
                </a:solidFill>
              </a:rPr>
              <a:t>尽可能电话或邮件联络</a:t>
            </a:r>
            <a:endParaRPr lang="zh-CN" altLang="en-US" sz="2400" b="1" dirty="0">
              <a:solidFill>
                <a:srgbClr val="0000F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82128" y="2110596"/>
            <a:ext cx="4065917" cy="1384995"/>
          </a:xfrm>
          <a:prstGeom prst="rect">
            <a:avLst/>
          </a:prstGeom>
          <a:noFill/>
        </p:spPr>
        <p:txBody>
          <a:bodyPr wrap="square" rtlCol="0">
            <a:spAutoFit/>
          </a:bodyPr>
          <a:lstStyle/>
          <a:p>
            <a:r>
              <a:rPr lang="zh-CN" altLang="en-US" sz="2800" b="1" dirty="0" smtClean="0">
                <a:solidFill>
                  <a:schemeClr val="bg1"/>
                </a:solidFill>
              </a:rPr>
              <a:t>孔令体：</a:t>
            </a:r>
            <a:r>
              <a:rPr lang="en-US" altLang="zh-CN" sz="2800" b="1" dirty="0" smtClean="0">
                <a:solidFill>
                  <a:schemeClr val="bg1"/>
                </a:solidFill>
              </a:rPr>
              <a:t>34207040</a:t>
            </a:r>
            <a:endParaRPr lang="en-US" altLang="zh-CN" sz="2800" b="1" dirty="0" smtClean="0">
              <a:solidFill>
                <a:schemeClr val="bg1"/>
              </a:solidFill>
            </a:endParaRPr>
          </a:p>
          <a:p>
            <a:r>
              <a:rPr lang="en-US" altLang="zh-CN" sz="2800" b="1" dirty="0" smtClean="0">
                <a:solidFill>
                  <a:schemeClr val="bg1"/>
                </a:solidFill>
              </a:rPr>
              <a:t>              konglt@sjtu.edu.cn</a:t>
            </a:r>
            <a:endParaRPr lang="zh-CN" altLang="en-US" sz="2800" b="1" dirty="0">
              <a:solidFill>
                <a:schemeClr val="bg1"/>
              </a:solidFill>
            </a:endParaRPr>
          </a:p>
        </p:txBody>
      </p:sp>
      <p:sp>
        <p:nvSpPr>
          <p:cNvPr id="22" name="TextBox 21"/>
          <p:cNvSpPr txBox="1"/>
          <p:nvPr/>
        </p:nvSpPr>
        <p:spPr>
          <a:xfrm>
            <a:off x="779253" y="3945148"/>
            <a:ext cx="4241320" cy="1384995"/>
          </a:xfrm>
          <a:prstGeom prst="rect">
            <a:avLst/>
          </a:prstGeom>
          <a:noFill/>
        </p:spPr>
        <p:txBody>
          <a:bodyPr wrap="square" rtlCol="0">
            <a:spAutoFit/>
          </a:bodyPr>
          <a:lstStyle/>
          <a:p>
            <a:r>
              <a:rPr lang="zh-CN" altLang="en-US" sz="2800" b="1" dirty="0" smtClean="0">
                <a:solidFill>
                  <a:schemeClr val="bg1"/>
                </a:solidFill>
              </a:rPr>
              <a:t>余旖旎：</a:t>
            </a:r>
            <a:r>
              <a:rPr lang="en-US" altLang="zh-CN" sz="2800" b="1" dirty="0" smtClean="0">
                <a:solidFill>
                  <a:schemeClr val="bg1"/>
                </a:solidFill>
              </a:rPr>
              <a:t>34207040</a:t>
            </a:r>
            <a:endParaRPr lang="en-US" altLang="zh-CN" sz="2800" b="1" dirty="0" smtClean="0">
              <a:solidFill>
                <a:schemeClr val="bg1"/>
              </a:solidFill>
            </a:endParaRPr>
          </a:p>
          <a:p>
            <a:r>
              <a:rPr lang="en-US" altLang="zh-CN" sz="2800" b="1" dirty="0" smtClean="0">
                <a:solidFill>
                  <a:schemeClr val="bg1"/>
                </a:solidFill>
              </a:rPr>
              <a:t>              innesyu@sjtu.edu.cn</a:t>
            </a:r>
            <a:endParaRPr lang="zh-CN" altLang="en-US" sz="2800" b="1" dirty="0">
              <a:solidFill>
                <a:schemeClr val="bg1"/>
              </a:solidFill>
            </a:endParaRPr>
          </a:p>
        </p:txBody>
      </p:sp>
      <p:pic>
        <p:nvPicPr>
          <p:cNvPr id="8" name="图片 7"/>
          <p:cNvPicPr/>
          <p:nvPr/>
        </p:nvPicPr>
        <p:blipFill>
          <a:blip r:embed="rId1" cstate="print">
            <a:extLst>
              <a:ext uri="{28A0092B-C50C-407E-A947-70E740481C1C}">
                <a14:useLocalDpi xmlns:a14="http://schemas.microsoft.com/office/drawing/2010/main" val="0"/>
              </a:ext>
            </a:extLst>
          </a:blip>
          <a:stretch>
            <a:fillRect/>
          </a:stretch>
        </p:blipFill>
        <p:spPr>
          <a:xfrm>
            <a:off x="388015" y="960734"/>
            <a:ext cx="8158799" cy="5771662"/>
          </a:xfrm>
          <a:prstGeom prst="rect">
            <a:avLst/>
          </a:prstGeom>
        </p:spPr>
      </p:pic>
      <p:sp>
        <p:nvSpPr>
          <p:cNvPr id="9" name="矩形 8"/>
          <p:cNvSpPr/>
          <p:nvPr/>
        </p:nvSpPr>
        <p:spPr>
          <a:xfrm>
            <a:off x="901357" y="1494661"/>
            <a:ext cx="7669065" cy="138499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zh-CN" altLang="en-US" sz="2800" b="1" cap="none" spc="150" dirty="0" smtClean="0">
                <a:ln w="11430"/>
                <a:solidFill>
                  <a:srgbClr val="F8F8F8"/>
                </a:solidFill>
              </a:rPr>
              <a:t>宣讲会</a:t>
            </a:r>
            <a:r>
              <a:rPr lang="en-US" altLang="zh-CN" sz="2800" b="1" cap="none" spc="150" dirty="0" err="1" smtClean="0">
                <a:ln w="11430"/>
                <a:solidFill>
                  <a:srgbClr val="F8F8F8"/>
                </a:solidFill>
              </a:rPr>
              <a:t>ppt</a:t>
            </a:r>
            <a:r>
              <a:rPr lang="zh-CN" altLang="en-US" sz="2800" b="1" cap="none" spc="150" dirty="0" smtClean="0">
                <a:ln w="11430"/>
                <a:solidFill>
                  <a:srgbClr val="F8F8F8"/>
                </a:solidFill>
              </a:rPr>
              <a:t>及选派手册下载，请加入</a:t>
            </a:r>
            <a:r>
              <a:rPr lang="en-US" altLang="zh-CN" sz="2800" b="1" cap="none" spc="150" dirty="0" smtClean="0">
                <a:ln w="11430"/>
                <a:solidFill>
                  <a:srgbClr val="F8F8F8"/>
                </a:solidFill>
              </a:rPr>
              <a:t>2019</a:t>
            </a:r>
            <a:r>
              <a:rPr lang="zh-CN" altLang="en-US" sz="2800" b="1" cap="none" spc="150" dirty="0" smtClean="0">
                <a:ln w="11430"/>
                <a:solidFill>
                  <a:srgbClr val="F8F8F8"/>
                </a:solidFill>
              </a:rPr>
              <a:t>年公派项目交流群，基金委简章出台后将在</a:t>
            </a:r>
            <a:r>
              <a:rPr lang="zh-CN" altLang="en-US" sz="2800" b="1" spc="150" dirty="0" smtClean="0">
                <a:ln w="11430"/>
                <a:solidFill>
                  <a:srgbClr val="F8F8F8"/>
                </a:solidFill>
              </a:rPr>
              <a:t>研究生院网站及</a:t>
            </a:r>
            <a:r>
              <a:rPr lang="zh-CN" altLang="en-US" sz="2800" b="1" cap="none" spc="150" dirty="0" smtClean="0">
                <a:ln w="11430"/>
                <a:solidFill>
                  <a:srgbClr val="F8F8F8"/>
                </a:solidFill>
              </a:rPr>
              <a:t>群里</a:t>
            </a:r>
            <a:r>
              <a:rPr lang="zh-CN" altLang="en-US" sz="2800" b="1" spc="150" dirty="0">
                <a:ln w="11430"/>
                <a:solidFill>
                  <a:srgbClr val="F8F8F8"/>
                </a:solidFill>
              </a:rPr>
              <a:t>更新</a:t>
            </a:r>
            <a:r>
              <a:rPr lang="en-US" altLang="zh-CN" sz="2800" b="1" cap="none" spc="150" dirty="0" err="1" smtClean="0">
                <a:ln w="11430"/>
                <a:solidFill>
                  <a:srgbClr val="F8F8F8"/>
                </a:solidFill>
              </a:rPr>
              <a:t>ppt</a:t>
            </a:r>
            <a:r>
              <a:rPr lang="zh-CN" altLang="en-US" sz="2800" b="1" spc="150" dirty="0" smtClean="0">
                <a:ln w="11430"/>
                <a:solidFill>
                  <a:srgbClr val="F8F8F8"/>
                </a:solidFill>
              </a:rPr>
              <a:t>，发布</a:t>
            </a:r>
            <a:r>
              <a:rPr lang="zh-CN" altLang="en-US" sz="2800" b="1" cap="none" spc="150" dirty="0" smtClean="0">
                <a:ln w="11430"/>
                <a:solidFill>
                  <a:srgbClr val="F8F8F8"/>
                </a:solidFill>
              </a:rPr>
              <a:t>手册。</a:t>
            </a:r>
            <a:endParaRPr lang="en-US" altLang="zh-CN" sz="2800" b="1" cap="none" spc="150" dirty="0" smtClean="0">
              <a:ln w="11430"/>
              <a:solidFill>
                <a:srgbClr val="F8F8F8"/>
              </a:solidFill>
            </a:endParaRPr>
          </a:p>
        </p:txBody>
      </p:sp>
      <p:sp>
        <p:nvSpPr>
          <p:cNvPr id="10" name="矩形 9"/>
          <p:cNvSpPr/>
          <p:nvPr/>
        </p:nvSpPr>
        <p:spPr>
          <a:xfrm>
            <a:off x="763791" y="2874476"/>
            <a:ext cx="7095487" cy="55399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altLang="zh-CN" sz="2800" b="1" cap="none" spc="150" dirty="0" smtClean="0">
                <a:ln w="11430"/>
                <a:solidFill>
                  <a:srgbClr val="FFFF00"/>
                </a:solidFill>
                <a:effectLst>
                  <a:outerShdw blurRad="25400" algn="tl" rotWithShape="0">
                    <a:srgbClr val="000000">
                      <a:alpha val="43000"/>
                    </a:srgbClr>
                  </a:outerShdw>
                </a:effectLst>
              </a:rPr>
              <a:t>2019</a:t>
            </a:r>
            <a:r>
              <a:rPr lang="zh-CN" altLang="en-US" sz="2800" b="1" cap="none" spc="150" dirty="0" smtClean="0">
                <a:ln w="11430"/>
                <a:solidFill>
                  <a:srgbClr val="FFFF00"/>
                </a:solidFill>
                <a:effectLst>
                  <a:outerShdw blurRad="25400" algn="tl" rotWithShape="0">
                    <a:srgbClr val="000000">
                      <a:alpha val="43000"/>
                    </a:srgbClr>
                  </a:outerShdw>
                </a:effectLst>
              </a:rPr>
              <a:t>公派项目交流</a:t>
            </a:r>
            <a:r>
              <a:rPr lang="en-US" altLang="zh-CN" sz="2800" b="1" cap="none" spc="150" dirty="0" smtClean="0">
                <a:ln w="11430"/>
                <a:solidFill>
                  <a:srgbClr val="FFFF00"/>
                </a:solidFill>
                <a:effectLst>
                  <a:outerShdw blurRad="25400" algn="tl" rotWithShape="0">
                    <a:srgbClr val="000000">
                      <a:alpha val="43000"/>
                    </a:srgbClr>
                  </a:outerShdw>
                </a:effectLst>
              </a:rPr>
              <a:t>QQ</a:t>
            </a:r>
            <a:r>
              <a:rPr lang="zh-CN" altLang="en-US" sz="2800" b="1" cap="none" spc="150" dirty="0" smtClean="0">
                <a:ln w="11430"/>
                <a:solidFill>
                  <a:srgbClr val="FFFF00"/>
                </a:solidFill>
                <a:effectLst>
                  <a:outerShdw blurRad="25400" algn="tl" rotWithShape="0">
                    <a:srgbClr val="000000">
                      <a:alpha val="43000"/>
                    </a:srgbClr>
                  </a:outerShdw>
                </a:effectLst>
              </a:rPr>
              <a:t>群：</a:t>
            </a:r>
            <a:r>
              <a:rPr lang="en-US" altLang="zh-CN" sz="3000" b="1" spc="150" dirty="0" smtClean="0">
                <a:ln w="11430"/>
                <a:solidFill>
                  <a:srgbClr val="FFFF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704590636</a:t>
            </a:r>
            <a:endParaRPr lang="zh-CN" altLang="en-US" sz="3000" b="1" cap="none" spc="150" dirty="0">
              <a:ln w="11430"/>
              <a:solidFill>
                <a:srgbClr val="FFFF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11" name="矩形 10"/>
          <p:cNvSpPr/>
          <p:nvPr/>
        </p:nvSpPr>
        <p:spPr>
          <a:xfrm>
            <a:off x="4196524" y="3878031"/>
            <a:ext cx="1671706" cy="523220"/>
          </a:xfrm>
          <a:prstGeom prst="rect">
            <a:avLst/>
          </a:prstGeom>
        </p:spPr>
        <p:txBody>
          <a:bodyPr wrap="square">
            <a:spAutoFit/>
          </a:bodyPr>
          <a:lstStyle/>
          <a:p>
            <a:r>
              <a:rPr lang="zh-CN" altLang="en-US" sz="2800" b="1" dirty="0" smtClean="0">
                <a:solidFill>
                  <a:srgbClr val="FFFF00"/>
                </a:solidFill>
              </a:rPr>
              <a:t>群二维码</a:t>
            </a:r>
            <a:endParaRPr lang="zh-CN" altLang="en-US" sz="2800" b="1" dirty="0">
              <a:solidFill>
                <a:srgbClr val="FFFF00"/>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9394"/>
          <a:stretch>
            <a:fillRect/>
          </a:stretch>
        </p:blipFill>
        <p:spPr>
          <a:xfrm>
            <a:off x="1107664" y="3397696"/>
            <a:ext cx="2880000" cy="3181252"/>
          </a:xfrm>
          <a:prstGeom prst="rect">
            <a:avLst/>
          </a:prstGeom>
        </p:spPr>
      </p:pic>
      <p:sp>
        <p:nvSpPr>
          <p:cNvPr id="3" name="文本框 2"/>
          <p:cNvSpPr txBox="1"/>
          <p:nvPr/>
        </p:nvSpPr>
        <p:spPr>
          <a:xfrm>
            <a:off x="4204269" y="4599282"/>
            <a:ext cx="3390672" cy="1524520"/>
          </a:xfrm>
          <a:prstGeom prst="rect">
            <a:avLst/>
          </a:prstGeom>
          <a:noFill/>
        </p:spPr>
        <p:txBody>
          <a:bodyPr wrap="none" rtlCol="0">
            <a:spAutoFit/>
          </a:bodyPr>
          <a:lstStyle/>
          <a:p>
            <a:pPr>
              <a:lnSpc>
                <a:spcPct val="200000"/>
              </a:lnSpc>
            </a:pPr>
            <a:r>
              <a:rPr lang="zh-CN" altLang="en-US" sz="2500" b="1" dirty="0" smtClean="0"/>
              <a:t>请按要求提供验证信息</a:t>
            </a:r>
            <a:endParaRPr lang="en-US" altLang="zh-CN" sz="2500" b="1" dirty="0" smtClean="0"/>
          </a:p>
          <a:p>
            <a:pPr>
              <a:lnSpc>
                <a:spcPct val="200000"/>
              </a:lnSpc>
            </a:pPr>
            <a:r>
              <a:rPr lang="zh-CN" altLang="en-US" sz="2500" b="1" dirty="0"/>
              <a:t>请按</a:t>
            </a:r>
            <a:r>
              <a:rPr lang="zh-CN" altLang="en-US" sz="2500" b="1" dirty="0" smtClean="0"/>
              <a:t>要求修改群内昵称</a:t>
            </a:r>
            <a:endParaRPr lang="zh-CN" altLang="en-US" sz="25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1"/>
          <p:cNvSpPr txBox="1">
            <a:spLocks noChangeArrowheads="1"/>
          </p:cNvSpPr>
          <p:nvPr/>
        </p:nvSpPr>
        <p:spPr bwMode="auto">
          <a:xfrm>
            <a:off x="3286125" y="1295400"/>
            <a:ext cx="2419350" cy="923925"/>
          </a:xfrm>
          <a:prstGeom prst="rect">
            <a:avLst/>
          </a:prstGeom>
          <a:noFill/>
          <a:ln w="9525">
            <a:noFill/>
            <a:miter lim="800000"/>
          </a:ln>
        </p:spPr>
        <p:txBody>
          <a:bodyPr wrap="none">
            <a:spAutoFit/>
          </a:bodyPr>
          <a:lstStyle/>
          <a:p>
            <a:pPr eaLnBrk="1" hangingPunct="1"/>
            <a:r>
              <a:rPr lang="zh-CN" altLang="en-US" sz="5400" b="1">
                <a:solidFill>
                  <a:schemeClr val="bg1"/>
                </a:solidFill>
                <a:latin typeface="等线" panose="02010600030101010101" pitchFamily="2" charset="-122"/>
                <a:ea typeface="等线" panose="02010600030101010101" pitchFamily="2" charset="-122"/>
              </a:rPr>
              <a:t>谢 谢！</a:t>
            </a:r>
            <a:endParaRPr lang="zh-CN" altLang="en-US" sz="5400" b="1">
              <a:solidFill>
                <a:schemeClr val="bg1"/>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项目概述</a:t>
            </a:r>
            <a:endParaRPr lang="zh-CN" altLang="en-US" dirty="0"/>
          </a:p>
        </p:txBody>
      </p:sp>
      <p:sp>
        <p:nvSpPr>
          <p:cNvPr id="6" name="Rectangle 9"/>
          <p:cNvSpPr>
            <a:spLocks noChangeArrowheads="1"/>
          </p:cNvSpPr>
          <p:nvPr/>
        </p:nvSpPr>
        <p:spPr bwMode="auto">
          <a:xfrm>
            <a:off x="1393167" y="1141563"/>
            <a:ext cx="8001000" cy="5078313"/>
          </a:xfrm>
          <a:prstGeom prst="rect">
            <a:avLst/>
          </a:prstGeom>
          <a:noFill/>
          <a:ln w="9525">
            <a:noFill/>
            <a:miter lim="800000"/>
          </a:ln>
        </p:spPr>
        <p:txBody>
          <a:bodyPr>
            <a:spAutoFit/>
          </a:bodyPr>
          <a:lstStyle/>
          <a:p>
            <a:pPr eaLnBrk="1" hangingPunct="1">
              <a:lnSpc>
                <a:spcPct val="150000"/>
              </a:lnSpc>
              <a:spcBef>
                <a:spcPct val="50000"/>
              </a:spcBef>
              <a:buFont typeface="Wingdings" panose="05000000000000000000" pitchFamily="2" charset="2"/>
              <a:buNone/>
              <a:defRPr/>
            </a:pPr>
            <a:endParaRPr lang="zh-CN" altLang="en-US" sz="24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eaLnBrk="1" fontAlgn="t" hangingPunct="1">
              <a:lnSpc>
                <a:spcPct val="200000"/>
              </a:lnSpc>
              <a:buClr>
                <a:srgbClr val="000044"/>
              </a:buClr>
              <a:buSzPct val="100000"/>
              <a:buFontTx/>
              <a:buBlip>
                <a:blip r:embed="rId1"/>
              </a:buBlip>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国家建设高水平大学公派研究生项目</a:t>
            </a:r>
            <a:endParaRPr lang="en-US" altLang="zh-CN" sz="2400" b="1" dirty="0" smtClean="0">
              <a:solidFill>
                <a:srgbClr val="C00000"/>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攻读博士学位研究生项目</a:t>
            </a:r>
            <a:endParaRPr lang="en-US" altLang="zh-CN" sz="2400" b="1" dirty="0" smtClean="0">
              <a:solidFill>
                <a:srgbClr val="FF0000"/>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联合培养博士研究生项目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 博士生导师短期出国交流项目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其他特殊渠道项目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fontAlgn="t">
              <a:lnSpc>
                <a:spcPct val="200000"/>
              </a:lnSpc>
              <a:buClr>
                <a:srgbClr val="000044"/>
              </a:buClr>
              <a:buSzPct val="100000"/>
              <a:buBlip>
                <a:blip r:embed="rId1"/>
              </a:buBlip>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艺术类人才特别培养项目</a:t>
            </a:r>
            <a:endParaRPr lang="en-US" altLang="zh-CN" sz="2400" b="1" dirty="0">
              <a:solidFill>
                <a:schemeClr val="bg1">
                  <a:lumMod val="50000"/>
                </a:schemeClr>
              </a:solidFill>
              <a:effectLst>
                <a:outerShdw blurRad="38100" dist="38100" dir="2700000" algn="tl">
                  <a:srgbClr val="C0C0C0"/>
                </a:outerShdw>
              </a:effectLst>
              <a:ea typeface="黑体" panose="02010609060101010101" pitchFamily="49"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1" fmla="*/ 0 w 2380891"/>
              <a:gd name="connsiteY0-2" fmla="*/ 2294624 h 2294624"/>
              <a:gd name="connsiteX1-3" fmla="*/ 0 w 2380891"/>
              <a:gd name="connsiteY1-4" fmla="*/ 0 h 2294624"/>
              <a:gd name="connsiteX2-5" fmla="*/ 724618 w 2380891"/>
              <a:gd name="connsiteY2-6" fmla="*/ 1544128 h 2294624"/>
              <a:gd name="connsiteX3-7" fmla="*/ 2380891 w 2380891"/>
              <a:gd name="connsiteY3-8" fmla="*/ 2294624 h 2294624"/>
              <a:gd name="connsiteX4" fmla="*/ 0 w 2380891"/>
              <a:gd name="connsiteY4" fmla="*/ 2294624 h 2294624"/>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项目概述</a:t>
            </a:r>
            <a:endParaRPr lang="zh-CN" altLang="en-US" dirty="0"/>
          </a:p>
        </p:txBody>
      </p:sp>
      <p:sp>
        <p:nvSpPr>
          <p:cNvPr id="3" name="Rectangle 9"/>
          <p:cNvSpPr>
            <a:spLocks noChangeArrowheads="1"/>
          </p:cNvSpPr>
          <p:nvPr/>
        </p:nvSpPr>
        <p:spPr bwMode="auto">
          <a:xfrm>
            <a:off x="612475" y="1792857"/>
            <a:ext cx="8067136" cy="3508653"/>
          </a:xfrm>
          <a:prstGeom prst="rect">
            <a:avLst/>
          </a:prstGeom>
          <a:noFill/>
          <a:ln w="9525">
            <a:noFill/>
            <a:miter lim="800000"/>
          </a:ln>
        </p:spPr>
        <p:txBody>
          <a:bodyPr wrap="square">
            <a:spAutoFit/>
          </a:bodyPr>
          <a:lstStyle/>
          <a:p>
            <a:pPr marL="457200" indent="-457200" eaLnBrk="1" fontAlgn="t" hangingPunct="1">
              <a:spcBef>
                <a:spcPts val="1200"/>
              </a:spcBef>
              <a:buClr>
                <a:srgbClr val="000044"/>
              </a:buClr>
              <a:buSzPct val="100000"/>
              <a:buFont typeface="Wingdings" panose="05000000000000000000" pitchFamily="2" charset="2"/>
              <a:buChar char="Ø"/>
              <a:defRPr/>
            </a:pPr>
            <a:r>
              <a:rPr lang="zh-CN" altLang="en-US"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攻读博士学位研究生项目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a:p>
            <a:pPr eaLnBrk="1" fontAlgn="t" hangingPunct="1">
              <a:lnSpc>
                <a:spcPct val="150000"/>
              </a:lnSpc>
              <a:spcBef>
                <a:spcPts val="1200"/>
              </a:spcBef>
              <a:buClr>
                <a:srgbClr val="000044"/>
              </a:buClr>
              <a:buSzPct val="100000"/>
              <a:buFontTx/>
              <a:buBlip>
                <a:blip r:embed="rId1"/>
              </a:buBlip>
              <a:defRPr/>
            </a:pPr>
            <a:r>
              <a:rPr lang="en-US" altLang="zh-CN" sz="2000" b="1" dirty="0">
                <a:solidFill>
                  <a:srgbClr val="C00000"/>
                </a:solidFill>
                <a:effectLst>
                  <a:outerShdw blurRad="38100" dist="38100" dir="2700000" algn="tl">
                    <a:srgbClr val="C0C0C0"/>
                  </a:outerShdw>
                </a:effectLst>
                <a:ea typeface="黑体" panose="02010609060101010101" pitchFamily="49" charset="-122"/>
              </a:rPr>
              <a:t> </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年全国选派</a:t>
            </a:r>
            <a:r>
              <a:rPr lang="en-US" altLang="zh-CN" sz="2000" b="1" dirty="0" smtClean="0">
                <a:solidFill>
                  <a:srgbClr val="FF0000"/>
                </a:solidFill>
                <a:effectLst>
                  <a:outerShdw blurRad="38100" dist="38100" dir="2700000" algn="tl">
                    <a:srgbClr val="C0C0C0"/>
                  </a:outerShdw>
                </a:effectLst>
                <a:ea typeface="黑体" panose="02010609060101010101" pitchFamily="49" charset="-122"/>
              </a:rPr>
              <a:t>2</a:t>
            </a:r>
            <a:r>
              <a:rPr lang="en-US" altLang="zh-CN" sz="2000" b="1" dirty="0">
                <a:solidFill>
                  <a:srgbClr val="FF0000"/>
                </a:solidFill>
                <a:effectLst>
                  <a:outerShdw blurRad="38100" dist="38100" dir="2700000" algn="tl">
                    <a:srgbClr val="C0C0C0"/>
                  </a:outerShdw>
                </a:effectLst>
                <a:ea typeface="黑体" panose="02010609060101010101" pitchFamily="49" charset="-122"/>
              </a:rPr>
              <a:t>5</a:t>
            </a:r>
            <a:r>
              <a:rPr lang="en-US" altLang="zh-CN" sz="2000" b="1" dirty="0" smtClean="0">
                <a:solidFill>
                  <a:srgbClr val="FF0000"/>
                </a:solidFill>
                <a:effectLst>
                  <a:outerShdw blurRad="38100" dist="38100" dir="2700000" algn="tl">
                    <a:srgbClr val="C0C0C0"/>
                  </a:outerShdw>
                </a:effectLst>
                <a:ea typeface="黑体" panose="02010609060101010101" pitchFamily="49" charset="-122"/>
              </a:rPr>
              <a:t>00</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名（     ），</a:t>
            </a:r>
            <a:r>
              <a:rPr lang="zh-CN" altLang="en-US" sz="2000" b="1" dirty="0">
                <a:solidFill>
                  <a:srgbClr val="000044"/>
                </a:solidFill>
                <a:effectLst>
                  <a:outerShdw blurRad="38100" dist="38100" dir="2700000" algn="tl">
                    <a:srgbClr val="C0C0C0"/>
                  </a:outerShdw>
                </a:effectLst>
                <a:ea typeface="黑体" panose="02010609060101010101" pitchFamily="49" charset="-122"/>
              </a:rPr>
              <a:t>上海交大</a:t>
            </a:r>
            <a:r>
              <a:rPr lang="zh-CN" altLang="en-US" sz="2000" b="1" dirty="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名额无限制</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spcBef>
                <a:spcPts val="1200"/>
              </a:spcBef>
              <a:buClr>
                <a:srgbClr val="000044"/>
              </a:buClr>
              <a:buSzPct val="100000"/>
              <a:buFontTx/>
              <a:buBlip>
                <a:blip r:embed="rId1"/>
              </a:buBlip>
              <a:defRPr/>
            </a:pPr>
            <a:r>
              <a:rPr lang="en-US" altLang="zh-CN" sz="2000" b="1" dirty="0">
                <a:solidFill>
                  <a:srgbClr val="000044"/>
                </a:solidFill>
                <a:effectLst>
                  <a:outerShdw blurRad="38100" dist="38100" dir="2700000" algn="tl">
                    <a:srgbClr val="C0C0C0"/>
                  </a:outerShdw>
                </a:effectLst>
                <a:ea typeface="黑体" panose="02010609060101010101" pitchFamily="49" charset="-122"/>
              </a:rPr>
              <a:t> 36</a:t>
            </a:r>
            <a:r>
              <a:rPr lang="zh-CN" altLang="en-US" sz="2000" b="1" dirty="0">
                <a:solidFill>
                  <a:srgbClr val="000044"/>
                </a:solidFill>
                <a:effectLst>
                  <a:outerShdw blurRad="38100" dist="38100" dir="2700000" algn="tl">
                    <a:srgbClr val="C0C0C0"/>
                  </a:outerShdw>
                </a:effectLst>
                <a:ea typeface="黑体" panose="02010609060101010101" pitchFamily="49" charset="-122"/>
              </a:rPr>
              <a:t>－</a:t>
            </a:r>
            <a:r>
              <a:rPr lang="en-US" altLang="zh-CN" sz="2000" b="1" dirty="0">
                <a:solidFill>
                  <a:srgbClr val="000044"/>
                </a:solidFill>
                <a:effectLst>
                  <a:outerShdw blurRad="38100" dist="38100" dir="2700000" algn="tl">
                    <a:srgbClr val="C0C0C0"/>
                  </a:outerShdw>
                </a:effectLst>
                <a:ea typeface="黑体" panose="02010609060101010101" pitchFamily="49" charset="-122"/>
              </a:rPr>
              <a:t>48</a:t>
            </a:r>
            <a:r>
              <a:rPr lang="zh-CN" altLang="en-US" sz="2000" b="1" dirty="0">
                <a:solidFill>
                  <a:srgbClr val="000044"/>
                </a:solidFill>
                <a:effectLst>
                  <a:outerShdw blurRad="38100" dist="38100" dir="2700000" algn="tl">
                    <a:srgbClr val="C0C0C0"/>
                  </a:outerShdw>
                </a:effectLst>
                <a:ea typeface="黑体" panose="02010609060101010101" pitchFamily="49" charset="-122"/>
              </a:rPr>
              <a:t>个月，原则上不超过</a:t>
            </a:r>
            <a:r>
              <a:rPr lang="en-US" altLang="zh-CN" sz="2000" b="1" dirty="0">
                <a:solidFill>
                  <a:srgbClr val="000044"/>
                </a:solidFill>
                <a:effectLst>
                  <a:outerShdw blurRad="38100" dist="38100" dir="2700000" algn="tl">
                    <a:srgbClr val="C0C0C0"/>
                  </a:outerShdw>
                </a:effectLst>
                <a:ea typeface="黑体" panose="02010609060101010101" pitchFamily="49" charset="-122"/>
              </a:rPr>
              <a:t>48</a:t>
            </a:r>
            <a:r>
              <a:rPr lang="zh-CN" altLang="en-US" sz="2000" b="1" dirty="0">
                <a:solidFill>
                  <a:srgbClr val="000044"/>
                </a:solidFill>
                <a:effectLst>
                  <a:outerShdw blurRad="38100" dist="38100" dir="2700000" algn="tl">
                    <a:srgbClr val="C0C0C0"/>
                  </a:outerShdw>
                </a:effectLst>
                <a:ea typeface="黑体" panose="02010609060101010101" pitchFamily="49" charset="-122"/>
              </a:rPr>
              <a:t>个月。</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spcBef>
                <a:spcPts val="1200"/>
              </a:spcBef>
              <a:buClr>
                <a:srgbClr val="000044"/>
              </a:buClr>
              <a:buSzPct val="100000"/>
              <a:buFontTx/>
              <a:buBlip>
                <a:blip r:embed="rId1"/>
              </a:buBlip>
              <a:defRPr/>
            </a:pPr>
            <a:r>
              <a:rPr lang="en-US" altLang="zh-CN" sz="2000" b="1" dirty="0">
                <a:solidFill>
                  <a:srgbClr val="000044"/>
                </a:solidFill>
                <a:effectLst>
                  <a:outerShdw blurRad="38100" dist="38100" dir="2700000" algn="tl">
                    <a:srgbClr val="C0C0C0"/>
                  </a:outerShdw>
                </a:effectLst>
                <a:ea typeface="黑体" panose="02010609060101010101" pitchFamily="49" charset="-122"/>
              </a:rPr>
              <a:t> </a:t>
            </a:r>
            <a:r>
              <a:rPr lang="zh-CN" altLang="en-US" sz="2000" b="1" dirty="0">
                <a:solidFill>
                  <a:srgbClr val="000044"/>
                </a:solidFill>
                <a:effectLst>
                  <a:outerShdw blurRad="38100" dist="38100" dir="2700000" algn="tl">
                    <a:srgbClr val="C0C0C0"/>
                  </a:outerShdw>
                </a:effectLst>
                <a:ea typeface="黑体" panose="02010609060101010101" pitchFamily="49" charset="-122"/>
              </a:rPr>
              <a:t>外语水平以所要求的</a:t>
            </a:r>
            <a:r>
              <a:rPr lang="zh-CN" altLang="en-US" sz="2000" b="1" dirty="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成绩单</a:t>
            </a:r>
            <a:r>
              <a:rPr lang="zh-CN" altLang="en-US" sz="2000" b="1" dirty="0">
                <a:solidFill>
                  <a:srgbClr val="000044"/>
                </a:solidFill>
                <a:effectLst>
                  <a:outerShdw blurRad="38100" dist="38100" dir="2700000" algn="tl">
                    <a:srgbClr val="C0C0C0"/>
                  </a:outerShdw>
                </a:effectLst>
                <a:ea typeface="黑体" panose="02010609060101010101" pitchFamily="49" charset="-122"/>
              </a:rPr>
              <a:t>或</a:t>
            </a:r>
            <a:r>
              <a:rPr lang="zh-CN" altLang="en-US" sz="2000" b="1" dirty="0">
                <a:solidFill>
                  <a:srgbClr val="C00000"/>
                </a:solidFill>
                <a:effectLst>
                  <a:outerShdw blurRad="38100" dist="38100" dir="2700000" algn="tl">
                    <a:srgbClr val="C0C0C0"/>
                  </a:outerShdw>
                </a:effectLst>
                <a:uFill>
                  <a:solidFill>
                    <a:srgbClr val="C00000"/>
                  </a:solidFill>
                </a:uFill>
                <a:ea typeface="黑体" panose="02010609060101010101" pitchFamily="49" charset="-122"/>
              </a:rPr>
              <a:t>证书</a:t>
            </a:r>
            <a:r>
              <a:rPr lang="zh-CN" altLang="en-US" sz="2000" b="1" dirty="0">
                <a:solidFill>
                  <a:srgbClr val="000044"/>
                </a:solidFill>
                <a:effectLst>
                  <a:outerShdw blurRad="38100" dist="38100" dir="2700000" algn="tl">
                    <a:srgbClr val="C0C0C0"/>
                  </a:outerShdw>
                </a:effectLst>
                <a:ea typeface="黑体" panose="02010609060101010101" pitchFamily="49" charset="-122"/>
              </a:rPr>
              <a:t>为优先考虑。</a:t>
            </a:r>
            <a:endParaRPr lang="en-US" altLang="zh-CN" sz="20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spcBef>
                <a:spcPts val="1200"/>
              </a:spcBef>
              <a:buClr>
                <a:srgbClr val="000044"/>
              </a:buClr>
              <a:buSzPct val="100000"/>
              <a:buFontTx/>
              <a:buBlip>
                <a:blip r:embed="rId1"/>
              </a:buBlip>
              <a:defRPr/>
            </a:pPr>
            <a:r>
              <a:rPr lang="en-US" altLang="zh-CN" sz="2000" b="1" dirty="0">
                <a:solidFill>
                  <a:srgbClr val="000044"/>
                </a:solidFill>
                <a:effectLst>
                  <a:outerShdw blurRad="38100" dist="38100" dir="2700000" algn="tl">
                    <a:srgbClr val="C0C0C0"/>
                  </a:outerShdw>
                </a:effectLst>
                <a:ea typeface="黑体" panose="02010609060101010101" pitchFamily="49" charset="-122"/>
              </a:rPr>
              <a:t> </a:t>
            </a:r>
            <a:r>
              <a:rPr lang="zh-CN" altLang="en-US" sz="2000" b="1" dirty="0">
                <a:solidFill>
                  <a:srgbClr val="C00000"/>
                </a:solidFill>
                <a:effectLst>
                  <a:outerShdw blurRad="38100" dist="38100" dir="2700000" algn="tl">
                    <a:srgbClr val="C0C0C0"/>
                  </a:outerShdw>
                </a:effectLst>
                <a:ea typeface="黑体" panose="02010609060101010101" pitchFamily="49" charset="-122"/>
              </a:rPr>
              <a:t>面向对象</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：应届</a:t>
            </a:r>
            <a:r>
              <a:rPr lang="zh-CN" altLang="en-US" sz="2000" b="1" dirty="0">
                <a:solidFill>
                  <a:srgbClr val="000044"/>
                </a:solidFill>
                <a:effectLst>
                  <a:outerShdw blurRad="38100" dist="38100" dir="2700000" algn="tl">
                    <a:srgbClr val="C0C0C0"/>
                  </a:outerShdw>
                </a:effectLst>
                <a:ea typeface="黑体" panose="02010609060101010101" pitchFamily="49" charset="-122"/>
              </a:rPr>
              <a:t>硕士毕业生、应届本科</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毕业生、</a:t>
            </a:r>
            <a:br>
              <a:rPr lang="en-US" altLang="zh-CN" sz="2000" b="1" dirty="0" smtClean="0">
                <a:solidFill>
                  <a:srgbClr val="000044"/>
                </a:solidFill>
                <a:effectLst>
                  <a:outerShdw blurRad="38100" dist="38100" dir="2700000" algn="tl">
                    <a:srgbClr val="C0C0C0"/>
                  </a:outerShdw>
                </a:effectLst>
                <a:ea typeface="黑体" panose="02010609060101010101" pitchFamily="49" charset="-122"/>
              </a:rPr>
            </a:b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已获硕士学位的在职人员。不超过</a:t>
            </a:r>
            <a:r>
              <a:rPr lang="en-US" altLang="zh-CN" sz="2000" b="1" dirty="0" smtClean="0">
                <a:solidFill>
                  <a:srgbClr val="000044"/>
                </a:solidFill>
                <a:effectLst>
                  <a:outerShdw blurRad="38100" dist="38100" dir="2700000" algn="tl">
                    <a:srgbClr val="C0C0C0"/>
                  </a:outerShdw>
                </a:effectLst>
                <a:ea typeface="黑体" panose="02010609060101010101" pitchFamily="49" charset="-122"/>
              </a:rPr>
              <a:t>35</a:t>
            </a:r>
            <a:r>
              <a:rPr lang="zh-CN" altLang="en-US" sz="2000" b="1" dirty="0" smtClean="0">
                <a:solidFill>
                  <a:srgbClr val="000044"/>
                </a:solidFill>
                <a:effectLst>
                  <a:outerShdw blurRad="38100" dist="38100" dir="2700000" algn="tl">
                    <a:srgbClr val="C0C0C0"/>
                  </a:outerShdw>
                </a:effectLst>
                <a:ea typeface="黑体" panose="02010609060101010101" pitchFamily="49" charset="-122"/>
              </a:rPr>
              <a:t>岁。</a:t>
            </a:r>
            <a:endParaRPr lang="zh-CN" altLang="en-US" sz="2000" b="1" dirty="0">
              <a:solidFill>
                <a:schemeClr val="accent4">
                  <a:lumMod val="75000"/>
                </a:schemeClr>
              </a:solidFill>
              <a:effectLst>
                <a:outerShdw blurRad="38100" dist="38100" dir="2700000" algn="tl">
                  <a:srgbClr val="C0C0C0"/>
                </a:outerShdw>
              </a:effectLst>
              <a:ea typeface="黑体" panose="02010609060101010101" pitchFamily="49" charset="-122"/>
            </a:endParaRPr>
          </a:p>
        </p:txBody>
      </p:sp>
      <p:cxnSp>
        <p:nvCxnSpPr>
          <p:cNvPr id="4" name="直接箭头连接符 3"/>
          <p:cNvCxnSpPr/>
          <p:nvPr/>
        </p:nvCxnSpPr>
        <p:spPr>
          <a:xfrm>
            <a:off x="3812875" y="2656936"/>
            <a:ext cx="241540" cy="232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五角星 7"/>
          <p:cNvSpPr/>
          <p:nvPr/>
        </p:nvSpPr>
        <p:spPr>
          <a:xfrm>
            <a:off x="4217000" y="2527541"/>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marL="457200" indent="-457200" fontAlgn="t">
              <a:spcBef>
                <a:spcPts val="1200"/>
              </a:spcBef>
              <a:buFont typeface="Wingdings" panose="05000000000000000000"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rPr>
              <a:t>攻读博士学位研究生项目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anose="02010609060101010101" pitchFamily="49" charset="-122"/>
            </a:endParaRPr>
          </a:p>
        </p:txBody>
      </p:sp>
      <p:sp>
        <p:nvSpPr>
          <p:cNvPr id="7" name="Rectangle 9"/>
          <p:cNvSpPr>
            <a:spLocks noChangeArrowheads="1"/>
          </p:cNvSpPr>
          <p:nvPr/>
        </p:nvSpPr>
        <p:spPr bwMode="auto">
          <a:xfrm>
            <a:off x="517585" y="1686464"/>
            <a:ext cx="7573992" cy="5355312"/>
          </a:xfrm>
          <a:prstGeom prst="rect">
            <a:avLst/>
          </a:prstGeom>
          <a:noFill/>
          <a:ln w="9525">
            <a:noFill/>
            <a:miter lim="800000"/>
          </a:ln>
        </p:spPr>
        <p:txBody>
          <a:bodyPr wrap="square">
            <a:spAutoFit/>
          </a:bodyPr>
          <a:lstStyle/>
          <a:p>
            <a:pPr eaLnBrk="1" fontAlgn="t" hangingPunct="1">
              <a:lnSpc>
                <a:spcPct val="200000"/>
              </a:lnSpc>
              <a:buClr>
                <a:srgbClr val="000044"/>
              </a:buClr>
              <a:buSzPct val="100000"/>
              <a:buFontTx/>
              <a:buBlip>
                <a:blip r:embed="rId1"/>
              </a:buBlip>
              <a:defRPr/>
            </a:pPr>
            <a:r>
              <a:rPr lang="en-US" altLang="zh-CN" sz="2800" b="1" dirty="0">
                <a:solidFill>
                  <a:srgbClr val="C00000"/>
                </a:solidFill>
                <a:effectLst>
                  <a:outerShdw blurRad="38100" dist="38100" dir="2700000" algn="tl">
                    <a:srgbClr val="C0C0C0"/>
                  </a:outerShdw>
                </a:effectLst>
                <a:ea typeface="黑体" panose="02010609060101010101" pitchFamily="49" charset="-122"/>
              </a:rPr>
              <a:t> </a:t>
            </a:r>
            <a:r>
              <a:rPr lang="zh-CN" altLang="en-US" sz="2400" b="1" dirty="0">
                <a:solidFill>
                  <a:srgbClr val="C00000"/>
                </a:solidFill>
                <a:effectLst>
                  <a:outerShdw blurRad="38100" dist="38100" dir="2700000" algn="tl">
                    <a:srgbClr val="C0C0C0"/>
                  </a:outerShdw>
                </a:effectLst>
                <a:ea typeface="黑体" panose="02010609060101010101" pitchFamily="49" charset="-122"/>
              </a:rPr>
              <a:t>先决条件</a:t>
            </a:r>
            <a:r>
              <a:rPr lang="zh-CN" altLang="en-US" sz="2400" b="1" dirty="0">
                <a:solidFill>
                  <a:srgbClr val="000044"/>
                </a:solidFill>
                <a:effectLst>
                  <a:outerShdw blurRad="38100" dist="38100" dir="2700000" algn="tl">
                    <a:srgbClr val="C0C0C0"/>
                  </a:outerShdw>
                </a:effectLst>
                <a:ea typeface="黑体" panose="02010609060101010101" pitchFamily="49" charset="-122"/>
              </a:rPr>
              <a:t>：申请时已获拟留学单位出具的</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anose="02010609060101010101" pitchFamily="49" charset="-122"/>
              </a:rPr>
              <a:t>攻读博士学位或硕博连读入学</a:t>
            </a:r>
            <a:r>
              <a:rPr lang="zh-CN" altLang="en-US" sz="2400" b="1" dirty="0">
                <a:solidFill>
                  <a:srgbClr val="FF0000"/>
                </a:solidFill>
                <a:effectLst>
                  <a:outerShdw blurRad="38100" dist="38100" dir="2700000" algn="tl">
                    <a:srgbClr val="C0C0C0"/>
                  </a:outerShdw>
                </a:effectLst>
                <a:ea typeface="黑体" panose="02010609060101010101" pitchFamily="49" charset="-122"/>
              </a:rPr>
              <a:t>通知书</a:t>
            </a:r>
            <a:endParaRPr lang="en-US" altLang="zh-CN" sz="2400" b="1" dirty="0">
              <a:solidFill>
                <a:srgbClr val="FF0000"/>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FF0000"/>
                </a:solidFill>
                <a:effectLst>
                  <a:outerShdw blurRad="38100" dist="38100" dir="2700000" algn="tl">
                    <a:srgbClr val="C0C0C0"/>
                  </a:outerShdw>
                </a:effectLst>
                <a:ea typeface="黑体" panose="02010609060101010101" pitchFamily="49" charset="-122"/>
              </a:rPr>
              <a:t>免学费</a:t>
            </a:r>
            <a:r>
              <a:rPr lang="zh-CN" altLang="en-US" sz="2400" b="1" dirty="0">
                <a:solidFill>
                  <a:srgbClr val="000044"/>
                </a:solidFill>
                <a:effectLst>
                  <a:outerShdw blurRad="38100" dist="38100" dir="2700000" algn="tl">
                    <a:srgbClr val="C0C0C0"/>
                  </a:outerShdw>
                </a:effectLst>
                <a:ea typeface="黑体" panose="02010609060101010101" pitchFamily="49" charset="-122"/>
              </a:rPr>
              <a:t>或获得</a:t>
            </a:r>
            <a:r>
              <a:rPr lang="zh-CN" altLang="en-US" sz="2400" b="1" dirty="0">
                <a:solidFill>
                  <a:srgbClr val="FF0000"/>
                </a:solidFill>
                <a:effectLst>
                  <a:outerShdw blurRad="38100" dist="38100" dir="2700000" algn="tl">
                    <a:srgbClr val="C0C0C0"/>
                  </a:outerShdw>
                </a:effectLst>
                <a:ea typeface="黑体" panose="02010609060101010101" pitchFamily="49" charset="-122"/>
              </a:rPr>
              <a:t>学费资助</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证明</a:t>
            </a:r>
            <a:endParaRPr lang="en-US" altLang="zh-CN" sz="2400" b="1" dirty="0">
              <a:solidFill>
                <a:srgbClr val="000044"/>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en-US" altLang="zh-CN" sz="2400" b="1" dirty="0" smtClean="0">
                <a:solidFill>
                  <a:srgbClr val="000044"/>
                </a:solidFill>
                <a:effectLst>
                  <a:outerShdw blurRad="38100" dist="38100" dir="2700000" algn="tl">
                    <a:srgbClr val="C0C0C0"/>
                  </a:outerShdw>
                </a:effectLst>
                <a:ea typeface="黑体" panose="02010609060101010101" pitchFamily="49" charset="-122"/>
              </a:rPr>
              <a:t>2019</a:t>
            </a: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年起国家建设高水平大学公派研究生项目所在单位或个人渠道</a:t>
            </a: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取消学费资助申请</a:t>
            </a:r>
            <a:endParaRPr lang="en-US" altLang="zh-CN" sz="2400" b="1" dirty="0">
              <a:solidFill>
                <a:srgbClr val="FF0000"/>
              </a:solidFill>
              <a:effectLst>
                <a:outerShdw blurRad="38100" dist="38100" dir="2700000" algn="tl">
                  <a:srgbClr val="C0C0C0"/>
                </a:outerShdw>
              </a:effectLst>
              <a:ea typeface="黑体" panose="02010609060101010101" pitchFamily="49" charset="-122"/>
            </a:endParaRPr>
          </a:p>
          <a:p>
            <a:pPr lvl="1" eaLnBrk="1" fontAlgn="t" hangingPunct="1">
              <a:lnSpc>
                <a:spcPct val="150000"/>
              </a:lnSpc>
              <a:buClr>
                <a:srgbClr val="000044"/>
              </a:buClr>
              <a:buSzPct val="100000"/>
              <a:defRPr/>
            </a:pPr>
            <a:endParaRPr lang="en-US" altLang="zh-CN" sz="2800" b="1" dirty="0">
              <a:solidFill>
                <a:srgbClr val="000044"/>
              </a:solidFill>
              <a:effectLst>
                <a:outerShdw blurRad="38100" dist="38100" dir="2700000" algn="tl">
                  <a:srgbClr val="C0C0C0"/>
                </a:outerShdw>
              </a:effectLst>
              <a:ea typeface="黑体" panose="02010609060101010101" pitchFamily="49" charset="-122"/>
            </a:endParaRPr>
          </a:p>
          <a:p>
            <a:pPr eaLnBrk="1" fontAlgn="t" hangingPunct="1">
              <a:lnSpc>
                <a:spcPct val="150000"/>
              </a:lnSpc>
              <a:spcBef>
                <a:spcPts val="1200"/>
              </a:spcBef>
              <a:buClr>
                <a:srgbClr val="000044"/>
              </a:buClr>
              <a:buSzPct val="100000"/>
              <a:defRPr/>
            </a:pPr>
            <a:endParaRPr lang="zh-CN" altLang="en-US" sz="2800" b="1" dirty="0">
              <a:solidFill>
                <a:srgbClr val="000044"/>
              </a:solidFill>
              <a:effectLst>
                <a:outerShdw blurRad="38100" dist="38100" dir="2700000" algn="tl">
                  <a:srgbClr val="C0C0C0"/>
                </a:outerShdw>
              </a:effectLst>
              <a:ea typeface="黑体" panose="02010609060101010101" pitchFamily="49" charset="-122"/>
            </a:endParaRPr>
          </a:p>
        </p:txBody>
      </p:sp>
      <p:sp>
        <p:nvSpPr>
          <p:cNvPr id="5" name="任意多边形 4"/>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1" fmla="*/ 0 w 9144000"/>
              <a:gd name="connsiteY0-2" fmla="*/ 0 h 681487"/>
              <a:gd name="connsiteX1-3" fmla="*/ 4425351 w 9144000"/>
              <a:gd name="connsiteY1-4" fmla="*/ 405443 h 681487"/>
              <a:gd name="connsiteX2-5" fmla="*/ 9144000 w 9144000"/>
              <a:gd name="connsiteY2-6" fmla="*/ 0 h 681487"/>
              <a:gd name="connsiteX3-7" fmla="*/ 9144000 w 9144000"/>
              <a:gd name="connsiteY3-8" fmla="*/ 681487 h 681487"/>
              <a:gd name="connsiteX4-9" fmla="*/ 0 w 9144000"/>
              <a:gd name="connsiteY4-10" fmla="*/ 681487 h 681487"/>
              <a:gd name="connsiteX5" fmla="*/ 0 w 9144000"/>
              <a:gd name="connsiteY5" fmla="*/ 0 h 681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6" name="五角星 5"/>
          <p:cNvSpPr/>
          <p:nvPr/>
        </p:nvSpPr>
        <p:spPr>
          <a:xfrm>
            <a:off x="6520252" y="5148815"/>
            <a:ext cx="308574" cy="24585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410419" y="1089805"/>
            <a:ext cx="8001000" cy="5078313"/>
          </a:xfrm>
          <a:prstGeom prst="rect">
            <a:avLst/>
          </a:prstGeom>
          <a:noFill/>
          <a:ln w="9525">
            <a:noFill/>
            <a:miter lim="800000"/>
          </a:ln>
        </p:spPr>
        <p:txBody>
          <a:bodyPr>
            <a:spAutoFit/>
          </a:bodyPr>
          <a:lstStyle/>
          <a:p>
            <a:pPr eaLnBrk="1" hangingPunct="1">
              <a:lnSpc>
                <a:spcPct val="150000"/>
              </a:lnSpc>
              <a:spcBef>
                <a:spcPct val="50000"/>
              </a:spcBef>
              <a:buFont typeface="Wingdings" panose="05000000000000000000" pitchFamily="2" charset="2"/>
              <a:buNone/>
              <a:defRPr/>
            </a:pPr>
            <a:endParaRPr lang="zh-CN" altLang="en-US" sz="2400" b="1" dirty="0" smtClean="0">
              <a:solidFill>
                <a:srgbClr val="000044"/>
              </a:solidFill>
              <a:effectLst>
                <a:outerShdw blurRad="38100" dist="38100" dir="2700000" algn="tl">
                  <a:srgbClr val="C0C0C0"/>
                </a:outerShdw>
              </a:effectLst>
              <a:ea typeface="黑体" panose="02010609060101010101" pitchFamily="49" charset="-122"/>
              <a:sym typeface="Wingdings" panose="05000000000000000000" pitchFamily="2" charset="2"/>
            </a:endParaRPr>
          </a:p>
          <a:p>
            <a:pPr eaLnBrk="1" fontAlgn="t" hangingPunct="1">
              <a:lnSpc>
                <a:spcPct val="200000"/>
              </a:lnSpc>
              <a:buClr>
                <a:srgbClr val="000044"/>
              </a:buClr>
              <a:buSzPct val="100000"/>
              <a:buFontTx/>
              <a:buBlip>
                <a:blip r:embed="rId1"/>
              </a:buBlip>
              <a:defRPr/>
            </a:pPr>
            <a:r>
              <a:rPr lang="zh-CN" altLang="en-US" sz="2400" b="1" dirty="0" smtClean="0">
                <a:solidFill>
                  <a:srgbClr val="000044"/>
                </a:solidFill>
                <a:effectLst>
                  <a:outerShdw blurRad="38100" dist="38100" dir="2700000" algn="tl">
                    <a:srgbClr val="C0C0C0"/>
                  </a:outerShdw>
                </a:effectLst>
                <a:ea typeface="黑体" panose="02010609060101010101" pitchFamily="49" charset="-122"/>
              </a:rPr>
              <a:t> </a:t>
            </a:r>
            <a:r>
              <a:rPr lang="zh-CN" altLang="en-US" sz="2400" b="1" dirty="0" smtClean="0">
                <a:solidFill>
                  <a:srgbClr val="C00000"/>
                </a:solidFill>
                <a:effectLst>
                  <a:outerShdw blurRad="38100" dist="38100" dir="2700000" algn="tl">
                    <a:srgbClr val="C0C0C0"/>
                  </a:outerShdw>
                </a:effectLst>
                <a:ea typeface="黑体" panose="02010609060101010101" pitchFamily="49" charset="-122"/>
              </a:rPr>
              <a:t>国家建设高水平大学公派研究生项目</a:t>
            </a:r>
            <a:endParaRPr lang="en-US" altLang="zh-CN" sz="2400" b="1" dirty="0" smtClean="0">
              <a:solidFill>
                <a:srgbClr val="C00000"/>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攻读博士学位研究生项目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smtClean="0">
                <a:solidFill>
                  <a:srgbClr val="FF0000"/>
                </a:solidFill>
                <a:effectLst>
                  <a:outerShdw blurRad="38100" dist="38100" dir="2700000" algn="tl">
                    <a:srgbClr val="C0C0C0"/>
                  </a:outerShdw>
                </a:effectLst>
                <a:ea typeface="黑体" panose="02010609060101010101" pitchFamily="49" charset="-122"/>
              </a:rPr>
              <a:t>联合培养博士研究生项目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 博士生导师短期出国交流项目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eaLnBrk="1" fontAlgn="t" hangingPunct="1">
              <a:lnSpc>
                <a:spcPct val="200000"/>
              </a:lnSpc>
              <a:buClr>
                <a:srgbClr val="000044"/>
              </a:buClr>
              <a:buSzPct val="100000"/>
              <a:buFontTx/>
              <a:buBlip>
                <a:blip r:embed="rId1"/>
              </a:buBlip>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 特殊渠道项目</a:t>
            </a:r>
            <a:endParaRPr lang="en-US" altLang="zh-CN" sz="2400" b="1" dirty="0" smtClean="0">
              <a:solidFill>
                <a:schemeClr val="bg1">
                  <a:lumMod val="50000"/>
                </a:schemeClr>
              </a:solidFill>
              <a:effectLst>
                <a:outerShdw blurRad="38100" dist="38100" dir="2700000" algn="tl">
                  <a:srgbClr val="C0C0C0"/>
                </a:outerShdw>
              </a:effectLst>
              <a:ea typeface="黑体" panose="02010609060101010101" pitchFamily="49" charset="-122"/>
            </a:endParaRPr>
          </a:p>
          <a:p>
            <a:pPr fontAlgn="t">
              <a:lnSpc>
                <a:spcPct val="200000"/>
              </a:lnSpc>
              <a:buClr>
                <a:srgbClr val="000044"/>
              </a:buClr>
              <a:buSzPct val="100000"/>
              <a:buBlip>
                <a:blip r:embed="rId1"/>
              </a:buBlip>
              <a:defRPr/>
            </a:pPr>
            <a:r>
              <a:rPr lang="zh-CN" altLang="en-US" sz="2400" b="1" dirty="0" smtClean="0">
                <a:solidFill>
                  <a:schemeClr val="bg1">
                    <a:lumMod val="50000"/>
                  </a:schemeClr>
                </a:solidFill>
                <a:effectLst>
                  <a:outerShdw blurRad="38100" dist="38100" dir="2700000" algn="tl">
                    <a:srgbClr val="C0C0C0"/>
                  </a:outerShdw>
                </a:effectLst>
                <a:ea typeface="黑体" panose="02010609060101010101" pitchFamily="49" charset="-122"/>
              </a:rPr>
              <a:t>艺术类人才特别培养项目</a:t>
            </a:r>
            <a:endParaRPr lang="en-US" altLang="zh-CN" sz="2400" b="1" dirty="0">
              <a:solidFill>
                <a:schemeClr val="bg1">
                  <a:lumMod val="50000"/>
                </a:schemeClr>
              </a:solidFill>
              <a:effectLst>
                <a:outerShdw blurRad="38100" dist="38100" dir="2700000" algn="tl">
                  <a:srgbClr val="C0C0C0"/>
                </a:outerShdw>
              </a:effectLst>
              <a:ea typeface="黑体" panose="02010609060101010101" pitchFamily="49"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1" fmla="*/ 0 w 2380891"/>
              <a:gd name="connsiteY0-2" fmla="*/ 2294624 h 2294624"/>
              <a:gd name="connsiteX1-3" fmla="*/ 0 w 2380891"/>
              <a:gd name="connsiteY1-4" fmla="*/ 0 h 2294624"/>
              <a:gd name="connsiteX2-5" fmla="*/ 724618 w 2380891"/>
              <a:gd name="connsiteY2-6" fmla="*/ 1544128 h 2294624"/>
              <a:gd name="connsiteX3-7" fmla="*/ 2380891 w 2380891"/>
              <a:gd name="connsiteY3-8" fmla="*/ 2294624 h 2294624"/>
              <a:gd name="connsiteX4" fmla="*/ 0 w 2380891"/>
              <a:gd name="connsiteY4" fmla="*/ 2294624 h 2294624"/>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6-VI主题">
  <a:themeElements>
    <a:clrScheme name="VI统一色">
      <a:dk1>
        <a:srgbClr val="000000"/>
      </a:dk1>
      <a:lt1>
        <a:srgbClr val="FFFFFF"/>
      </a:lt1>
      <a:dk2>
        <a:srgbClr val="BD9F68"/>
      </a:dk2>
      <a:lt2>
        <a:srgbClr val="B5B5B6"/>
      </a:lt2>
      <a:accent1>
        <a:srgbClr val="C8161E"/>
      </a:accent1>
      <a:accent2>
        <a:srgbClr val="F08300"/>
      </a:accent2>
      <a:accent3>
        <a:srgbClr val="FDD000"/>
      </a:accent3>
      <a:accent4>
        <a:srgbClr val="338D27"/>
      </a:accent4>
      <a:accent5>
        <a:srgbClr val="0086D1"/>
      </a:accent5>
      <a:accent6>
        <a:srgbClr val="004098"/>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Template>
  <TotalTime>0</TotalTime>
  <Words>8020</Words>
  <Application>WPS 演示</Application>
  <PresentationFormat>全屏显示(4:3)</PresentationFormat>
  <Paragraphs>737</Paragraphs>
  <Slides>57</Slides>
  <Notes>15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57</vt:i4>
      </vt:variant>
    </vt:vector>
  </HeadingPairs>
  <TitlesOfParts>
    <vt:vector size="74" baseType="lpstr">
      <vt:lpstr>Arial</vt:lpstr>
      <vt:lpstr>宋体</vt:lpstr>
      <vt:lpstr>Wingdings</vt:lpstr>
      <vt:lpstr>Calibri</vt:lpstr>
      <vt:lpstr>微软雅黑</vt:lpstr>
      <vt:lpstr>Book Antiqua</vt:lpstr>
      <vt:lpstr>Times New Roman</vt:lpstr>
      <vt:lpstr>华文中宋</vt:lpstr>
      <vt:lpstr>华文仿宋</vt:lpstr>
      <vt:lpstr>等线 Light</vt:lpstr>
      <vt:lpstr>等线</vt:lpstr>
      <vt:lpstr>黑体</vt:lpstr>
      <vt:lpstr>Arial Unicode MS</vt:lpstr>
      <vt:lpstr>华文楷体</vt:lpstr>
      <vt:lpstr>Wingdings</vt:lpstr>
      <vt:lpstr>等线</vt:lpstr>
      <vt:lpstr>2016-VI主题</vt:lpstr>
      <vt:lpstr>2019年国家公派留学研究生项目宣讲会  （医学院专场）</vt:lpstr>
      <vt:lpstr>国家留学基金委 (CSC)</vt:lpstr>
      <vt:lpstr>目录 Contents</vt:lpstr>
      <vt:lpstr>目录 Contents</vt:lpstr>
      <vt:lpstr>项目种类—概览</vt:lpstr>
      <vt:lpstr>项目概述</vt:lpstr>
      <vt:lpstr>项目概述</vt:lpstr>
      <vt:lpstr>攻读博士学位研究生项目</vt:lpstr>
      <vt:lpstr>各类项目概述</vt:lpstr>
      <vt:lpstr>各类项目概述</vt:lpstr>
      <vt:lpstr>联合培养博士研究生项目</vt:lpstr>
      <vt:lpstr>项目概述</vt:lpstr>
      <vt:lpstr>各类项目概述</vt:lpstr>
      <vt:lpstr>博士生导师短期出国交流项目</vt:lpstr>
      <vt:lpstr>各类项目概述</vt:lpstr>
      <vt:lpstr>各类项目概述</vt:lpstr>
      <vt:lpstr>关于联合国实习项目的一些说明</vt:lpstr>
      <vt:lpstr>各类项目概述</vt:lpstr>
      <vt:lpstr>各类项目概述</vt:lpstr>
      <vt:lpstr>公派项目检索</vt:lpstr>
      <vt:lpstr>遴选通知查询</vt:lpstr>
      <vt:lpstr>选派办法查询</vt:lpstr>
      <vt:lpstr>目录 Contents</vt:lpstr>
      <vt:lpstr>PowerPoint 演示文稿</vt:lpstr>
      <vt:lpstr>校内工作安排</vt:lpstr>
      <vt:lpstr>联培博士类-工作时间流程</vt:lpstr>
      <vt:lpstr>其他类-工作时间流程</vt:lpstr>
      <vt:lpstr>校内工作安排</vt:lpstr>
      <vt:lpstr>校内工作安排</vt:lpstr>
      <vt:lpstr>工作时间流程</vt:lpstr>
      <vt:lpstr>校内工作安排</vt:lpstr>
      <vt:lpstr>工作时间流程</vt:lpstr>
      <vt:lpstr>目录 Contents</vt:lpstr>
      <vt:lpstr>注意事项</vt:lpstr>
      <vt:lpstr>注意事项—申请材料（博士）</vt:lpstr>
      <vt:lpstr>校内系统材料上传界面</vt:lpstr>
      <vt:lpstr>注意事项—申请材料（博士）</vt:lpstr>
      <vt:lpstr>注意事项—申请材料（博士）</vt:lpstr>
      <vt:lpstr>注意事项—申请材料（博士）</vt:lpstr>
      <vt:lpstr>PowerPoint 演示文稿</vt:lpstr>
      <vt:lpstr>注意事项—申请材料（博士）</vt:lpstr>
      <vt:lpstr>注意事项—申请材料（博士）</vt:lpstr>
      <vt:lpstr>注意事项—申请材料（博士）</vt:lpstr>
      <vt:lpstr>注意事项—申请材料（博士）</vt:lpstr>
      <vt:lpstr>注意事项—申请材料（博士）</vt:lpstr>
      <vt:lpstr>注意事项—申请材料（博士）</vt:lpstr>
      <vt:lpstr>PowerPoint 演示文稿</vt:lpstr>
      <vt:lpstr>注意事项—特别提醒</vt:lpstr>
      <vt:lpstr>注意事项—特别提醒</vt:lpstr>
      <vt:lpstr>注意事项—特别提醒</vt:lpstr>
      <vt:lpstr>注意事项—特别提醒</vt:lpstr>
      <vt:lpstr>注意事项—特别提醒</vt:lpstr>
      <vt:lpstr>注意事项—特别提醒</vt:lpstr>
      <vt:lpstr>目录 Contents</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Paris</cp:lastModifiedBy>
  <cp:revision>992</cp:revision>
  <dcterms:created xsi:type="dcterms:W3CDTF">2016-01-21T16:32:00Z</dcterms:created>
  <dcterms:modified xsi:type="dcterms:W3CDTF">2018-12-18T00:24:36Z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