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57" r:id="rId3"/>
    <p:sldId id="283" r:id="rId4"/>
    <p:sldId id="259" r:id="rId5"/>
    <p:sldId id="260" r:id="rId6"/>
    <p:sldId id="261" r:id="rId7"/>
    <p:sldId id="263" r:id="rId8"/>
    <p:sldId id="264" r:id="rId9"/>
    <p:sldId id="265" r:id="rId10"/>
    <p:sldId id="294" r:id="rId11"/>
    <p:sldId id="268" r:id="rId12"/>
    <p:sldId id="270" r:id="rId13"/>
    <p:sldId id="285" r:id="rId14"/>
    <p:sldId id="271" r:id="rId15"/>
    <p:sldId id="273" r:id="rId16"/>
    <p:sldId id="274" r:id="rId17"/>
    <p:sldId id="275" r:id="rId18"/>
    <p:sldId id="272" r:id="rId19"/>
    <p:sldId id="276" r:id="rId20"/>
    <p:sldId id="298" r:id="rId21"/>
    <p:sldId id="277" r:id="rId22"/>
    <p:sldId id="297" r:id="rId23"/>
    <p:sldId id="286" r:id="rId24"/>
    <p:sldId id="278" r:id="rId25"/>
    <p:sldId id="279" r:id="rId26"/>
    <p:sldId id="281" r:id="rId27"/>
    <p:sldId id="280" r:id="rId28"/>
    <p:sldId id="282" r:id="rId29"/>
    <p:sldId id="296" r:id="rId30"/>
    <p:sldId id="291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685" autoAdjust="0"/>
  </p:normalViewPr>
  <p:slideViewPr>
    <p:cSldViewPr>
      <p:cViewPr varScale="1">
        <p:scale>
          <a:sx n="103" d="100"/>
          <a:sy n="103" d="100"/>
        </p:scale>
        <p:origin x="-1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E082E-DA07-464E-9D7A-4AA281398350}" type="datetimeFigureOut">
              <a:rPr lang="zh-CN" altLang="en-US" smtClean="0"/>
              <a:t>2016/2/16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F0F7E-C1B4-4E87-841C-DE88EAF422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86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F0F7E-C1B4-4E87-841C-DE88EAF422D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85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2016/2/16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t>2016/2/16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t>2016/2/16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t>2016/2/16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t>2016/2/16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2636912"/>
            <a:ext cx="6172200" cy="1894362"/>
          </a:xfrm>
        </p:spPr>
        <p:txBody>
          <a:bodyPr anchor="ctr" anchorCtr="1">
            <a:normAutofit/>
          </a:bodyPr>
          <a:lstStyle/>
          <a:p>
            <a:pPr algn="ctr"/>
            <a:r>
              <a:rPr lang="zh-CN" altLang="en-US" sz="66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隶书" pitchFamily="49" charset="-122"/>
                <a:ea typeface="隶书" pitchFamily="49" charset="-122"/>
              </a:rPr>
              <a:t>工作交流</a:t>
            </a:r>
            <a:endParaRPr lang="zh-CN" altLang="en-US" sz="66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88224" y="5003322"/>
            <a:ext cx="1869976" cy="137160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潘晓蓉</a:t>
            </a:r>
            <a:endParaRPr lang="en-US" altLang="zh-CN" sz="2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altLang="zh-CN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2015.7.23</a:t>
            </a:r>
            <a:endParaRPr lang="zh-CN" altLang="en-US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9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28" y="476672"/>
            <a:ext cx="581053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23528" y="836712"/>
            <a:ext cx="2359672" cy="28931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/>
              <a:t>IRF-1</a:t>
            </a:r>
            <a:r>
              <a:rPr lang="zh-CN" altLang="en-US" dirty="0"/>
              <a:t>既可以通过依赖于</a:t>
            </a:r>
            <a:r>
              <a:rPr lang="en-US" altLang="zh-CN" dirty="0"/>
              <a:t>IRF-9</a:t>
            </a:r>
            <a:r>
              <a:rPr lang="zh-CN" altLang="en-US" dirty="0"/>
              <a:t>和</a:t>
            </a:r>
            <a:r>
              <a:rPr lang="en-US" altLang="zh-CN" dirty="0"/>
              <a:t>STAT2</a:t>
            </a:r>
            <a:r>
              <a:rPr lang="zh-CN" altLang="en-US" dirty="0"/>
              <a:t>的方式也可以通过不依赖于</a:t>
            </a:r>
            <a:r>
              <a:rPr lang="en-US" altLang="zh-CN" dirty="0"/>
              <a:t>IRF-9</a:t>
            </a:r>
            <a:r>
              <a:rPr lang="zh-CN" altLang="en-US" dirty="0"/>
              <a:t>和</a:t>
            </a:r>
            <a:r>
              <a:rPr lang="en-US" altLang="zh-CN" dirty="0"/>
              <a:t>STAT2</a:t>
            </a:r>
            <a:r>
              <a:rPr lang="zh-CN" altLang="en-US" dirty="0"/>
              <a:t>的方式来调控</a:t>
            </a:r>
            <a:r>
              <a:rPr lang="en-US" altLang="zh-CN" dirty="0"/>
              <a:t>RIG-G</a:t>
            </a:r>
            <a:r>
              <a:rPr lang="zh-CN" altLang="en-US" dirty="0"/>
              <a:t>的表达。</a:t>
            </a:r>
          </a:p>
        </p:txBody>
      </p:sp>
      <p:sp>
        <p:nvSpPr>
          <p:cNvPr id="4" name="矩形 3"/>
          <p:cNvSpPr/>
          <p:nvPr/>
        </p:nvSpPr>
        <p:spPr>
          <a:xfrm>
            <a:off x="6006599" y="5625344"/>
            <a:ext cx="180020" cy="9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278225" y="5625344"/>
            <a:ext cx="180020" cy="9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53023" y="714182"/>
            <a:ext cx="6110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U3A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812360" y="4581128"/>
            <a:ext cx="6110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U2A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867355" y="4779565"/>
            <a:ext cx="9845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HT1080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697617" y="1052736"/>
            <a:ext cx="9845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HT1080</a:t>
            </a:r>
          </a:p>
        </p:txBody>
      </p:sp>
    </p:spTree>
    <p:extLst>
      <p:ext uri="{BB962C8B-B14F-4D97-AF65-F5344CB8AC3E}">
        <p14:creationId xmlns:p14="http://schemas.microsoft.com/office/powerpoint/2010/main" val="30571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050925" y="10890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838200" y="685800"/>
            <a:ext cx="6858000" cy="44941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/>
              <a:t>维甲酸可以诱导</a:t>
            </a:r>
            <a:r>
              <a:rPr lang="en-US" altLang="zh-CN" dirty="0"/>
              <a:t>NB4</a:t>
            </a:r>
            <a:r>
              <a:rPr lang="zh-CN" altLang="en-US" dirty="0"/>
              <a:t>细胞合成并自分泌干扰素。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781800" y="5699125"/>
            <a:ext cx="712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U3A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868613" y="5984453"/>
            <a:ext cx="70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NB4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15132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73" y="1429681"/>
            <a:ext cx="3265916" cy="443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0"/>
            <a:ext cx="4905375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2641919" y="4279513"/>
            <a:ext cx="2520000" cy="2160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3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827584" y="3140968"/>
            <a:ext cx="7467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EGFRvA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基因功能及其调控机制的研究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21" y="1240007"/>
            <a:ext cx="6341049" cy="295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60" y="4581128"/>
            <a:ext cx="32289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764704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4586601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75281" y="236382"/>
            <a:ext cx="6918559" cy="452496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 smtClean="0"/>
              <a:t>EGFRvA</a:t>
            </a:r>
            <a:r>
              <a:rPr lang="zh-CN" altLang="en-US" dirty="0" smtClean="0"/>
              <a:t>是</a:t>
            </a:r>
            <a:r>
              <a:rPr lang="en-US" altLang="zh-CN" dirty="0" smtClean="0"/>
              <a:t>EGFR</a:t>
            </a:r>
            <a:r>
              <a:rPr lang="zh-CN" altLang="en-US" dirty="0" smtClean="0"/>
              <a:t>的新型异构体，在各种组织中广泛表达。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64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44" y="1801366"/>
            <a:ext cx="60483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37670"/>
            <a:ext cx="65341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8200" y="376208"/>
            <a:ext cx="6858000" cy="89255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/>
              <a:t>与癌旁相比，</a:t>
            </a:r>
            <a:r>
              <a:rPr lang="en-US" altLang="zh-CN" dirty="0" smtClean="0"/>
              <a:t>EGFRvA</a:t>
            </a:r>
            <a:r>
              <a:rPr lang="zh-CN" altLang="en-US" dirty="0" smtClean="0"/>
              <a:t>在多种肿瘤组织中高表达；</a:t>
            </a:r>
            <a:r>
              <a:rPr lang="en-US" altLang="zh-CN" dirty="0" err="1" smtClean="0"/>
              <a:t>EGFRvA</a:t>
            </a:r>
            <a:r>
              <a:rPr lang="zh-CN" altLang="en-US" dirty="0" smtClean="0"/>
              <a:t>的表达与胶质瘤的分级和预后不良相关。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74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10418"/>
            <a:ext cx="22288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95" y="3645024"/>
            <a:ext cx="42005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308010" y="372267"/>
            <a:ext cx="2712261" cy="2943225"/>
            <a:chOff x="4085318" y="3573014"/>
            <a:chExt cx="2588284" cy="2943226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573015"/>
              <a:ext cx="2533650" cy="294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4085318" y="3573014"/>
              <a:ext cx="576064" cy="432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4460410" y="524667"/>
            <a:ext cx="603657" cy="432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78247" y="810418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56632" y="772050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02424" y="3255755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38799" y="3671505"/>
            <a:ext cx="2389643" cy="169277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/>
              <a:t>体外和体内实验均证明</a:t>
            </a:r>
            <a:r>
              <a:rPr lang="en-US" altLang="zh-CN" dirty="0" smtClean="0"/>
              <a:t>EGFRvA</a:t>
            </a:r>
            <a:r>
              <a:rPr lang="zh-CN" altLang="en-US" dirty="0" smtClean="0"/>
              <a:t>可促进胶质瘤细胞的侵袭迁移。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82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1653758" y="1235293"/>
            <a:ext cx="2126154" cy="4366566"/>
            <a:chOff x="2924175" y="436505"/>
            <a:chExt cx="3295650" cy="598334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175" y="438150"/>
              <a:ext cx="3295650" cy="598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2924175" y="436505"/>
              <a:ext cx="603657" cy="432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024336" cy="301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547664" y="2636912"/>
            <a:ext cx="2160000" cy="3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46916" y="1392945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49814" y="1392945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43382" y="461091"/>
            <a:ext cx="6858000" cy="44941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 smtClean="0"/>
              <a:t>EGFRvA</a:t>
            </a:r>
            <a:r>
              <a:rPr lang="zh-CN" altLang="en-US" dirty="0" smtClean="0"/>
              <a:t>可以使得</a:t>
            </a:r>
            <a:r>
              <a:rPr lang="en-US" altLang="zh-CN" dirty="0" smtClean="0"/>
              <a:t>U87</a:t>
            </a:r>
            <a:r>
              <a:rPr lang="zh-CN" altLang="en-US" dirty="0" smtClean="0"/>
              <a:t>细胞中</a:t>
            </a:r>
            <a:r>
              <a:rPr lang="en-US" altLang="zh-CN" dirty="0" smtClean="0"/>
              <a:t>STAT3</a:t>
            </a:r>
            <a:r>
              <a:rPr lang="zh-CN" altLang="en-US" dirty="0" smtClean="0"/>
              <a:t>的磷酸化水平增强。</a:t>
            </a:r>
            <a:endParaRPr lang="zh-CN" altLang="en-US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940152" y="5222723"/>
            <a:ext cx="1368152" cy="44941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dirty="0" smtClean="0">
                <a:solidFill>
                  <a:srgbClr val="7030A0"/>
                </a:solidFill>
              </a:rPr>
              <a:t>肿瘤标本</a:t>
            </a:r>
            <a:endParaRPr lang="zh-CN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1187623" y="1138310"/>
            <a:ext cx="2556915" cy="2376264"/>
            <a:chOff x="3707904" y="980727"/>
            <a:chExt cx="3505200" cy="325755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980728"/>
              <a:ext cx="3505200" cy="325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3923928" y="980727"/>
              <a:ext cx="603657" cy="432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609381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2688133" cy="284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48231" y="1111427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1138311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37317" y="3645623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45988" y="483214"/>
            <a:ext cx="6858000" cy="44941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 smtClean="0"/>
              <a:t>STAT3</a:t>
            </a:r>
            <a:r>
              <a:rPr lang="zh-CN" altLang="en-US" dirty="0" smtClean="0"/>
              <a:t>可以促进</a:t>
            </a:r>
            <a:r>
              <a:rPr lang="en-US" altLang="zh-CN" dirty="0" smtClean="0"/>
              <a:t>HB-EGF</a:t>
            </a:r>
            <a:r>
              <a:rPr lang="zh-CN" altLang="en-US" dirty="0" smtClean="0"/>
              <a:t>的表达。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0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1162"/>
            <a:ext cx="2757171" cy="280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5212656" cy="324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13" y="3789040"/>
            <a:ext cx="4330973" cy="279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82" y="264366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4183" y="264366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68731" y="3789040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5871" y="3773636"/>
            <a:ext cx="2263921" cy="169277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 smtClean="0"/>
              <a:t>EGFRvA</a:t>
            </a:r>
            <a:r>
              <a:rPr lang="zh-CN" altLang="en-US" dirty="0" smtClean="0"/>
              <a:t>可以通过</a:t>
            </a:r>
            <a:r>
              <a:rPr lang="en-US" altLang="zh-CN" dirty="0" smtClean="0"/>
              <a:t>STAT3/HB-EGF</a:t>
            </a:r>
            <a:r>
              <a:rPr lang="zh-CN" altLang="en-US" dirty="0" smtClean="0"/>
              <a:t>发挥其增强胶质瘤细胞侵袭迁移的功能。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85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chemeClr val="tx1"/>
                </a:solidFill>
                <a:latin typeface="+mn-ea"/>
                <a:ea typeface="+mn-ea"/>
              </a:rPr>
              <a:t>工作介绍</a:t>
            </a:r>
            <a:endParaRPr lang="zh-CN" altLang="en-US" sz="4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/>
          </a:bodyPr>
          <a:lstStyle/>
          <a:p>
            <a:endParaRPr lang="en-US" altLang="zh-CN" b="1" dirty="0" smtClean="0"/>
          </a:p>
          <a:p>
            <a:endParaRPr lang="en-US" altLang="zh-CN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RIG-G</a:t>
            </a: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基因功能及其调控机制的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研究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/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EGFRvA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基因</a:t>
            </a: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功能及其调控机制的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研究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/>
          </a:p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Mir-638</a:t>
            </a: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基因功能及其作用机制的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研究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3560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90" y="1309043"/>
            <a:ext cx="6017845" cy="28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5576" y="532210"/>
            <a:ext cx="7056784" cy="49244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 smtClean="0"/>
              <a:t>EGFR</a:t>
            </a:r>
            <a:r>
              <a:rPr lang="zh-CN" altLang="en-US" dirty="0" smtClean="0"/>
              <a:t>和</a:t>
            </a:r>
            <a:r>
              <a:rPr lang="en-US" altLang="zh-CN" dirty="0" smtClean="0"/>
              <a:t>EGFRvA</a:t>
            </a:r>
            <a:r>
              <a:rPr lang="zh-CN" altLang="en-US" dirty="0" smtClean="0"/>
              <a:t>来源于同一个基因，具有不同的</a:t>
            </a:r>
            <a:r>
              <a:rPr lang="en-US" altLang="zh-CN" dirty="0" smtClean="0"/>
              <a:t>3’UTR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73" y="4365104"/>
            <a:ext cx="3899481" cy="21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64568"/>
            <a:ext cx="3486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7810"/>
            <a:ext cx="35528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8" y="3447138"/>
            <a:ext cx="2398018" cy="289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09" y="3933056"/>
            <a:ext cx="489045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6400" y="1124744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4343" y="1309410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7936" y="3474423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82320" y="3474423"/>
            <a:ext cx="364202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55576" y="404664"/>
            <a:ext cx="6858000" cy="44941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 smtClean="0"/>
              <a:t>mir-542-5p</a:t>
            </a:r>
            <a:r>
              <a:rPr lang="zh-CN" altLang="en-US" dirty="0" smtClean="0"/>
              <a:t>可以特异性调控</a:t>
            </a:r>
            <a:r>
              <a:rPr lang="en-US" altLang="zh-CN" dirty="0" smtClean="0"/>
              <a:t>EGFRvA</a:t>
            </a:r>
            <a:r>
              <a:rPr lang="zh-CN" altLang="en-US" dirty="0" smtClean="0"/>
              <a:t>的表达。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34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984878" y="539388"/>
            <a:ext cx="5245988" cy="5553908"/>
            <a:chOff x="1984878" y="539388"/>
            <a:chExt cx="5245988" cy="5553908"/>
          </a:xfrm>
        </p:grpSpPr>
        <p:sp>
          <p:nvSpPr>
            <p:cNvPr id="2" name="椭圆 1"/>
            <p:cNvSpPr/>
            <p:nvPr/>
          </p:nvSpPr>
          <p:spPr>
            <a:xfrm rot="5400000">
              <a:off x="4541134" y="1704496"/>
              <a:ext cx="648000" cy="1512000"/>
            </a:xfrm>
            <a:prstGeom prst="ellipse">
              <a:avLst/>
            </a:prstGeom>
            <a:gradFill flip="none" rotWithShape="1"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altLang="zh-CN" b="1" dirty="0" smtClean="0">
                  <a:latin typeface="Arial" pitchFamily="34" charset="0"/>
                  <a:cs typeface="Arial" pitchFamily="34" charset="0"/>
                </a:rPr>
                <a:t>EGFRvA</a:t>
              </a:r>
              <a:endParaRPr lang="zh-CN" altLang="en-US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199134" y="3717048"/>
              <a:ext cx="1332000" cy="504040"/>
              <a:chOff x="2627784" y="4025684"/>
              <a:chExt cx="1332000" cy="504040"/>
            </a:xfrm>
          </p:grpSpPr>
          <p:sp>
            <p:nvSpPr>
              <p:cNvPr id="4" name="同侧圆角矩形 3"/>
              <p:cNvSpPr/>
              <p:nvPr/>
            </p:nvSpPr>
            <p:spPr>
              <a:xfrm>
                <a:off x="2627784" y="4169684"/>
                <a:ext cx="1188000" cy="360040"/>
              </a:xfrm>
              <a:prstGeom prst="round2Same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latin typeface="Arial" pitchFamily="34" charset="0"/>
                    <a:cs typeface="Arial" pitchFamily="34" charset="0"/>
                  </a:rPr>
                  <a:t>STAT3</a:t>
                </a:r>
                <a:endParaRPr lang="zh-CN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流程图: 联系 4"/>
              <p:cNvSpPr>
                <a:spLocks noChangeAspect="1"/>
              </p:cNvSpPr>
              <p:nvPr/>
            </p:nvSpPr>
            <p:spPr>
              <a:xfrm>
                <a:off x="3671784" y="4025684"/>
                <a:ext cx="288000" cy="288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altLang="zh-CN" b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endParaRPr lang="zh-CN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菱形 8"/>
            <p:cNvSpPr/>
            <p:nvPr/>
          </p:nvSpPr>
          <p:spPr>
            <a:xfrm>
              <a:off x="4721134" y="5317184"/>
              <a:ext cx="288000" cy="2880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30372" y="5723964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itchFamily="34" charset="0"/>
                  <a:cs typeface="Arial" pitchFamily="34" charset="0"/>
                </a:rPr>
                <a:t>HB-EGF</a:t>
              </a:r>
              <a:endParaRPr lang="zh-CN" alt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6521382" y="2113764"/>
              <a:ext cx="144000" cy="1440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6521382" y="2347235"/>
              <a:ext cx="144000" cy="1440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6912904" y="2347235"/>
              <a:ext cx="144000" cy="1440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6770546" y="2203235"/>
              <a:ext cx="144000" cy="1440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6723528" y="2411612"/>
              <a:ext cx="144000" cy="1440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 rot="5400000">
              <a:off x="2834261" y="1490205"/>
              <a:ext cx="4896464" cy="2994830"/>
            </a:xfrm>
            <a:prstGeom prst="arc">
              <a:avLst>
                <a:gd name="adj1" fmla="val 16200000"/>
                <a:gd name="adj2" fmla="val 25802"/>
              </a:avLst>
            </a:pr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 rot="16200000">
              <a:off x="4744795" y="1097261"/>
              <a:ext cx="2160000" cy="1908352"/>
            </a:xfrm>
            <a:prstGeom prst="arc">
              <a:avLst>
                <a:gd name="adj1" fmla="val 16200000"/>
                <a:gd name="adj2" fmla="val 5247729"/>
              </a:avLst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61342" y="2618328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itchFamily="34" charset="0"/>
                  <a:cs typeface="Arial" pitchFamily="34" charset="0"/>
                </a:rPr>
                <a:t>HB-EGF</a:t>
              </a:r>
              <a:endParaRPr lang="zh-CN" altLang="en-US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267167" y="2368091"/>
              <a:ext cx="720000" cy="180000"/>
              <a:chOff x="2879812" y="2431216"/>
              <a:chExt cx="936104" cy="180000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2879812" y="2521216"/>
                <a:ext cx="93610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rot="5400000">
                <a:off x="3725916" y="2521216"/>
                <a:ext cx="18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曲线连接符 39"/>
            <p:cNvCxnSpPr/>
            <p:nvPr/>
          </p:nvCxnSpPr>
          <p:spPr>
            <a:xfrm rot="2700000" flipH="1">
              <a:off x="2261530" y="2206838"/>
              <a:ext cx="288000" cy="216000"/>
            </a:xfrm>
            <a:prstGeom prst="curvedConnector3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曲线连接符 40"/>
            <p:cNvCxnSpPr/>
            <p:nvPr/>
          </p:nvCxnSpPr>
          <p:spPr>
            <a:xfrm rot="2700000" flipH="1">
              <a:off x="2439721" y="2352532"/>
              <a:ext cx="288000" cy="216000"/>
            </a:xfrm>
            <a:prstGeom prst="curvedConnector3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曲线连接符 41"/>
            <p:cNvCxnSpPr/>
            <p:nvPr/>
          </p:nvCxnSpPr>
          <p:spPr>
            <a:xfrm rot="2700000" flipH="1">
              <a:off x="2877305" y="2325784"/>
              <a:ext cx="288000" cy="216000"/>
            </a:xfrm>
            <a:prstGeom prst="curvedConnector3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曲线连接符 42"/>
            <p:cNvCxnSpPr/>
            <p:nvPr/>
          </p:nvCxnSpPr>
          <p:spPr>
            <a:xfrm rot="2700000" flipH="1">
              <a:off x="2699114" y="2206838"/>
              <a:ext cx="288000" cy="216000"/>
            </a:xfrm>
            <a:prstGeom prst="curvedConnector3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984878" y="1854743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" pitchFamily="34" charset="0"/>
                  <a:cs typeface="Arial" pitchFamily="34" charset="0"/>
                </a:rPr>
                <a:t>mir-542-5p</a:t>
              </a:r>
              <a:endParaRPr lang="zh-CN" altLang="en-US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" name="直接箭头连接符 50"/>
            <p:cNvCxnSpPr/>
            <p:nvPr/>
          </p:nvCxnSpPr>
          <p:spPr>
            <a:xfrm>
              <a:off x="4865134" y="2916232"/>
              <a:ext cx="0" cy="74437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>
              <a:off x="4865134" y="4428118"/>
              <a:ext cx="0" cy="74437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 rot="5400000">
              <a:off x="4122000" y="5011184"/>
              <a:ext cx="0" cy="9000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154464" y="5276518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Arial" pitchFamily="34" charset="0"/>
                  <a:cs typeface="Arial" pitchFamily="34" charset="0"/>
                </a:rPr>
                <a:t>metastasis</a:t>
              </a:r>
              <a:endParaRPr lang="zh-CN" alt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0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827584" y="3140968"/>
            <a:ext cx="7467600" cy="1143000"/>
          </a:xfrm>
        </p:spPr>
        <p:txBody>
          <a:bodyPr/>
          <a:lstStyle/>
          <a:p>
            <a:r>
              <a:rPr lang="en-US" altLang="zh-CN" b="1" cap="none" dirty="0" smtClean="0">
                <a:latin typeface="Times New Roman" pitchFamily="18" charset="0"/>
                <a:ea typeface="+mn-ea"/>
                <a:cs typeface="Times New Roman" pitchFamily="18" charset="0"/>
              </a:rPr>
              <a:t>Mir-638</a:t>
            </a:r>
            <a:r>
              <a:rPr lang="zh-CN" altLang="en-US" b="1" cap="none" dirty="0" smtClean="0">
                <a:latin typeface="Times New Roman" pitchFamily="18" charset="0"/>
                <a:ea typeface="+mn-ea"/>
                <a:cs typeface="Times New Roman" pitchFamily="18" charset="0"/>
              </a:rPr>
              <a:t>基因功能及其作用机制的研究</a:t>
            </a:r>
            <a:endParaRPr lang="zh-CN" altLang="en-US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2746"/>
            <a:ext cx="2637964" cy="253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54189"/>
            <a:ext cx="2105903" cy="248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664"/>
            <a:ext cx="2714348" cy="262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2190" y="1748080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44183" y="1769523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76806" y="1769523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38200" y="685800"/>
            <a:ext cx="6858000" cy="44941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 smtClean="0"/>
              <a:t>Mir-638</a:t>
            </a:r>
            <a:r>
              <a:rPr lang="zh-CN" altLang="en-US" dirty="0" smtClean="0"/>
              <a:t>在大肠癌中低表达，并与大肠癌的分化相关。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82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7026"/>
            <a:ext cx="371946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54078"/>
            <a:ext cx="3658914" cy="289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182" y="1769412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40327" y="1742360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38200" y="685800"/>
            <a:ext cx="6858000" cy="49244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 smtClean="0"/>
              <a:t>Mir-638</a:t>
            </a:r>
            <a:r>
              <a:rPr lang="zh-CN" altLang="en-US" dirty="0" smtClean="0"/>
              <a:t>可以</a:t>
            </a:r>
            <a:r>
              <a:rPr lang="zh-CN" altLang="en-US" dirty="0"/>
              <a:t>抑制</a:t>
            </a:r>
            <a:r>
              <a:rPr lang="zh-CN" altLang="en-US" dirty="0" smtClean="0"/>
              <a:t>大肠癌细胞的侵袭迁移。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52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230249"/>
            <a:ext cx="2448272" cy="291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96" y="1340768"/>
            <a:ext cx="373618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88" y="4437112"/>
            <a:ext cx="251541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2218195" cy="312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3064" y="1115452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4722" y="1184431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8753" y="4223813"/>
            <a:ext cx="290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1854" y="3376027"/>
            <a:ext cx="364202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13064" y="497962"/>
            <a:ext cx="6858000" cy="44941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 smtClean="0"/>
              <a:t>SOX2</a:t>
            </a:r>
            <a:r>
              <a:rPr lang="zh-CN" altLang="en-US" dirty="0" smtClean="0"/>
              <a:t>是</a:t>
            </a:r>
            <a:r>
              <a:rPr lang="en-US" altLang="zh-CN" dirty="0" smtClean="0"/>
              <a:t>mir-638</a:t>
            </a:r>
            <a:r>
              <a:rPr lang="zh-CN" altLang="en-US" dirty="0" smtClean="0"/>
              <a:t>的一个靶基因。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7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63" y="3573016"/>
            <a:ext cx="336330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84" y="1930102"/>
            <a:ext cx="33147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49" y="476672"/>
            <a:ext cx="278236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90625" y="618476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2141" y="3570804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1930102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13684" y="404664"/>
            <a:ext cx="2982516" cy="129266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pPr algn="l"/>
            <a:r>
              <a:rPr lang="en-US" altLang="zh-CN" dirty="0" smtClean="0"/>
              <a:t>mir-638</a:t>
            </a:r>
            <a:r>
              <a:rPr lang="zh-CN" altLang="en-US" dirty="0" smtClean="0"/>
              <a:t>可以使肿瘤细胞发生</a:t>
            </a:r>
            <a:r>
              <a:rPr lang="en-US" altLang="zh-CN" dirty="0" smtClean="0"/>
              <a:t>MET</a:t>
            </a:r>
            <a:r>
              <a:rPr lang="zh-CN" altLang="en-US" dirty="0" smtClean="0"/>
              <a:t>，而</a:t>
            </a:r>
            <a:r>
              <a:rPr lang="en-US" altLang="zh-CN" dirty="0" smtClean="0"/>
              <a:t>SOX2</a:t>
            </a:r>
            <a:r>
              <a:rPr lang="zh-CN" altLang="en-US" dirty="0" smtClean="0"/>
              <a:t>则可以“拯救”这种转化。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21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7016"/>
            <a:ext cx="27908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60" y="1990116"/>
            <a:ext cx="187701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990116"/>
            <a:ext cx="191049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0222" y="1496308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86194" y="1620784"/>
            <a:ext cx="35137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8200" y="476672"/>
            <a:ext cx="6858000" cy="89255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 smtClean="0"/>
              <a:t>Mir-638</a:t>
            </a:r>
            <a:r>
              <a:rPr lang="zh-CN" altLang="en-US" dirty="0" smtClean="0"/>
              <a:t>可以抑制细胞的侵袭迁移能力，但是</a:t>
            </a:r>
            <a:r>
              <a:rPr lang="en-US" altLang="zh-CN" dirty="0" smtClean="0"/>
              <a:t>SOX2</a:t>
            </a:r>
            <a:r>
              <a:rPr lang="zh-CN" altLang="en-US" dirty="0" smtClean="0"/>
              <a:t>可以使这些细胞的侵袭迁移能力得到部分恢复。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49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987824" y="1229759"/>
            <a:ext cx="2880320" cy="3927433"/>
            <a:chOff x="2627784" y="1167043"/>
            <a:chExt cx="2880320" cy="3927433"/>
          </a:xfrm>
        </p:grpSpPr>
        <p:grpSp>
          <p:nvGrpSpPr>
            <p:cNvPr id="14" name="组合 13"/>
            <p:cNvGrpSpPr/>
            <p:nvPr/>
          </p:nvGrpSpPr>
          <p:grpSpPr>
            <a:xfrm>
              <a:off x="3709172" y="1167043"/>
              <a:ext cx="1005577" cy="749789"/>
              <a:chOff x="3923928" y="836712"/>
              <a:chExt cx="1005577" cy="749789"/>
            </a:xfrm>
          </p:grpSpPr>
          <p:cxnSp>
            <p:nvCxnSpPr>
              <p:cNvPr id="6" name="曲线连接符 5"/>
              <p:cNvCxnSpPr/>
              <p:nvPr/>
            </p:nvCxnSpPr>
            <p:spPr>
              <a:xfrm rot="2700000" flipH="1">
                <a:off x="4061730" y="1188807"/>
                <a:ext cx="288000" cy="216000"/>
              </a:xfrm>
              <a:prstGeom prst="curvedConnector3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" name="曲线连接符 6"/>
              <p:cNvCxnSpPr/>
              <p:nvPr/>
            </p:nvCxnSpPr>
            <p:spPr>
              <a:xfrm rot="2700000" flipH="1">
                <a:off x="4239921" y="1334501"/>
                <a:ext cx="288000" cy="216000"/>
              </a:xfrm>
              <a:prstGeom prst="curvedConnector3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曲线连接符 7"/>
              <p:cNvCxnSpPr/>
              <p:nvPr/>
            </p:nvCxnSpPr>
            <p:spPr>
              <a:xfrm rot="2700000" flipH="1">
                <a:off x="4677505" y="1307753"/>
                <a:ext cx="288000" cy="216000"/>
              </a:xfrm>
              <a:prstGeom prst="curvedConnector3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曲线连接符 8"/>
              <p:cNvCxnSpPr/>
              <p:nvPr/>
            </p:nvCxnSpPr>
            <p:spPr>
              <a:xfrm rot="2700000" flipH="1">
                <a:off x="4499314" y="1188807"/>
                <a:ext cx="288000" cy="216000"/>
              </a:xfrm>
              <a:prstGeom prst="curvedConnector3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923928" y="836712"/>
                <a:ext cx="1005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itchFamily="34" charset="0"/>
                    <a:cs typeface="Arial" pitchFamily="34" charset="0"/>
                  </a:rPr>
                  <a:t>mir-638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rot="5400000">
              <a:off x="3851960" y="2339894"/>
              <a:ext cx="720000" cy="180000"/>
              <a:chOff x="3267167" y="2368091"/>
              <a:chExt cx="720000" cy="1800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3267167" y="2458091"/>
                <a:ext cx="72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3897167" y="2458091"/>
                <a:ext cx="18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椭圆 14"/>
            <p:cNvSpPr/>
            <p:nvPr/>
          </p:nvSpPr>
          <p:spPr>
            <a:xfrm>
              <a:off x="3419872" y="2942956"/>
              <a:ext cx="1584176" cy="648072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latin typeface="Arial" pitchFamily="34" charset="0"/>
                  <a:cs typeface="Arial" pitchFamily="34" charset="0"/>
                </a:rPr>
                <a:t>SOX2</a:t>
              </a:r>
              <a:endParaRPr lang="zh-CN" altLang="en-US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627784" y="4725144"/>
              <a:ext cx="2880320" cy="369332"/>
              <a:chOff x="2627784" y="4797152"/>
              <a:chExt cx="2880320" cy="36933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627784" y="4797152"/>
                <a:ext cx="1377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Arial" pitchFamily="34" charset="0"/>
                    <a:cs typeface="Arial" pitchFamily="34" charset="0"/>
                  </a:rPr>
                  <a:t>metastasis</a:t>
                </a:r>
                <a:endParaRPr lang="zh-CN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836125" y="4797152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itchFamily="34" charset="0"/>
                    <a:cs typeface="Arial" pitchFamily="34" charset="0"/>
                  </a:rPr>
                  <a:t>EMT</a:t>
                </a:r>
                <a:endParaRPr lang="zh-CN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543840" y="3744090"/>
              <a:ext cx="1336241" cy="900000"/>
              <a:chOff x="3588706" y="3873262"/>
              <a:chExt cx="1336241" cy="900000"/>
            </a:xfrm>
          </p:grpSpPr>
          <p:cxnSp>
            <p:nvCxnSpPr>
              <p:cNvPr id="25" name="直接箭头连接符 24"/>
              <p:cNvCxnSpPr/>
              <p:nvPr/>
            </p:nvCxnSpPr>
            <p:spPr>
              <a:xfrm rot="7200000">
                <a:off x="3138706" y="4323262"/>
                <a:ext cx="900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 rot="3600000">
                <a:off x="4474947" y="4323262"/>
                <a:ext cx="900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071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827584" y="3140968"/>
            <a:ext cx="7467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RIG-G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基因功能及其调控机制的研究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794" y="2348880"/>
            <a:ext cx="40078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谢谢！</a:t>
            </a:r>
            <a:endParaRPr lang="zh-CN" alt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2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21" name="Group 53"/>
          <p:cNvGrpSpPr>
            <a:grpSpLocks/>
          </p:cNvGrpSpPr>
          <p:nvPr/>
        </p:nvGrpSpPr>
        <p:grpSpPr bwMode="auto">
          <a:xfrm>
            <a:off x="4919663" y="1828800"/>
            <a:ext cx="3925887" cy="1466850"/>
            <a:chOff x="3647" y="1134"/>
            <a:chExt cx="2473" cy="924"/>
          </a:xfrm>
        </p:grpSpPr>
        <p:graphicFrame>
          <p:nvGraphicFramePr>
            <p:cNvPr id="32822" name="Object 54"/>
            <p:cNvGraphicFramePr>
              <a:graphicFrameLocks noChangeAspect="1"/>
            </p:cNvGraphicFramePr>
            <p:nvPr/>
          </p:nvGraphicFramePr>
          <p:xfrm>
            <a:off x="4312" y="1411"/>
            <a:ext cx="1310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8" name="Image" r:id="rId3" imgW="4190476" imgH="1130159" progId="Photoshop.Image.6">
                    <p:embed/>
                  </p:oleObj>
                </mc:Choice>
                <mc:Fallback>
                  <p:oleObj name="Image" r:id="rId3" imgW="4190476" imgH="1130159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-12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08" b="15967"/>
                        <a:stretch>
                          <a:fillRect/>
                        </a:stretch>
                      </p:blipFill>
                      <p:spPr bwMode="auto">
                        <a:xfrm>
                          <a:off x="4312" y="1411"/>
                          <a:ext cx="1310" cy="3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823" name="Text Box 55"/>
            <p:cNvSpPr txBox="1">
              <a:spLocks noChangeArrowheads="1"/>
            </p:cNvSpPr>
            <p:nvPr/>
          </p:nvSpPr>
          <p:spPr bwMode="auto">
            <a:xfrm>
              <a:off x="3827" y="1448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>
                  <a:latin typeface="Arial Rounded MT Bold" pitchFamily="34" charset="0"/>
                  <a:ea typeface="宋体" charset="-122"/>
                </a:rPr>
                <a:t>Rig-G</a:t>
              </a:r>
            </a:p>
          </p:txBody>
        </p:sp>
        <p:sp>
          <p:nvSpPr>
            <p:cNvPr id="32824" name="Text Box 56"/>
            <p:cNvSpPr txBox="1">
              <a:spLocks noChangeArrowheads="1"/>
            </p:cNvSpPr>
            <p:nvPr/>
          </p:nvSpPr>
          <p:spPr bwMode="auto">
            <a:xfrm>
              <a:off x="3740" y="1781"/>
              <a:ext cx="5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>
                  <a:latin typeface="Symbol" pitchFamily="18" charset="2"/>
                  <a:ea typeface="宋体" charset="-122"/>
                </a:rPr>
                <a:t>b</a:t>
              </a:r>
              <a:r>
                <a:rPr kumimoji="1" lang="en-US" altLang="zh-CN" sz="1600">
                  <a:latin typeface="Arial Rounded MT Bold" pitchFamily="34" charset="0"/>
                  <a:ea typeface="宋体" charset="-122"/>
                </a:rPr>
                <a:t>-Actin</a:t>
              </a:r>
            </a:p>
          </p:txBody>
        </p:sp>
        <p:graphicFrame>
          <p:nvGraphicFramePr>
            <p:cNvPr id="32825" name="Object 57"/>
            <p:cNvGraphicFramePr>
              <a:graphicFrameLocks noChangeAspect="1"/>
            </p:cNvGraphicFramePr>
            <p:nvPr/>
          </p:nvGraphicFramePr>
          <p:xfrm>
            <a:off x="4312" y="1751"/>
            <a:ext cx="1310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" name="Image" r:id="rId5" imgW="4190476" imgH="1130159" progId="Photoshop.Image.6">
                    <p:embed/>
                  </p:oleObj>
                </mc:Choice>
                <mc:Fallback>
                  <p:oleObj name="Image" r:id="rId5" imgW="4190476" imgH="1130159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bright="-12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11765" b="4482"/>
                        <a:stretch>
                          <a:fillRect/>
                        </a:stretch>
                      </p:blipFill>
                      <p:spPr bwMode="auto">
                        <a:xfrm>
                          <a:off x="4312" y="1751"/>
                          <a:ext cx="1310" cy="30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826" name="Group 58"/>
            <p:cNvGrpSpPr>
              <a:grpSpLocks/>
            </p:cNvGrpSpPr>
            <p:nvPr/>
          </p:nvGrpSpPr>
          <p:grpSpPr bwMode="auto">
            <a:xfrm>
              <a:off x="5665" y="1453"/>
              <a:ext cx="455" cy="212"/>
              <a:chOff x="5066" y="1384"/>
              <a:chExt cx="455" cy="212"/>
            </a:xfrm>
          </p:grpSpPr>
          <p:sp>
            <p:nvSpPr>
              <p:cNvPr id="32827" name="Line 59"/>
              <p:cNvSpPr>
                <a:spLocks noChangeShapeType="1"/>
              </p:cNvSpPr>
              <p:nvPr/>
            </p:nvSpPr>
            <p:spPr bwMode="auto">
              <a:xfrm>
                <a:off x="5066" y="1491"/>
                <a:ext cx="5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8" name="Text Box 60"/>
              <p:cNvSpPr txBox="1">
                <a:spLocks noChangeArrowheads="1"/>
              </p:cNvSpPr>
              <p:nvPr/>
            </p:nvSpPr>
            <p:spPr bwMode="auto">
              <a:xfrm>
                <a:off x="5092" y="1384"/>
                <a:ext cx="42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1600">
                    <a:latin typeface="Arial Rounded MT Bold" pitchFamily="34" charset="0"/>
                    <a:ea typeface="宋体" charset="-122"/>
                  </a:rPr>
                  <a:t>60 kd</a:t>
                </a:r>
              </a:p>
            </p:txBody>
          </p:sp>
        </p:grpSp>
        <p:sp>
          <p:nvSpPr>
            <p:cNvPr id="32829" name="Text Box 61"/>
            <p:cNvSpPr txBox="1">
              <a:spLocks noChangeArrowheads="1"/>
            </p:cNvSpPr>
            <p:nvPr/>
          </p:nvSpPr>
          <p:spPr bwMode="auto">
            <a:xfrm>
              <a:off x="4343" y="1135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>
                  <a:latin typeface="Comic Sans MS" pitchFamily="66" charset="0"/>
                  <a:ea typeface="宋体" charset="-122"/>
                </a:rPr>
                <a:t>0</a:t>
              </a:r>
            </a:p>
          </p:txBody>
        </p:sp>
        <p:sp>
          <p:nvSpPr>
            <p:cNvPr id="32830" name="Text Box 62"/>
            <p:cNvSpPr txBox="1">
              <a:spLocks noChangeArrowheads="1"/>
            </p:cNvSpPr>
            <p:nvPr/>
          </p:nvSpPr>
          <p:spPr bwMode="auto">
            <a:xfrm>
              <a:off x="4572" y="1135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>
                  <a:latin typeface="Comic Sans MS" pitchFamily="66" charset="0"/>
                  <a:ea typeface="宋体" charset="-122"/>
                </a:rPr>
                <a:t>24</a:t>
              </a:r>
            </a:p>
          </p:txBody>
        </p:sp>
        <p:sp>
          <p:nvSpPr>
            <p:cNvPr id="32831" name="Text Box 63"/>
            <p:cNvSpPr txBox="1">
              <a:spLocks noChangeArrowheads="1"/>
            </p:cNvSpPr>
            <p:nvPr/>
          </p:nvSpPr>
          <p:spPr bwMode="auto">
            <a:xfrm>
              <a:off x="4819" y="1135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>
                  <a:latin typeface="Comic Sans MS" pitchFamily="66" charset="0"/>
                  <a:ea typeface="宋体" charset="-122"/>
                </a:rPr>
                <a:t>48</a:t>
              </a:r>
            </a:p>
          </p:txBody>
        </p:sp>
        <p:sp>
          <p:nvSpPr>
            <p:cNvPr id="32832" name="Text Box 64"/>
            <p:cNvSpPr txBox="1">
              <a:spLocks noChangeArrowheads="1"/>
            </p:cNvSpPr>
            <p:nvPr/>
          </p:nvSpPr>
          <p:spPr bwMode="auto">
            <a:xfrm>
              <a:off x="5041" y="1135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>
                  <a:latin typeface="Comic Sans MS" pitchFamily="66" charset="0"/>
                  <a:ea typeface="宋体" charset="-122"/>
                </a:rPr>
                <a:t>72</a:t>
              </a:r>
            </a:p>
          </p:txBody>
        </p:sp>
        <p:sp>
          <p:nvSpPr>
            <p:cNvPr id="32833" name="Text Box 65"/>
            <p:cNvSpPr txBox="1">
              <a:spLocks noChangeArrowheads="1"/>
            </p:cNvSpPr>
            <p:nvPr/>
          </p:nvSpPr>
          <p:spPr bwMode="auto">
            <a:xfrm>
              <a:off x="5310" y="1135"/>
              <a:ext cx="2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 sz="1600">
                  <a:latin typeface="Comic Sans MS" pitchFamily="66" charset="0"/>
                  <a:ea typeface="宋体" charset="-122"/>
                </a:rPr>
                <a:t>96</a:t>
              </a:r>
            </a:p>
          </p:txBody>
        </p:sp>
        <p:sp>
          <p:nvSpPr>
            <p:cNvPr id="32834" name="Text Box 66"/>
            <p:cNvSpPr txBox="1">
              <a:spLocks noChangeArrowheads="1"/>
            </p:cNvSpPr>
            <p:nvPr/>
          </p:nvSpPr>
          <p:spPr bwMode="auto">
            <a:xfrm>
              <a:off x="3647" y="1134"/>
              <a:ext cx="6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 sz="1600">
                  <a:latin typeface="Arial Rounded MT Bold" pitchFamily="34" charset="0"/>
                  <a:ea typeface="宋体" charset="-122"/>
                </a:rPr>
                <a:t>RA (1</a:t>
              </a:r>
              <a:r>
                <a:rPr kumimoji="1" lang="en-US" altLang="zh-CN" sz="1600">
                  <a:latin typeface="Symbol" pitchFamily="18" charset="2"/>
                  <a:ea typeface="宋体" charset="-122"/>
                </a:rPr>
                <a:t>m</a:t>
              </a:r>
              <a:r>
                <a:rPr kumimoji="1" lang="en-US" altLang="zh-CN" sz="1600">
                  <a:latin typeface="Arial Rounded MT Bold" pitchFamily="34" charset="0"/>
                  <a:ea typeface="宋体" charset="-122"/>
                </a:rPr>
                <a:t>M)</a:t>
              </a:r>
            </a:p>
          </p:txBody>
        </p:sp>
        <p:grpSp>
          <p:nvGrpSpPr>
            <p:cNvPr id="32835" name="Group 67"/>
            <p:cNvGrpSpPr>
              <a:grpSpLocks/>
            </p:cNvGrpSpPr>
            <p:nvPr/>
          </p:nvGrpSpPr>
          <p:grpSpPr bwMode="auto">
            <a:xfrm>
              <a:off x="5665" y="1792"/>
              <a:ext cx="455" cy="212"/>
              <a:chOff x="5066" y="1384"/>
              <a:chExt cx="455" cy="212"/>
            </a:xfrm>
          </p:grpSpPr>
          <p:sp>
            <p:nvSpPr>
              <p:cNvPr id="32836" name="Line 68"/>
              <p:cNvSpPr>
                <a:spLocks noChangeShapeType="1"/>
              </p:cNvSpPr>
              <p:nvPr/>
            </p:nvSpPr>
            <p:spPr bwMode="auto">
              <a:xfrm>
                <a:off x="5066" y="1491"/>
                <a:ext cx="5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7" name="Text Box 69"/>
              <p:cNvSpPr txBox="1">
                <a:spLocks noChangeArrowheads="1"/>
              </p:cNvSpPr>
              <p:nvPr/>
            </p:nvSpPr>
            <p:spPr bwMode="auto">
              <a:xfrm>
                <a:off x="5092" y="1384"/>
                <a:ext cx="42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1600">
                    <a:latin typeface="Arial Rounded MT Bold" pitchFamily="34" charset="0"/>
                    <a:ea typeface="宋体" charset="-122"/>
                  </a:rPr>
                  <a:t>42 kd</a:t>
                </a:r>
              </a:p>
            </p:txBody>
          </p:sp>
        </p:grpSp>
        <p:sp>
          <p:nvSpPr>
            <p:cNvPr id="32838" name="Text Box 70"/>
            <p:cNvSpPr txBox="1">
              <a:spLocks noChangeArrowheads="1"/>
            </p:cNvSpPr>
            <p:nvPr/>
          </p:nvSpPr>
          <p:spPr bwMode="auto">
            <a:xfrm>
              <a:off x="5581" y="1136"/>
              <a:ext cx="4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 sz="1400">
                  <a:latin typeface="Arial Rounded MT Bold" pitchFamily="34" charset="0"/>
                  <a:ea typeface="宋体" charset="-122"/>
                </a:rPr>
                <a:t>(hours)</a:t>
              </a:r>
            </a:p>
          </p:txBody>
        </p:sp>
      </p:grpSp>
      <p:grpSp>
        <p:nvGrpSpPr>
          <p:cNvPr id="32842" name="Group 74"/>
          <p:cNvGrpSpPr>
            <a:grpSpLocks/>
          </p:cNvGrpSpPr>
          <p:nvPr/>
        </p:nvGrpSpPr>
        <p:grpSpPr bwMode="auto">
          <a:xfrm>
            <a:off x="2743200" y="3962400"/>
            <a:ext cx="3968750" cy="1752600"/>
            <a:chOff x="2732" y="2427"/>
            <a:chExt cx="2500" cy="1104"/>
          </a:xfrm>
        </p:grpSpPr>
        <p:pic>
          <p:nvPicPr>
            <p:cNvPr id="32843" name="Picture 75" descr="+RA-merge"/>
            <p:cNvPicPr>
              <a:picLocks noChangeAspect="1" noChangeArrowheads="1"/>
            </p:cNvPicPr>
            <p:nvPr/>
          </p:nvPicPr>
          <p:blipFill>
            <a:blip r:embed="rId7" cstate="print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1" t="6779"/>
            <a:stretch>
              <a:fillRect/>
            </a:stretch>
          </p:blipFill>
          <p:spPr bwMode="auto">
            <a:xfrm>
              <a:off x="4036" y="2427"/>
              <a:ext cx="1196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44" name="Text Box 76"/>
            <p:cNvSpPr txBox="1">
              <a:spLocks noChangeArrowheads="1"/>
            </p:cNvSpPr>
            <p:nvPr/>
          </p:nvSpPr>
          <p:spPr bwMode="auto">
            <a:xfrm>
              <a:off x="4552" y="3320"/>
              <a:ext cx="6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kumimoji="1" lang="en-US" altLang="zh-CN" sz="1400" b="1">
                  <a:solidFill>
                    <a:schemeClr val="bg1"/>
                  </a:solidFill>
                  <a:latin typeface="Arial Rounded MT Bold" pitchFamily="34" charset="0"/>
                  <a:ea typeface="宋体" charset="-122"/>
                </a:rPr>
                <a:t>RA 3Days</a:t>
              </a:r>
            </a:p>
          </p:txBody>
        </p:sp>
        <p:grpSp>
          <p:nvGrpSpPr>
            <p:cNvPr id="32845" name="Group 77"/>
            <p:cNvGrpSpPr>
              <a:grpSpLocks/>
            </p:cNvGrpSpPr>
            <p:nvPr/>
          </p:nvGrpSpPr>
          <p:grpSpPr bwMode="auto">
            <a:xfrm>
              <a:off x="2732" y="2432"/>
              <a:ext cx="1205" cy="1099"/>
              <a:chOff x="2732" y="2432"/>
              <a:chExt cx="1205" cy="1099"/>
            </a:xfrm>
          </p:grpSpPr>
          <p:pic>
            <p:nvPicPr>
              <p:cNvPr id="32846" name="Picture 78" descr="未标题-1 拷贝"/>
              <p:cNvPicPr>
                <a:picLocks noChangeAspect="1" noChangeArrowheads="1"/>
              </p:cNvPicPr>
              <p:nvPr/>
            </p:nvPicPr>
            <p:blipFill>
              <a:blip r:embed="rId8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4" t="1860" r="2061" b="9457"/>
              <a:stretch>
                <a:fillRect/>
              </a:stretch>
            </p:blipFill>
            <p:spPr bwMode="auto">
              <a:xfrm>
                <a:off x="2732" y="2434"/>
                <a:ext cx="1205" cy="1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847" name="Text Box 79"/>
              <p:cNvSpPr txBox="1">
                <a:spLocks noChangeArrowheads="1"/>
              </p:cNvSpPr>
              <p:nvPr/>
            </p:nvSpPr>
            <p:spPr bwMode="auto">
              <a:xfrm>
                <a:off x="2735" y="2432"/>
                <a:ext cx="5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kumimoji="1" lang="en-US" altLang="zh-CN" sz="1400" b="1">
                    <a:solidFill>
                      <a:schemeClr val="bg1"/>
                    </a:solidFill>
                    <a:latin typeface="Arial Rounded MT Bold" pitchFamily="34" charset="0"/>
                    <a:ea typeface="宋体" charset="-122"/>
                  </a:rPr>
                  <a:t>Control</a:t>
                </a:r>
              </a:p>
            </p:txBody>
          </p:sp>
        </p:grpSp>
      </p:grpSp>
      <p:grpSp>
        <p:nvGrpSpPr>
          <p:cNvPr id="32848" name="Group 80"/>
          <p:cNvGrpSpPr>
            <a:grpSpLocks/>
          </p:cNvGrpSpPr>
          <p:nvPr/>
        </p:nvGrpSpPr>
        <p:grpSpPr bwMode="auto">
          <a:xfrm>
            <a:off x="303213" y="1992313"/>
            <a:ext cx="4295775" cy="1422400"/>
            <a:chOff x="505" y="1222"/>
            <a:chExt cx="2706" cy="896"/>
          </a:xfrm>
        </p:grpSpPr>
        <p:sp>
          <p:nvSpPr>
            <p:cNvPr id="32849" name="Text Box 81"/>
            <p:cNvSpPr txBox="1">
              <a:spLocks noChangeArrowheads="1"/>
            </p:cNvSpPr>
            <p:nvPr/>
          </p:nvSpPr>
          <p:spPr bwMode="auto">
            <a:xfrm>
              <a:off x="505" y="1222"/>
              <a:ext cx="6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 sz="1600">
                  <a:latin typeface="Arial Rounded MT Bold" pitchFamily="34" charset="0"/>
                  <a:ea typeface="宋体" charset="-122"/>
                </a:rPr>
                <a:t>RA (1 </a:t>
              </a:r>
              <a:r>
                <a:rPr kumimoji="1" lang="en-US" altLang="zh-CN" sz="1600">
                  <a:latin typeface="Symbol" pitchFamily="18" charset="2"/>
                  <a:ea typeface="宋体" charset="-122"/>
                </a:rPr>
                <a:t>m</a:t>
              </a:r>
              <a:r>
                <a:rPr kumimoji="1" lang="en-US" altLang="zh-CN" sz="1600">
                  <a:latin typeface="Arial Rounded MT Bold" pitchFamily="34" charset="0"/>
                  <a:ea typeface="宋体" charset="-122"/>
                </a:rPr>
                <a:t>M)</a:t>
              </a:r>
            </a:p>
          </p:txBody>
        </p:sp>
        <p:sp>
          <p:nvSpPr>
            <p:cNvPr id="32850" name="Text Box 82"/>
            <p:cNvSpPr txBox="1">
              <a:spLocks noChangeArrowheads="1"/>
            </p:cNvSpPr>
            <p:nvPr/>
          </p:nvSpPr>
          <p:spPr bwMode="auto">
            <a:xfrm>
              <a:off x="1225" y="1222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>
                  <a:latin typeface="Comic Sans MS" pitchFamily="66" charset="0"/>
                  <a:ea typeface="宋体" charset="-122"/>
                </a:rPr>
                <a:t>0</a:t>
              </a:r>
            </a:p>
          </p:txBody>
        </p:sp>
        <p:sp>
          <p:nvSpPr>
            <p:cNvPr id="32851" name="Text Box 83"/>
            <p:cNvSpPr txBox="1">
              <a:spLocks noChangeArrowheads="1"/>
            </p:cNvSpPr>
            <p:nvPr/>
          </p:nvSpPr>
          <p:spPr bwMode="auto">
            <a:xfrm>
              <a:off x="1416" y="122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>
                  <a:latin typeface="Comic Sans MS" pitchFamily="66" charset="0"/>
                  <a:ea typeface="宋体" charset="-122"/>
                </a:rPr>
                <a:t>24</a:t>
              </a:r>
            </a:p>
          </p:txBody>
        </p:sp>
        <p:sp>
          <p:nvSpPr>
            <p:cNvPr id="32852" name="Text Box 84"/>
            <p:cNvSpPr txBox="1">
              <a:spLocks noChangeArrowheads="1"/>
            </p:cNvSpPr>
            <p:nvPr/>
          </p:nvSpPr>
          <p:spPr bwMode="auto">
            <a:xfrm>
              <a:off x="1647" y="122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>
                  <a:latin typeface="Comic Sans MS" pitchFamily="66" charset="0"/>
                  <a:ea typeface="宋体" charset="-122"/>
                </a:rPr>
                <a:t>48</a:t>
              </a:r>
            </a:p>
          </p:txBody>
        </p:sp>
        <p:sp>
          <p:nvSpPr>
            <p:cNvPr id="32853" name="Text Box 85"/>
            <p:cNvSpPr txBox="1">
              <a:spLocks noChangeArrowheads="1"/>
            </p:cNvSpPr>
            <p:nvPr/>
          </p:nvSpPr>
          <p:spPr bwMode="auto">
            <a:xfrm>
              <a:off x="1876" y="122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>
                  <a:latin typeface="Comic Sans MS" pitchFamily="66" charset="0"/>
                  <a:ea typeface="宋体" charset="-122"/>
                </a:rPr>
                <a:t>72</a:t>
              </a:r>
            </a:p>
          </p:txBody>
        </p:sp>
        <p:sp>
          <p:nvSpPr>
            <p:cNvPr id="32854" name="Text Box 86"/>
            <p:cNvSpPr txBox="1">
              <a:spLocks noChangeArrowheads="1"/>
            </p:cNvSpPr>
            <p:nvPr/>
          </p:nvSpPr>
          <p:spPr bwMode="auto">
            <a:xfrm>
              <a:off x="2305" y="1232"/>
              <a:ext cx="5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kumimoji="1" lang="en-US" altLang="zh-CN" sz="1400">
                  <a:latin typeface="Arial Rounded MT Bold" pitchFamily="34" charset="0"/>
                  <a:ea typeface="宋体" charset="-122"/>
                </a:rPr>
                <a:t>(hours)</a:t>
              </a:r>
            </a:p>
          </p:txBody>
        </p:sp>
        <p:sp>
          <p:nvSpPr>
            <p:cNvPr id="32855" name="Text Box 87"/>
            <p:cNvSpPr txBox="1">
              <a:spLocks noChangeArrowheads="1"/>
            </p:cNvSpPr>
            <p:nvPr/>
          </p:nvSpPr>
          <p:spPr bwMode="auto">
            <a:xfrm>
              <a:off x="2106" y="122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 sz="1600">
                  <a:latin typeface="Comic Sans MS" pitchFamily="66" charset="0"/>
                  <a:ea typeface="宋体" charset="-122"/>
                </a:rPr>
                <a:t>96</a:t>
              </a:r>
            </a:p>
          </p:txBody>
        </p:sp>
        <p:sp>
          <p:nvSpPr>
            <p:cNvPr id="32856" name="Text Box 88"/>
            <p:cNvSpPr txBox="1">
              <a:spLocks noChangeArrowheads="1"/>
            </p:cNvSpPr>
            <p:nvPr/>
          </p:nvSpPr>
          <p:spPr bwMode="auto">
            <a:xfrm>
              <a:off x="696" y="1478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>
                  <a:latin typeface="Arial Rounded MT Bold" pitchFamily="34" charset="0"/>
                  <a:ea typeface="宋体" charset="-122"/>
                </a:rPr>
                <a:t>Rig-G</a:t>
              </a:r>
            </a:p>
          </p:txBody>
        </p:sp>
        <p:sp>
          <p:nvSpPr>
            <p:cNvPr id="32857" name="Text Box 89"/>
            <p:cNvSpPr txBox="1">
              <a:spLocks noChangeArrowheads="1"/>
            </p:cNvSpPr>
            <p:nvPr/>
          </p:nvSpPr>
          <p:spPr bwMode="auto">
            <a:xfrm>
              <a:off x="609" y="1685"/>
              <a:ext cx="5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>
                  <a:latin typeface="Symbol" pitchFamily="18" charset="2"/>
                  <a:ea typeface="宋体" charset="-122"/>
                </a:rPr>
                <a:t>b</a:t>
              </a:r>
              <a:r>
                <a:rPr kumimoji="1" lang="en-US" altLang="zh-CN" sz="1600">
                  <a:latin typeface="Arial Rounded MT Bold" pitchFamily="34" charset="0"/>
                  <a:ea typeface="宋体" charset="-122"/>
                </a:rPr>
                <a:t>-Actin</a:t>
              </a:r>
            </a:p>
          </p:txBody>
        </p:sp>
        <p:grpSp>
          <p:nvGrpSpPr>
            <p:cNvPr id="32858" name="Group 90"/>
            <p:cNvGrpSpPr>
              <a:grpSpLocks/>
            </p:cNvGrpSpPr>
            <p:nvPr/>
          </p:nvGrpSpPr>
          <p:grpSpPr bwMode="auto">
            <a:xfrm>
              <a:off x="2750" y="1382"/>
              <a:ext cx="461" cy="736"/>
              <a:chOff x="2948" y="3022"/>
              <a:chExt cx="461" cy="736"/>
            </a:xfrm>
          </p:grpSpPr>
          <p:sp>
            <p:nvSpPr>
              <p:cNvPr id="32859" name="AutoShape 91"/>
              <p:cNvSpPr>
                <a:spLocks/>
              </p:cNvSpPr>
              <p:nvPr/>
            </p:nvSpPr>
            <p:spPr bwMode="auto">
              <a:xfrm flipH="1">
                <a:off x="3060" y="3308"/>
                <a:ext cx="1" cy="82"/>
              </a:xfrm>
              <a:prstGeom prst="callout1">
                <a:avLst>
                  <a:gd name="adj1" fmla="val -58537"/>
                  <a:gd name="adj2" fmla="val 7200000"/>
                  <a:gd name="adj3" fmla="val -58537"/>
                  <a:gd name="adj4" fmla="val 208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1"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32860" name="AutoShape 92"/>
              <p:cNvSpPr>
                <a:spLocks/>
              </p:cNvSpPr>
              <p:nvPr/>
            </p:nvSpPr>
            <p:spPr bwMode="auto">
              <a:xfrm>
                <a:off x="3038" y="3045"/>
                <a:ext cx="37" cy="27"/>
              </a:xfrm>
              <a:prstGeom prst="callout2">
                <a:avLst>
                  <a:gd name="adj1" fmla="val 266667"/>
                  <a:gd name="adj2" fmla="val -129731"/>
                  <a:gd name="adj3" fmla="val 266667"/>
                  <a:gd name="adj4" fmla="val -310810"/>
                  <a:gd name="adj5" fmla="val 603704"/>
                  <a:gd name="adj6" fmla="val -5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1"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32861" name="Text Box 93"/>
              <p:cNvSpPr txBox="1">
                <a:spLocks noChangeArrowheads="1"/>
              </p:cNvSpPr>
              <p:nvPr/>
            </p:nvSpPr>
            <p:spPr bwMode="auto">
              <a:xfrm>
                <a:off x="2948" y="3022"/>
                <a:ext cx="46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1200">
                    <a:latin typeface="Arial Rounded MT Bold" pitchFamily="34" charset="0"/>
                    <a:ea typeface="宋体" charset="-122"/>
                  </a:rPr>
                  <a:t>1000 bp</a:t>
                </a:r>
              </a:p>
            </p:txBody>
          </p:sp>
          <p:sp>
            <p:nvSpPr>
              <p:cNvPr id="32862" name="Text Box 94"/>
              <p:cNvSpPr txBox="1">
                <a:spLocks noChangeArrowheads="1"/>
              </p:cNvSpPr>
              <p:nvPr/>
            </p:nvSpPr>
            <p:spPr bwMode="auto">
              <a:xfrm>
                <a:off x="2948" y="3171"/>
                <a:ext cx="4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1200">
                    <a:latin typeface="Arial Rounded MT Bold" pitchFamily="34" charset="0"/>
                    <a:ea typeface="宋体" charset="-122"/>
                  </a:rPr>
                  <a:t>750 bp</a:t>
                </a:r>
              </a:p>
            </p:txBody>
          </p:sp>
          <p:sp>
            <p:nvSpPr>
              <p:cNvPr id="32863" name="Text Box 95"/>
              <p:cNvSpPr txBox="1">
                <a:spLocks noChangeArrowheads="1"/>
              </p:cNvSpPr>
              <p:nvPr/>
            </p:nvSpPr>
            <p:spPr bwMode="auto">
              <a:xfrm>
                <a:off x="2948" y="3302"/>
                <a:ext cx="4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1200">
                    <a:latin typeface="Arial Rounded MT Bold" pitchFamily="34" charset="0"/>
                    <a:ea typeface="宋体" charset="-122"/>
                  </a:rPr>
                  <a:t>500 bp</a:t>
                </a:r>
              </a:p>
            </p:txBody>
          </p:sp>
          <p:sp>
            <p:nvSpPr>
              <p:cNvPr id="32864" name="Text Box 96"/>
              <p:cNvSpPr txBox="1">
                <a:spLocks noChangeArrowheads="1"/>
              </p:cNvSpPr>
              <p:nvPr/>
            </p:nvSpPr>
            <p:spPr bwMode="auto">
              <a:xfrm>
                <a:off x="2948" y="3436"/>
                <a:ext cx="4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1200">
                    <a:latin typeface="Arial Rounded MT Bold" pitchFamily="34" charset="0"/>
                    <a:ea typeface="宋体" charset="-122"/>
                  </a:rPr>
                  <a:t>250 bp</a:t>
                </a:r>
              </a:p>
            </p:txBody>
          </p:sp>
          <p:sp>
            <p:nvSpPr>
              <p:cNvPr id="32865" name="AutoShape 97"/>
              <p:cNvSpPr>
                <a:spLocks/>
              </p:cNvSpPr>
              <p:nvPr/>
            </p:nvSpPr>
            <p:spPr bwMode="auto">
              <a:xfrm>
                <a:off x="3035" y="3318"/>
                <a:ext cx="33" cy="30"/>
              </a:xfrm>
              <a:prstGeom prst="callout2">
                <a:avLst>
                  <a:gd name="adj1" fmla="val 240000"/>
                  <a:gd name="adj2" fmla="val -145454"/>
                  <a:gd name="adj3" fmla="val 240000"/>
                  <a:gd name="adj4" fmla="val -339394"/>
                  <a:gd name="adj5" fmla="val 20000"/>
                  <a:gd name="adj6" fmla="val -54545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1"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32866" name="AutoShape 98"/>
              <p:cNvSpPr>
                <a:spLocks/>
              </p:cNvSpPr>
              <p:nvPr/>
            </p:nvSpPr>
            <p:spPr bwMode="auto">
              <a:xfrm>
                <a:off x="3037" y="3454"/>
                <a:ext cx="27" cy="30"/>
              </a:xfrm>
              <a:prstGeom prst="callout2">
                <a:avLst>
                  <a:gd name="adj1" fmla="val 240000"/>
                  <a:gd name="adj2" fmla="val -177778"/>
                  <a:gd name="adj3" fmla="val 240000"/>
                  <a:gd name="adj4" fmla="val -425926"/>
                  <a:gd name="adj5" fmla="val -76667"/>
                  <a:gd name="adj6" fmla="val -67407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1"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32867" name="AutoShape 99"/>
              <p:cNvSpPr>
                <a:spLocks/>
              </p:cNvSpPr>
              <p:nvPr/>
            </p:nvSpPr>
            <p:spPr bwMode="auto">
              <a:xfrm>
                <a:off x="3040" y="3580"/>
                <a:ext cx="33" cy="178"/>
              </a:xfrm>
              <a:prstGeom prst="callout2">
                <a:avLst>
                  <a:gd name="adj1" fmla="val 40449"/>
                  <a:gd name="adj2" fmla="val -145454"/>
                  <a:gd name="adj3" fmla="val 40449"/>
                  <a:gd name="adj4" fmla="val -351514"/>
                  <a:gd name="adj5" fmla="val -19102"/>
                  <a:gd name="adj6" fmla="val -560606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1"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32868" name="Text Box 100"/>
              <p:cNvSpPr txBox="1">
                <a:spLocks noChangeArrowheads="1"/>
              </p:cNvSpPr>
              <p:nvPr/>
            </p:nvSpPr>
            <p:spPr bwMode="auto">
              <a:xfrm>
                <a:off x="2948" y="3556"/>
                <a:ext cx="4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1200">
                    <a:latin typeface="Arial Rounded MT Bold" pitchFamily="34" charset="0"/>
                    <a:ea typeface="宋体" charset="-122"/>
                  </a:rPr>
                  <a:t>100 bp</a:t>
                </a:r>
              </a:p>
            </p:txBody>
          </p:sp>
        </p:grpSp>
        <p:grpSp>
          <p:nvGrpSpPr>
            <p:cNvPr id="32869" name="Group 101"/>
            <p:cNvGrpSpPr>
              <a:grpSpLocks/>
            </p:cNvGrpSpPr>
            <p:nvPr/>
          </p:nvGrpSpPr>
          <p:grpSpPr bwMode="auto">
            <a:xfrm>
              <a:off x="1201" y="1478"/>
              <a:ext cx="1449" cy="449"/>
              <a:chOff x="1091" y="3128"/>
              <a:chExt cx="1449" cy="449"/>
            </a:xfrm>
          </p:grpSpPr>
          <p:pic>
            <p:nvPicPr>
              <p:cNvPr id="32870" name="Picture 102" descr="IM00054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26" t="48076" r="80037" b="36462"/>
              <a:stretch>
                <a:fillRect/>
              </a:stretch>
            </p:blipFill>
            <p:spPr bwMode="auto">
              <a:xfrm>
                <a:off x="2271" y="3128"/>
                <a:ext cx="269" cy="4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71" name="Picture 103" descr="IM00054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70" t="45894" r="10281" b="38176"/>
              <a:stretch>
                <a:fillRect/>
              </a:stretch>
            </p:blipFill>
            <p:spPr bwMode="auto">
              <a:xfrm>
                <a:off x="1091" y="3128"/>
                <a:ext cx="1185" cy="4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2872" name="Rectangle 104"/>
          <p:cNvSpPr>
            <a:spLocks noChangeArrowheads="1"/>
          </p:cNvSpPr>
          <p:nvPr/>
        </p:nvSpPr>
        <p:spPr bwMode="auto">
          <a:xfrm>
            <a:off x="346075" y="533400"/>
            <a:ext cx="8451850" cy="89255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</a:pPr>
            <a:r>
              <a:rPr kumimoji="1" lang="en-US" altLang="zh-CN" sz="2000" b="1" i="1" dirty="0">
                <a:solidFill>
                  <a:srgbClr val="003366"/>
                </a:solidFill>
                <a:latin typeface="Times New Roman" pitchFamily="18" charset="0"/>
                <a:ea typeface="宋体" charset="-122"/>
              </a:rPr>
              <a:t>  RIG-G</a:t>
            </a:r>
            <a:r>
              <a:rPr kumimoji="1" lang="zh-CN" altLang="en-US" sz="2000" b="1" dirty="0">
                <a:solidFill>
                  <a:srgbClr val="003366"/>
                </a:solidFill>
                <a:latin typeface="Times New Roman" pitchFamily="18" charset="0"/>
                <a:ea typeface="宋体" charset="-122"/>
              </a:rPr>
              <a:t>基因是通过差异显示</a:t>
            </a:r>
            <a:r>
              <a:rPr kumimoji="1" lang="en-US" altLang="zh-CN" sz="2000" b="1" dirty="0">
                <a:solidFill>
                  <a:srgbClr val="003366"/>
                </a:solidFill>
                <a:latin typeface="Times New Roman" pitchFamily="18" charset="0"/>
                <a:ea typeface="宋体" charset="-122"/>
              </a:rPr>
              <a:t>PCR</a:t>
            </a:r>
            <a:r>
              <a:rPr kumimoji="1" lang="zh-CN" altLang="en-US" sz="2000" b="1" dirty="0">
                <a:solidFill>
                  <a:srgbClr val="003366"/>
                </a:solidFill>
                <a:latin typeface="Times New Roman" pitchFamily="18" charset="0"/>
                <a:ea typeface="宋体" charset="-122"/>
              </a:rPr>
              <a:t>方法</a:t>
            </a:r>
            <a:r>
              <a:rPr kumimoji="1" lang="zh-CN" altLang="en-US" sz="2000" b="1" dirty="0" smtClean="0">
                <a:solidFill>
                  <a:srgbClr val="003366"/>
                </a:solidFill>
                <a:latin typeface="Times New Roman" pitchFamily="18" charset="0"/>
                <a:ea typeface="宋体" charset="-122"/>
              </a:rPr>
              <a:t>从</a:t>
            </a:r>
            <a:r>
              <a:rPr kumimoji="1" lang="en-US" altLang="zh-CN" sz="2000" b="1" dirty="0" smtClean="0">
                <a:solidFill>
                  <a:srgbClr val="003366"/>
                </a:solidFill>
                <a:latin typeface="Times New Roman" pitchFamily="18" charset="0"/>
                <a:ea typeface="宋体" charset="-122"/>
              </a:rPr>
              <a:t>APL</a:t>
            </a:r>
            <a:r>
              <a:rPr kumimoji="1" lang="zh-CN" altLang="en-US" sz="2000" b="1" dirty="0" smtClean="0">
                <a:solidFill>
                  <a:srgbClr val="003366"/>
                </a:solidFill>
                <a:latin typeface="Times New Roman" pitchFamily="18" charset="0"/>
                <a:ea typeface="宋体" charset="-122"/>
              </a:rPr>
              <a:t>细胞系</a:t>
            </a:r>
            <a:r>
              <a:rPr kumimoji="1" lang="en-US" altLang="zh-CN" sz="2000" b="1" dirty="0">
                <a:solidFill>
                  <a:srgbClr val="003366"/>
                </a:solidFill>
                <a:latin typeface="Times New Roman" pitchFamily="18" charset="0"/>
                <a:ea typeface="宋体" charset="-122"/>
              </a:rPr>
              <a:t>NB4</a:t>
            </a:r>
            <a:r>
              <a:rPr kumimoji="1" lang="zh-CN" altLang="en-US" sz="2000" b="1" dirty="0">
                <a:solidFill>
                  <a:srgbClr val="003366"/>
                </a:solidFill>
                <a:latin typeface="Times New Roman" pitchFamily="18" charset="0"/>
                <a:ea typeface="宋体" charset="-122"/>
              </a:rPr>
              <a:t>细胞中克隆到的一个可以</a:t>
            </a:r>
            <a:r>
              <a:rPr kumimoji="1" lang="zh-CN" altLang="en-US" sz="2000" b="1" dirty="0" smtClean="0">
                <a:solidFill>
                  <a:srgbClr val="003366"/>
                </a:solidFill>
                <a:latin typeface="Times New Roman" pitchFamily="18" charset="0"/>
                <a:ea typeface="宋体" charset="-122"/>
              </a:rPr>
              <a:t>被</a:t>
            </a:r>
            <a:r>
              <a:rPr kumimoji="1" lang="en-US" altLang="zh-CN" sz="2000" b="1" dirty="0" smtClean="0">
                <a:solidFill>
                  <a:srgbClr val="003366"/>
                </a:solidFill>
                <a:latin typeface="Times New Roman" pitchFamily="18" charset="0"/>
                <a:ea typeface="宋体" charset="-122"/>
              </a:rPr>
              <a:t>ATRA</a:t>
            </a:r>
            <a:r>
              <a:rPr kumimoji="1" lang="zh-CN" altLang="en-US" sz="2000" b="1" dirty="0" smtClean="0">
                <a:solidFill>
                  <a:srgbClr val="003366"/>
                </a:solidFill>
                <a:latin typeface="Times New Roman" pitchFamily="18" charset="0"/>
                <a:ea typeface="宋体" charset="-122"/>
              </a:rPr>
              <a:t>诱导</a:t>
            </a:r>
            <a:r>
              <a:rPr kumimoji="1" lang="zh-CN" altLang="en-US" sz="2000" b="1" dirty="0">
                <a:solidFill>
                  <a:srgbClr val="003366"/>
                </a:solidFill>
                <a:latin typeface="Times New Roman" pitchFamily="18" charset="0"/>
                <a:ea typeface="宋体" charset="-122"/>
              </a:rPr>
              <a:t>表达的基因。</a:t>
            </a:r>
          </a:p>
        </p:txBody>
      </p:sp>
    </p:spTree>
    <p:extLst>
      <p:ext uri="{BB962C8B-B14F-4D97-AF65-F5344CB8AC3E}">
        <p14:creationId xmlns:p14="http://schemas.microsoft.com/office/powerpoint/2010/main" val="20159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2286000" y="2066925"/>
            <a:ext cx="4972050" cy="1663700"/>
            <a:chOff x="1516" y="831"/>
            <a:chExt cx="3132" cy="1048"/>
          </a:xfrm>
        </p:grpSpPr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2220" y="831"/>
              <a:ext cx="14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kumimoji="1" lang="en-US" altLang="zh-CN" sz="1600" b="1">
                  <a:latin typeface="Arial Rounded MT Bold" pitchFamily="34" charset="0"/>
                  <a:ea typeface="宋体" charset="-122"/>
                </a:rPr>
                <a:t>IFN</a:t>
              </a:r>
              <a:r>
                <a:rPr kumimoji="1" lang="en-US" altLang="zh-CN" sz="1600" b="1">
                  <a:latin typeface="Symbol" pitchFamily="18" charset="2"/>
                  <a:ea typeface="宋体" charset="-122"/>
                </a:rPr>
                <a:t>a </a:t>
              </a:r>
              <a:r>
                <a:rPr kumimoji="1" lang="en-US" altLang="zh-CN" sz="1600" b="1">
                  <a:latin typeface="Arial Rounded MT Bold" pitchFamily="34" charset="0"/>
                  <a:ea typeface="宋体" charset="-122"/>
                </a:rPr>
                <a:t>(1000 U/ml)</a:t>
              </a:r>
            </a:p>
          </p:txBody>
        </p:sp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2109" y="1085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 b="1">
                  <a:latin typeface="Comic Sans MS" pitchFamily="66" charset="0"/>
                  <a:ea typeface="宋体" charset="-122"/>
                </a:rPr>
                <a:t>0</a:t>
              </a: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3586" y="1085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 b="1">
                  <a:latin typeface="Comic Sans MS" pitchFamily="66" charset="0"/>
                  <a:ea typeface="宋体" charset="-122"/>
                </a:rPr>
                <a:t>24</a:t>
              </a:r>
            </a:p>
          </p:txBody>
        </p:sp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>
              <a:off x="3160" y="1085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 b="1">
                  <a:latin typeface="Comic Sans MS" pitchFamily="66" charset="0"/>
                  <a:ea typeface="宋体" charset="-122"/>
                </a:rPr>
                <a:t>10</a:t>
              </a: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1564" y="1094"/>
              <a:ext cx="5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kumimoji="1" lang="en-US" altLang="zh-CN" sz="1400" b="1">
                  <a:latin typeface="Arial Rounded MT Bold" pitchFamily="34" charset="0"/>
                  <a:ea typeface="宋体" charset="-122"/>
                </a:rPr>
                <a:t>(hours)</a:t>
              </a:r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3376" y="1085"/>
              <a:ext cx="3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 sz="1600" b="1">
                  <a:latin typeface="Comic Sans MS" pitchFamily="66" charset="0"/>
                  <a:ea typeface="宋体" charset="-122"/>
                </a:rPr>
                <a:t>12</a:t>
              </a:r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2540" y="1085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 b="1">
                  <a:latin typeface="Comic Sans MS" pitchFamily="66" charset="0"/>
                  <a:ea typeface="宋体" charset="-122"/>
                </a:rPr>
                <a:t>4</a:t>
              </a:r>
            </a:p>
          </p:txBody>
        </p:sp>
        <p:sp>
          <p:nvSpPr>
            <p:cNvPr id="33804" name="Text Box 12"/>
            <p:cNvSpPr txBox="1">
              <a:spLocks noChangeArrowheads="1"/>
            </p:cNvSpPr>
            <p:nvPr/>
          </p:nvSpPr>
          <p:spPr bwMode="auto">
            <a:xfrm>
              <a:off x="2970" y="1085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 b="1">
                  <a:latin typeface="Comic Sans MS" pitchFamily="66" charset="0"/>
                  <a:ea typeface="宋体" charset="-122"/>
                </a:rPr>
                <a:t>8</a:t>
              </a:r>
            </a:p>
          </p:txBody>
        </p:sp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1600" y="1305"/>
              <a:ext cx="4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 sz="1600" b="1">
                  <a:latin typeface="Arial Rounded MT Bold" pitchFamily="34" charset="0"/>
                  <a:ea typeface="宋体" charset="-122"/>
                </a:rPr>
                <a:t>Rig-G</a:t>
              </a:r>
            </a:p>
          </p:txBody>
        </p:sp>
        <p:sp>
          <p:nvSpPr>
            <p:cNvPr id="33806" name="Text Box 14"/>
            <p:cNvSpPr txBox="1">
              <a:spLocks noChangeArrowheads="1"/>
            </p:cNvSpPr>
            <p:nvPr/>
          </p:nvSpPr>
          <p:spPr bwMode="auto">
            <a:xfrm>
              <a:off x="1516" y="1489"/>
              <a:ext cx="5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 sz="1600" b="1">
                  <a:latin typeface="Symbol" pitchFamily="18" charset="2"/>
                  <a:ea typeface="宋体" charset="-122"/>
                </a:rPr>
                <a:t>b</a:t>
              </a:r>
              <a:r>
                <a:rPr kumimoji="1" lang="en-US" altLang="zh-CN" sz="1600" b="1">
                  <a:latin typeface="Arial Rounded MT Bold" pitchFamily="34" charset="0"/>
                  <a:ea typeface="宋体" charset="-122"/>
                </a:rPr>
                <a:t>-Actin</a:t>
              </a:r>
            </a:p>
          </p:txBody>
        </p:sp>
        <p:grpSp>
          <p:nvGrpSpPr>
            <p:cNvPr id="33807" name="Group 15"/>
            <p:cNvGrpSpPr>
              <a:grpSpLocks/>
            </p:cNvGrpSpPr>
            <p:nvPr/>
          </p:nvGrpSpPr>
          <p:grpSpPr bwMode="auto">
            <a:xfrm>
              <a:off x="2109" y="1037"/>
              <a:ext cx="1717" cy="50"/>
              <a:chOff x="1012" y="787"/>
              <a:chExt cx="1821" cy="58"/>
            </a:xfrm>
          </p:grpSpPr>
          <p:sp>
            <p:nvSpPr>
              <p:cNvPr id="33808" name="Line 16"/>
              <p:cNvSpPr>
                <a:spLocks noChangeShapeType="1"/>
              </p:cNvSpPr>
              <p:nvPr/>
            </p:nvSpPr>
            <p:spPr bwMode="auto">
              <a:xfrm>
                <a:off x="1015" y="790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09" name="Line 17"/>
              <p:cNvSpPr>
                <a:spLocks noChangeShapeType="1"/>
              </p:cNvSpPr>
              <p:nvPr/>
            </p:nvSpPr>
            <p:spPr bwMode="auto">
              <a:xfrm>
                <a:off x="2833" y="787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0" name="Line 18"/>
              <p:cNvSpPr>
                <a:spLocks noChangeShapeType="1"/>
              </p:cNvSpPr>
              <p:nvPr/>
            </p:nvSpPr>
            <p:spPr bwMode="auto">
              <a:xfrm>
                <a:off x="1012" y="787"/>
                <a:ext cx="1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811" name="Group 19"/>
            <p:cNvGrpSpPr>
              <a:grpSpLocks/>
            </p:cNvGrpSpPr>
            <p:nvPr/>
          </p:nvGrpSpPr>
          <p:grpSpPr bwMode="auto">
            <a:xfrm>
              <a:off x="2081" y="1249"/>
              <a:ext cx="2567" cy="630"/>
              <a:chOff x="541" y="580"/>
              <a:chExt cx="2723" cy="736"/>
            </a:xfrm>
          </p:grpSpPr>
          <p:grpSp>
            <p:nvGrpSpPr>
              <p:cNvPr id="33812" name="Group 20"/>
              <p:cNvGrpSpPr>
                <a:grpSpLocks/>
              </p:cNvGrpSpPr>
              <p:nvPr/>
            </p:nvGrpSpPr>
            <p:grpSpPr bwMode="auto">
              <a:xfrm>
                <a:off x="2762" y="580"/>
                <a:ext cx="502" cy="736"/>
                <a:chOff x="2948" y="3022"/>
                <a:chExt cx="502" cy="736"/>
              </a:xfrm>
            </p:grpSpPr>
            <p:sp>
              <p:nvSpPr>
                <p:cNvPr id="33813" name="AutoShape 21"/>
                <p:cNvSpPr>
                  <a:spLocks/>
                </p:cNvSpPr>
                <p:nvPr/>
              </p:nvSpPr>
              <p:spPr bwMode="auto">
                <a:xfrm flipH="1">
                  <a:off x="3060" y="3308"/>
                  <a:ext cx="1" cy="82"/>
                </a:xfrm>
                <a:prstGeom prst="callout1">
                  <a:avLst>
                    <a:gd name="adj1" fmla="val -58537"/>
                    <a:gd name="adj2" fmla="val 7200000"/>
                    <a:gd name="adj3" fmla="val -58537"/>
                    <a:gd name="adj4" fmla="val 2080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1" lang="zh-CN" altLang="zh-CN" sz="2400"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33814" name="AutoShape 22"/>
                <p:cNvSpPr>
                  <a:spLocks/>
                </p:cNvSpPr>
                <p:nvPr/>
              </p:nvSpPr>
              <p:spPr bwMode="auto">
                <a:xfrm>
                  <a:off x="3038" y="3045"/>
                  <a:ext cx="37" cy="27"/>
                </a:xfrm>
                <a:prstGeom prst="callout2">
                  <a:avLst>
                    <a:gd name="adj1" fmla="val 266667"/>
                    <a:gd name="adj2" fmla="val -129731"/>
                    <a:gd name="adj3" fmla="val 266667"/>
                    <a:gd name="adj4" fmla="val -310810"/>
                    <a:gd name="adj5" fmla="val 603704"/>
                    <a:gd name="adj6" fmla="val -50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1" lang="zh-CN" altLang="zh-CN" sz="2400"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3381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948" y="3022"/>
                  <a:ext cx="502" cy="2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1200" b="1">
                      <a:latin typeface="Arial Rounded MT Bold" pitchFamily="34" charset="0"/>
                      <a:ea typeface="宋体" charset="-122"/>
                    </a:rPr>
                    <a:t>1000 bp</a:t>
                  </a:r>
                </a:p>
              </p:txBody>
            </p:sp>
            <p:sp>
              <p:nvSpPr>
                <p:cNvPr id="3381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948" y="3172"/>
                  <a:ext cx="445" cy="2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1200" b="1">
                      <a:latin typeface="Arial Rounded MT Bold" pitchFamily="34" charset="0"/>
                      <a:ea typeface="宋体" charset="-122"/>
                    </a:rPr>
                    <a:t>750 bp</a:t>
                  </a:r>
                </a:p>
              </p:txBody>
            </p:sp>
            <p:sp>
              <p:nvSpPr>
                <p:cNvPr id="3381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48" y="3302"/>
                  <a:ext cx="445" cy="2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1200" b="1">
                      <a:latin typeface="Arial Rounded MT Bold" pitchFamily="34" charset="0"/>
                      <a:ea typeface="宋体" charset="-122"/>
                    </a:rPr>
                    <a:t>500 bp</a:t>
                  </a:r>
                </a:p>
              </p:txBody>
            </p:sp>
            <p:sp>
              <p:nvSpPr>
                <p:cNvPr id="3381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48" y="3436"/>
                  <a:ext cx="445" cy="2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1200" b="1">
                      <a:latin typeface="Arial Rounded MT Bold" pitchFamily="34" charset="0"/>
                      <a:ea typeface="宋体" charset="-122"/>
                    </a:rPr>
                    <a:t>250 bp</a:t>
                  </a:r>
                </a:p>
              </p:txBody>
            </p:sp>
            <p:sp>
              <p:nvSpPr>
                <p:cNvPr id="33819" name="AutoShape 27"/>
                <p:cNvSpPr>
                  <a:spLocks/>
                </p:cNvSpPr>
                <p:nvPr/>
              </p:nvSpPr>
              <p:spPr bwMode="auto">
                <a:xfrm>
                  <a:off x="3035" y="3318"/>
                  <a:ext cx="33" cy="30"/>
                </a:xfrm>
                <a:prstGeom prst="callout2">
                  <a:avLst>
                    <a:gd name="adj1" fmla="val 240000"/>
                    <a:gd name="adj2" fmla="val -145454"/>
                    <a:gd name="adj3" fmla="val 240000"/>
                    <a:gd name="adj4" fmla="val -339394"/>
                    <a:gd name="adj5" fmla="val 20000"/>
                    <a:gd name="adj6" fmla="val -545454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1" lang="zh-CN" altLang="zh-CN" sz="2400"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33820" name="AutoShape 28"/>
                <p:cNvSpPr>
                  <a:spLocks/>
                </p:cNvSpPr>
                <p:nvPr/>
              </p:nvSpPr>
              <p:spPr bwMode="auto">
                <a:xfrm>
                  <a:off x="3037" y="3454"/>
                  <a:ext cx="27" cy="30"/>
                </a:xfrm>
                <a:prstGeom prst="callout2">
                  <a:avLst>
                    <a:gd name="adj1" fmla="val 240000"/>
                    <a:gd name="adj2" fmla="val -177778"/>
                    <a:gd name="adj3" fmla="val 240000"/>
                    <a:gd name="adj4" fmla="val -425926"/>
                    <a:gd name="adj5" fmla="val -76667"/>
                    <a:gd name="adj6" fmla="val -674074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1" lang="zh-CN" altLang="zh-CN" sz="2400"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33821" name="AutoShape 29"/>
                <p:cNvSpPr>
                  <a:spLocks/>
                </p:cNvSpPr>
                <p:nvPr/>
              </p:nvSpPr>
              <p:spPr bwMode="auto">
                <a:xfrm>
                  <a:off x="3040" y="3580"/>
                  <a:ext cx="33" cy="178"/>
                </a:xfrm>
                <a:prstGeom prst="callout2">
                  <a:avLst>
                    <a:gd name="adj1" fmla="val 40449"/>
                    <a:gd name="adj2" fmla="val -145454"/>
                    <a:gd name="adj3" fmla="val 40449"/>
                    <a:gd name="adj4" fmla="val -351514"/>
                    <a:gd name="adj5" fmla="val -19102"/>
                    <a:gd name="adj6" fmla="val -560606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1" lang="zh-CN" altLang="zh-CN" sz="2400"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3382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948" y="3556"/>
                  <a:ext cx="445" cy="2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1200" b="1">
                      <a:latin typeface="Arial Rounded MT Bold" pitchFamily="34" charset="0"/>
                      <a:ea typeface="宋体" charset="-122"/>
                    </a:rPr>
                    <a:t>100 bp</a:t>
                  </a:r>
                </a:p>
              </p:txBody>
            </p:sp>
          </p:grpSp>
          <p:pic>
            <p:nvPicPr>
              <p:cNvPr id="33823" name="Picture 31" descr="IM00054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07" t="39934" r="27745" b="45517"/>
              <a:stretch>
                <a:fillRect/>
              </a:stretch>
            </p:blipFill>
            <p:spPr bwMode="auto">
              <a:xfrm>
                <a:off x="541" y="603"/>
                <a:ext cx="1848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24" name="Picture 32" descr="IM00054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88" t="39513" r="84315" b="45938"/>
              <a:stretch>
                <a:fillRect/>
              </a:stretch>
            </p:blipFill>
            <p:spPr bwMode="auto">
              <a:xfrm>
                <a:off x="2389" y="603"/>
                <a:ext cx="261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825" name="Text Box 33"/>
            <p:cNvSpPr txBox="1">
              <a:spLocks noChangeArrowheads="1"/>
            </p:cNvSpPr>
            <p:nvPr/>
          </p:nvSpPr>
          <p:spPr bwMode="auto">
            <a:xfrm>
              <a:off x="2316" y="1085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 b="1">
                  <a:latin typeface="Comic Sans MS" pitchFamily="66" charset="0"/>
                  <a:ea typeface="宋体" charset="-122"/>
                </a:rPr>
                <a:t>2</a:t>
              </a:r>
            </a:p>
          </p:txBody>
        </p:sp>
        <p:sp>
          <p:nvSpPr>
            <p:cNvPr id="33826" name="Text Box 34"/>
            <p:cNvSpPr txBox="1">
              <a:spLocks noChangeArrowheads="1"/>
            </p:cNvSpPr>
            <p:nvPr/>
          </p:nvSpPr>
          <p:spPr bwMode="auto">
            <a:xfrm>
              <a:off x="2750" y="1086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600" b="1">
                  <a:latin typeface="Comic Sans MS" pitchFamily="66" charset="0"/>
                  <a:ea typeface="宋体" charset="-122"/>
                </a:rPr>
                <a:t>6</a:t>
              </a:r>
            </a:p>
          </p:txBody>
        </p:sp>
      </p:grpSp>
      <p:grpSp>
        <p:nvGrpSpPr>
          <p:cNvPr id="33827" name="Group 35"/>
          <p:cNvGrpSpPr>
            <a:grpSpLocks/>
          </p:cNvGrpSpPr>
          <p:nvPr/>
        </p:nvGrpSpPr>
        <p:grpSpPr bwMode="auto">
          <a:xfrm>
            <a:off x="2286000" y="3667125"/>
            <a:ext cx="3925888" cy="1971675"/>
            <a:chOff x="1518" y="2320"/>
            <a:chExt cx="2227" cy="1335"/>
          </a:xfrm>
        </p:grpSpPr>
        <p:grpSp>
          <p:nvGrpSpPr>
            <p:cNvPr id="33828" name="Group 36"/>
            <p:cNvGrpSpPr>
              <a:grpSpLocks/>
            </p:cNvGrpSpPr>
            <p:nvPr/>
          </p:nvGrpSpPr>
          <p:grpSpPr bwMode="auto">
            <a:xfrm>
              <a:off x="2240" y="2627"/>
              <a:ext cx="1490" cy="228"/>
              <a:chOff x="2927" y="918"/>
              <a:chExt cx="1292" cy="206"/>
            </a:xfrm>
          </p:grpSpPr>
          <p:sp>
            <p:nvSpPr>
              <p:cNvPr id="33829" name="Text Box 37"/>
              <p:cNvSpPr txBox="1">
                <a:spLocks noChangeArrowheads="1"/>
              </p:cNvSpPr>
              <p:nvPr/>
            </p:nvSpPr>
            <p:spPr bwMode="auto">
              <a:xfrm>
                <a:off x="2927" y="918"/>
                <a:ext cx="152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1600" b="1">
                    <a:latin typeface="Comic Sans MS" pitchFamily="66" charset="0"/>
                    <a:ea typeface="宋体" charset="-122"/>
                  </a:rPr>
                  <a:t>0</a:t>
                </a:r>
              </a:p>
            </p:txBody>
          </p:sp>
          <p:sp>
            <p:nvSpPr>
              <p:cNvPr id="33830" name="Text Box 38"/>
              <p:cNvSpPr txBox="1">
                <a:spLocks noChangeArrowheads="1"/>
              </p:cNvSpPr>
              <p:nvPr/>
            </p:nvSpPr>
            <p:spPr bwMode="auto">
              <a:xfrm>
                <a:off x="3241" y="918"/>
                <a:ext cx="152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1600" b="1">
                    <a:latin typeface="Comic Sans MS" pitchFamily="66" charset="0"/>
                    <a:ea typeface="宋体" charset="-122"/>
                  </a:rPr>
                  <a:t>4</a:t>
                </a:r>
              </a:p>
            </p:txBody>
          </p:sp>
          <p:sp>
            <p:nvSpPr>
              <p:cNvPr id="33831" name="Text Box 39"/>
              <p:cNvSpPr txBox="1">
                <a:spLocks noChangeArrowheads="1"/>
              </p:cNvSpPr>
              <p:nvPr/>
            </p:nvSpPr>
            <p:spPr bwMode="auto">
              <a:xfrm>
                <a:off x="3084" y="918"/>
                <a:ext cx="152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1600" b="1">
                    <a:latin typeface="Comic Sans MS" pitchFamily="66" charset="0"/>
                    <a:ea typeface="宋体" charset="-122"/>
                  </a:rPr>
                  <a:t>2</a:t>
                </a:r>
              </a:p>
            </p:txBody>
          </p:sp>
          <p:sp>
            <p:nvSpPr>
              <p:cNvPr id="33832" name="Text Box 40"/>
              <p:cNvSpPr txBox="1">
                <a:spLocks noChangeArrowheads="1"/>
              </p:cNvSpPr>
              <p:nvPr/>
            </p:nvSpPr>
            <p:spPr bwMode="auto">
              <a:xfrm>
                <a:off x="3406" y="918"/>
                <a:ext cx="151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1600" b="1">
                    <a:latin typeface="Comic Sans MS" pitchFamily="66" charset="0"/>
                    <a:ea typeface="宋体" charset="-122"/>
                  </a:rPr>
                  <a:t>6</a:t>
                </a:r>
              </a:p>
            </p:txBody>
          </p:sp>
          <p:sp>
            <p:nvSpPr>
              <p:cNvPr id="33833" name="Text Box 41"/>
              <p:cNvSpPr txBox="1">
                <a:spLocks noChangeArrowheads="1"/>
              </p:cNvSpPr>
              <p:nvPr/>
            </p:nvSpPr>
            <p:spPr bwMode="auto">
              <a:xfrm>
                <a:off x="3563" y="918"/>
                <a:ext cx="151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1600" b="1">
                    <a:latin typeface="Comic Sans MS" pitchFamily="66" charset="0"/>
                    <a:ea typeface="宋体" charset="-122"/>
                  </a:rPr>
                  <a:t>8</a:t>
                </a:r>
              </a:p>
            </p:txBody>
          </p:sp>
          <p:sp>
            <p:nvSpPr>
              <p:cNvPr id="33834" name="Text Box 42"/>
              <p:cNvSpPr txBox="1">
                <a:spLocks noChangeArrowheads="1"/>
              </p:cNvSpPr>
              <p:nvPr/>
            </p:nvSpPr>
            <p:spPr bwMode="auto">
              <a:xfrm>
                <a:off x="3702" y="918"/>
                <a:ext cx="212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1600" b="1">
                    <a:latin typeface="Comic Sans MS" pitchFamily="66" charset="0"/>
                    <a:ea typeface="宋体" charset="-122"/>
                  </a:rPr>
                  <a:t>10</a:t>
                </a:r>
              </a:p>
            </p:txBody>
          </p:sp>
          <p:sp>
            <p:nvSpPr>
              <p:cNvPr id="33835" name="Text Box 43"/>
              <p:cNvSpPr txBox="1">
                <a:spLocks noChangeArrowheads="1"/>
              </p:cNvSpPr>
              <p:nvPr/>
            </p:nvSpPr>
            <p:spPr bwMode="auto">
              <a:xfrm>
                <a:off x="3859" y="918"/>
                <a:ext cx="212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1600" b="1">
                    <a:latin typeface="Comic Sans MS" pitchFamily="66" charset="0"/>
                    <a:ea typeface="宋体" charset="-122"/>
                  </a:rPr>
                  <a:t>12</a:t>
                </a:r>
              </a:p>
            </p:txBody>
          </p:sp>
          <p:sp>
            <p:nvSpPr>
              <p:cNvPr id="33836" name="Text Box 44"/>
              <p:cNvSpPr txBox="1">
                <a:spLocks noChangeArrowheads="1"/>
              </p:cNvSpPr>
              <p:nvPr/>
            </p:nvSpPr>
            <p:spPr bwMode="auto">
              <a:xfrm>
                <a:off x="4006" y="918"/>
                <a:ext cx="213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1600" b="1">
                    <a:latin typeface="Comic Sans MS" pitchFamily="66" charset="0"/>
                    <a:ea typeface="宋体" charset="-122"/>
                  </a:rPr>
                  <a:t>24</a:t>
                </a:r>
              </a:p>
            </p:txBody>
          </p:sp>
        </p:grpSp>
        <p:grpSp>
          <p:nvGrpSpPr>
            <p:cNvPr id="33837" name="Group 45"/>
            <p:cNvGrpSpPr>
              <a:grpSpLocks/>
            </p:cNvGrpSpPr>
            <p:nvPr/>
          </p:nvGrpSpPr>
          <p:grpSpPr bwMode="auto">
            <a:xfrm>
              <a:off x="2258" y="2598"/>
              <a:ext cx="1462" cy="58"/>
              <a:chOff x="3093" y="715"/>
              <a:chExt cx="1267" cy="53"/>
            </a:xfrm>
          </p:grpSpPr>
          <p:sp>
            <p:nvSpPr>
              <p:cNvPr id="33838" name="Line 46"/>
              <p:cNvSpPr>
                <a:spLocks noChangeShapeType="1"/>
              </p:cNvSpPr>
              <p:nvPr/>
            </p:nvSpPr>
            <p:spPr bwMode="auto">
              <a:xfrm>
                <a:off x="3097" y="715"/>
                <a:ext cx="0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9" name="Line 47"/>
              <p:cNvSpPr>
                <a:spLocks noChangeShapeType="1"/>
              </p:cNvSpPr>
              <p:nvPr/>
            </p:nvSpPr>
            <p:spPr bwMode="auto">
              <a:xfrm>
                <a:off x="4360" y="715"/>
                <a:ext cx="0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40" name="Line 48"/>
              <p:cNvSpPr>
                <a:spLocks noChangeShapeType="1"/>
              </p:cNvSpPr>
              <p:nvPr/>
            </p:nvSpPr>
            <p:spPr bwMode="auto">
              <a:xfrm>
                <a:off x="3093" y="721"/>
                <a:ext cx="12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841" name="Text Box 49"/>
            <p:cNvSpPr txBox="1">
              <a:spLocks noChangeArrowheads="1"/>
            </p:cNvSpPr>
            <p:nvPr/>
          </p:nvSpPr>
          <p:spPr bwMode="auto">
            <a:xfrm>
              <a:off x="2333" y="2320"/>
              <a:ext cx="1334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kumimoji="1" lang="en-US" altLang="zh-CN" sz="1600" b="1">
                  <a:latin typeface="Arial Rounded MT Bold" pitchFamily="34" charset="0"/>
                  <a:ea typeface="宋体" charset="-122"/>
                </a:rPr>
                <a:t>IFN</a:t>
              </a:r>
              <a:r>
                <a:rPr kumimoji="1" lang="en-US" altLang="zh-CN" sz="1600" b="1">
                  <a:latin typeface="Symbol" pitchFamily="18" charset="2"/>
                  <a:ea typeface="宋体" charset="-122"/>
                </a:rPr>
                <a:t>a </a:t>
              </a:r>
              <a:r>
                <a:rPr kumimoji="1" lang="en-US" altLang="zh-CN" sz="1600" b="1">
                  <a:latin typeface="Arial Rounded MT Bold" pitchFamily="34" charset="0"/>
                  <a:ea typeface="宋体" charset="-122"/>
                </a:rPr>
                <a:t>(1000 U/ml)</a:t>
              </a:r>
            </a:p>
          </p:txBody>
        </p:sp>
        <p:graphicFrame>
          <p:nvGraphicFramePr>
            <p:cNvPr id="33842" name="Object 50"/>
            <p:cNvGraphicFramePr>
              <a:graphicFrameLocks noChangeAspect="1"/>
            </p:cNvGraphicFramePr>
            <p:nvPr/>
          </p:nvGraphicFramePr>
          <p:xfrm>
            <a:off x="2270" y="3298"/>
            <a:ext cx="1475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0" name="Image" r:id="rId4" imgW="1554483" imgH="563738" progId="Photoshop.Image.6">
                    <p:embed/>
                  </p:oleObj>
                </mc:Choice>
                <mc:Fallback>
                  <p:oleObj name="Image" r:id="rId4" imgW="1554483" imgH="563738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6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9253" b="19395"/>
                        <a:stretch>
                          <a:fillRect/>
                        </a:stretch>
                      </p:blipFill>
                      <p:spPr bwMode="auto">
                        <a:xfrm>
                          <a:off x="2270" y="3298"/>
                          <a:ext cx="1475" cy="35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43" name="Object 51"/>
            <p:cNvGraphicFramePr>
              <a:graphicFrameLocks noChangeAspect="1"/>
            </p:cNvGraphicFramePr>
            <p:nvPr/>
          </p:nvGraphicFramePr>
          <p:xfrm>
            <a:off x="2271" y="2857"/>
            <a:ext cx="1474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1" name="Image" r:id="rId6" imgW="1572505" imgH="313918" progId="Photoshop.Image.6">
                    <p:embed/>
                  </p:oleObj>
                </mc:Choice>
                <mc:Fallback>
                  <p:oleObj name="Image" r:id="rId6" imgW="1572505" imgH="313918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lum bright="6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054"/>
                        <a:stretch>
                          <a:fillRect/>
                        </a:stretch>
                      </p:blipFill>
                      <p:spPr bwMode="auto">
                        <a:xfrm>
                          <a:off x="2271" y="2857"/>
                          <a:ext cx="1474" cy="35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44" name="Text Box 52"/>
            <p:cNvSpPr txBox="1">
              <a:spLocks noChangeArrowheads="1"/>
            </p:cNvSpPr>
            <p:nvPr/>
          </p:nvSpPr>
          <p:spPr bwMode="auto">
            <a:xfrm>
              <a:off x="1519" y="2936"/>
              <a:ext cx="37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400" b="1">
                  <a:latin typeface="Arial Rounded MT Bold" pitchFamily="34" charset="0"/>
                  <a:ea typeface="宋体" charset="-122"/>
                </a:rPr>
                <a:t>Rig-G</a:t>
              </a:r>
            </a:p>
          </p:txBody>
        </p:sp>
        <p:sp>
          <p:nvSpPr>
            <p:cNvPr id="33845" name="Text Box 53"/>
            <p:cNvSpPr txBox="1">
              <a:spLocks noChangeArrowheads="1"/>
            </p:cNvSpPr>
            <p:nvPr/>
          </p:nvSpPr>
          <p:spPr bwMode="auto">
            <a:xfrm>
              <a:off x="1518" y="3395"/>
              <a:ext cx="47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1400" b="1">
                  <a:latin typeface="Symbol" pitchFamily="18" charset="2"/>
                  <a:ea typeface="宋体" charset="-122"/>
                </a:rPr>
                <a:t>b</a:t>
              </a:r>
              <a:r>
                <a:rPr kumimoji="1" lang="en-US" altLang="zh-CN" sz="1400" b="1">
                  <a:latin typeface="Arial Rounded MT Bold" pitchFamily="34" charset="0"/>
                  <a:ea typeface="宋体" charset="-122"/>
                </a:rPr>
                <a:t>- Actin</a:t>
              </a:r>
            </a:p>
          </p:txBody>
        </p:sp>
        <p:sp>
          <p:nvSpPr>
            <p:cNvPr id="33846" name="Text Box 54"/>
            <p:cNvSpPr txBox="1">
              <a:spLocks noChangeArrowheads="1"/>
            </p:cNvSpPr>
            <p:nvPr/>
          </p:nvSpPr>
          <p:spPr bwMode="auto">
            <a:xfrm>
              <a:off x="1576" y="2610"/>
              <a:ext cx="57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kumimoji="1" lang="en-US" altLang="zh-CN" sz="1400">
                  <a:solidFill>
                    <a:schemeClr val="bg1"/>
                  </a:solidFill>
                  <a:latin typeface="Arial Rounded MT Bold" pitchFamily="34" charset="0"/>
                  <a:ea typeface="宋体" charset="-122"/>
                </a:rPr>
                <a:t>(hours)</a:t>
              </a:r>
            </a:p>
          </p:txBody>
        </p:sp>
      </p:grp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457200" y="482600"/>
            <a:ext cx="8219255" cy="84952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</a:pPr>
            <a:r>
              <a:rPr kumimoji="1" lang="en-US" altLang="zh-CN" sz="2000" b="1" i="1" dirty="0">
                <a:solidFill>
                  <a:srgbClr val="003366"/>
                </a:solidFill>
                <a:latin typeface="Times New Roman" pitchFamily="18" charset="0"/>
                <a:ea typeface="宋体" charset="-122"/>
              </a:rPr>
              <a:t>RIG-G</a:t>
            </a:r>
            <a:r>
              <a:rPr kumimoji="1" lang="zh-CN" altLang="en-US" sz="2000" b="1" dirty="0">
                <a:solidFill>
                  <a:srgbClr val="003366"/>
                </a:solidFill>
                <a:latin typeface="Times New Roman" pitchFamily="18" charset="0"/>
                <a:ea typeface="宋体" charset="-122"/>
              </a:rPr>
              <a:t>基因是干扰素诱导基因家族（</a:t>
            </a:r>
            <a:r>
              <a:rPr kumimoji="1" lang="en-US" altLang="zh-CN" sz="2000" b="1" dirty="0">
                <a:solidFill>
                  <a:srgbClr val="003366"/>
                </a:solidFill>
                <a:latin typeface="Times New Roman" pitchFamily="18" charset="0"/>
                <a:ea typeface="宋体" charset="-122"/>
              </a:rPr>
              <a:t>interferon-induced gene family</a:t>
            </a:r>
            <a:r>
              <a:rPr kumimoji="1" lang="zh-CN" altLang="en-US" sz="2000" b="1" dirty="0">
                <a:solidFill>
                  <a:srgbClr val="003366"/>
                </a:solidFill>
                <a:latin typeface="Times New Roman" pitchFamily="18" charset="0"/>
                <a:ea typeface="宋体" charset="-122"/>
              </a:rPr>
              <a:t>）的一个成员，能够在多种肿瘤细胞中被干扰素快速地诱导表达。</a:t>
            </a:r>
          </a:p>
        </p:txBody>
      </p:sp>
    </p:spTree>
    <p:extLst>
      <p:ext uri="{BB962C8B-B14F-4D97-AF65-F5344CB8AC3E}">
        <p14:creationId xmlns:p14="http://schemas.microsoft.com/office/powerpoint/2010/main" val="23931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figure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6"/>
          <a:stretch>
            <a:fillRect/>
          </a:stretch>
        </p:blipFill>
        <p:spPr bwMode="auto">
          <a:xfrm>
            <a:off x="3657600" y="1981200"/>
            <a:ext cx="49530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55650" y="533400"/>
            <a:ext cx="7632700" cy="84952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/>
              <a:t>RIG-G</a:t>
            </a:r>
            <a:r>
              <a:rPr lang="zh-CN" altLang="en-US" dirty="0"/>
              <a:t>可以通过上调</a:t>
            </a:r>
            <a:r>
              <a:rPr lang="en-US" altLang="zh-CN" dirty="0"/>
              <a:t>p21</a:t>
            </a:r>
            <a:r>
              <a:rPr lang="zh-CN" altLang="en-US" dirty="0"/>
              <a:t>和</a:t>
            </a:r>
            <a:r>
              <a:rPr lang="en-US" altLang="zh-CN" dirty="0"/>
              <a:t>p27</a:t>
            </a:r>
            <a:r>
              <a:rPr lang="zh-CN" altLang="en-US" dirty="0"/>
              <a:t>的蛋白水平将细胞阻滞在</a:t>
            </a:r>
            <a:r>
              <a:rPr lang="en-US" altLang="zh-CN" dirty="0"/>
              <a:t>G1</a:t>
            </a:r>
            <a:r>
              <a:rPr lang="zh-CN" altLang="en-US" dirty="0"/>
              <a:t>期，抑制细胞的增殖。</a:t>
            </a:r>
          </a:p>
        </p:txBody>
      </p:sp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533400" y="2286000"/>
            <a:ext cx="3195638" cy="3033713"/>
            <a:chOff x="476" y="1026"/>
            <a:chExt cx="2013" cy="1911"/>
          </a:xfrm>
        </p:grpSpPr>
        <p:pic>
          <p:nvPicPr>
            <p:cNvPr id="35847" name="Picture 7" descr="figure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66" t="15941" r="1019" b="35751"/>
            <a:stretch>
              <a:fillRect/>
            </a:stretch>
          </p:blipFill>
          <p:spPr bwMode="auto">
            <a:xfrm>
              <a:off x="476" y="1026"/>
              <a:ext cx="2013" cy="1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Picture 8" descr="figure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66" t="81480" r="1019" b="15971"/>
            <a:stretch>
              <a:fillRect/>
            </a:stretch>
          </p:blipFill>
          <p:spPr bwMode="auto">
            <a:xfrm>
              <a:off x="476" y="2840"/>
              <a:ext cx="201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69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684213" y="914400"/>
            <a:ext cx="7775575" cy="49244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i="1" dirty="0"/>
              <a:t>RIG-G</a:t>
            </a:r>
            <a:r>
              <a:rPr lang="zh-CN" altLang="en-US" dirty="0"/>
              <a:t>不是受干扰素或维甲酸信号转导途径直接调控的靶基因。</a:t>
            </a:r>
          </a:p>
        </p:txBody>
      </p:sp>
      <p:pic>
        <p:nvPicPr>
          <p:cNvPr id="3792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2514600"/>
            <a:ext cx="52705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3581400" y="5410200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NB4</a:t>
            </a:r>
          </a:p>
        </p:txBody>
      </p:sp>
    </p:spTree>
    <p:extLst>
      <p:ext uri="{BB962C8B-B14F-4D97-AF65-F5344CB8AC3E}">
        <p14:creationId xmlns:p14="http://schemas.microsoft.com/office/powerpoint/2010/main" val="2775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1295400" y="1905000"/>
            <a:ext cx="5133975" cy="4191000"/>
            <a:chOff x="1116" y="1104"/>
            <a:chExt cx="3528" cy="2814"/>
          </a:xfrm>
        </p:grpSpPr>
        <p:pic>
          <p:nvPicPr>
            <p:cNvPr id="4198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" y="1104"/>
              <a:ext cx="3528" cy="2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1152" y="1200"/>
              <a:ext cx="288" cy="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/>
            </a:p>
          </p:txBody>
        </p:sp>
      </p:grp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838200" y="914400"/>
            <a:ext cx="6934200" cy="44941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  <a:defRPr kumimoji="1" sz="2000" b="1">
                <a:solidFill>
                  <a:srgbClr val="003366"/>
                </a:solidFill>
                <a:latin typeface="Times New Roman" pitchFamily="18" charset="0"/>
                <a:ea typeface="宋体" charset="-122"/>
              </a:defRPr>
            </a:lvl1pPr>
            <a:lvl2pPr marL="476250"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/>
              <a:t>IRF-1, IRF-9</a:t>
            </a:r>
            <a:r>
              <a:rPr lang="zh-CN" altLang="en-US" dirty="0"/>
              <a:t>和</a:t>
            </a:r>
            <a:r>
              <a:rPr lang="en-US" altLang="zh-CN" dirty="0"/>
              <a:t>STAT2</a:t>
            </a:r>
            <a:r>
              <a:rPr lang="zh-CN" altLang="en-US" dirty="0"/>
              <a:t>对</a:t>
            </a:r>
            <a:r>
              <a:rPr lang="en-US" altLang="zh-CN" dirty="0"/>
              <a:t>RIG-G</a:t>
            </a:r>
            <a:r>
              <a:rPr lang="zh-CN" altLang="en-US" dirty="0"/>
              <a:t>的启动子具有激活作用。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994525" y="5427663"/>
            <a:ext cx="712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U3A</a:t>
            </a:r>
          </a:p>
        </p:txBody>
      </p:sp>
      <p:sp>
        <p:nvSpPr>
          <p:cNvPr id="2" name="矩形 1"/>
          <p:cNvSpPr/>
          <p:nvPr/>
        </p:nvSpPr>
        <p:spPr>
          <a:xfrm>
            <a:off x="5463806" y="4869160"/>
            <a:ext cx="36004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599710" y="4869160"/>
            <a:ext cx="36004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8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9624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015" name="Group 7"/>
          <p:cNvGrpSpPr>
            <a:grpSpLocks/>
          </p:cNvGrpSpPr>
          <p:nvPr/>
        </p:nvGrpSpPr>
        <p:grpSpPr bwMode="auto">
          <a:xfrm>
            <a:off x="4572000" y="1800225"/>
            <a:ext cx="3967163" cy="2776538"/>
            <a:chOff x="909" y="891"/>
            <a:chExt cx="3942" cy="2538"/>
          </a:xfrm>
        </p:grpSpPr>
        <p:pic>
          <p:nvPicPr>
            <p:cNvPr id="430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" y="891"/>
              <a:ext cx="3942" cy="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912" y="911"/>
              <a:ext cx="24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/>
            </a:p>
          </p:txBody>
        </p:sp>
      </p:grp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687888"/>
            <a:ext cx="1619250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09600" y="838200"/>
            <a:ext cx="8077200" cy="4984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4762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ct val="50000"/>
              </a:spcBef>
              <a:buClr>
                <a:srgbClr val="CC0066"/>
              </a:buClr>
            </a:pPr>
            <a:r>
              <a:rPr kumimoji="1" lang="en-US" altLang="en-US" sz="2000" b="1" dirty="0">
                <a:solidFill>
                  <a:srgbClr val="003366"/>
                </a:solidFill>
                <a:latin typeface="Times New Roman" pitchFamily="18" charset="0"/>
              </a:rPr>
              <a:t>IRF-9/STAT2可以通过不依赖于STAT1的方式调控RIG-G的表达。</a:t>
            </a:r>
            <a:endParaRPr kumimoji="1" lang="zh-CN" altLang="en-US" sz="2000" b="1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8039100" y="2876550"/>
            <a:ext cx="381000" cy="1752600"/>
          </a:xfrm>
          <a:prstGeom prst="ellipse">
            <a:avLst/>
          </a:prstGeom>
          <a:noFill/>
          <a:ln w="9525" algn="ctr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7162800" y="1962150"/>
            <a:ext cx="457200" cy="2667000"/>
          </a:xfrm>
          <a:prstGeom prst="ellipse">
            <a:avLst/>
          </a:prstGeom>
          <a:noFill/>
          <a:ln w="9525" algn="ctr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4572000" y="5638800"/>
            <a:ext cx="712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U3A</a:t>
            </a:r>
          </a:p>
        </p:txBody>
      </p:sp>
    </p:spTree>
    <p:extLst>
      <p:ext uri="{BB962C8B-B14F-4D97-AF65-F5344CB8AC3E}">
        <p14:creationId xmlns:p14="http://schemas.microsoft.com/office/powerpoint/2010/main" val="24442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1383</TotalTime>
  <Words>535</Words>
  <Application>Microsoft Office PowerPoint</Application>
  <PresentationFormat>全屏显示(4:3)</PresentationFormat>
  <Paragraphs>145</Paragraphs>
  <Slides>30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凸显</vt:lpstr>
      <vt:lpstr>Image</vt:lpstr>
      <vt:lpstr>工作交流</vt:lpstr>
      <vt:lpstr>工作介绍</vt:lpstr>
      <vt:lpstr>RIG-G基因功能及其调控机制的研究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EGFRvA基因功能及其调控机制的研究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Mir-638基因功能及其作用机制的研究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Xiao-Rong</dc:creator>
  <cp:lastModifiedBy>user</cp:lastModifiedBy>
  <cp:revision>59</cp:revision>
  <dcterms:created xsi:type="dcterms:W3CDTF">2015-06-18T01:23:41Z</dcterms:created>
  <dcterms:modified xsi:type="dcterms:W3CDTF">2016-02-16T05:44:14Z</dcterms:modified>
</cp:coreProperties>
</file>