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95" r:id="rId15"/>
    <p:sldId id="296" r:id="rId16"/>
    <p:sldId id="297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4" r:id="rId29"/>
    <p:sldId id="281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DB8-BC95-40F9-88F2-07D83C37EBD6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0D42-B232-4132-B11E-9CEAA67245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DB8-BC95-40F9-88F2-07D83C37EBD6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0D42-B232-4132-B11E-9CEAA67245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DB8-BC95-40F9-88F2-07D83C37EBD6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0D42-B232-4132-B11E-9CEAA67245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DB8-BC95-40F9-88F2-07D83C37EBD6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0D42-B232-4132-B11E-9CEAA67245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DB8-BC95-40F9-88F2-07D83C37EBD6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0D42-B232-4132-B11E-9CEAA67245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DB8-BC95-40F9-88F2-07D83C37EBD6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0D42-B232-4132-B11E-9CEAA67245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DB8-BC95-40F9-88F2-07D83C37EBD6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0D42-B232-4132-B11E-9CEAA67245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DB8-BC95-40F9-88F2-07D83C37EBD6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0D42-B232-4132-B11E-9CEAA67245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DB8-BC95-40F9-88F2-07D83C37EBD6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0D42-B232-4132-B11E-9CEAA67245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DB8-BC95-40F9-88F2-07D83C37EBD6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0D42-B232-4132-B11E-9CEAA67245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DB8-BC95-40F9-88F2-07D83C37EBD6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100D42-B232-4132-B11E-9CEAA672456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020DB8-BC95-40F9-88F2-07D83C37EBD6}" type="datetimeFigureOut">
              <a:rPr lang="zh-CN" altLang="en-US" smtClean="0"/>
              <a:t>2015/11/4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100D42-B232-4132-B11E-9CEAA6724567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Melanoma Cell-Intrinsic PD-1 Receptor Functions</a:t>
            </a:r>
            <a:br>
              <a:rPr lang="en-US" altLang="zh-CN" dirty="0" smtClean="0"/>
            </a:br>
            <a:r>
              <a:rPr lang="en-US" altLang="zh-CN" dirty="0" smtClean="0"/>
              <a:t>Promote Tumor Growth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7584" y="4797152"/>
            <a:ext cx="7854696" cy="1752600"/>
          </a:xfrm>
        </p:spPr>
        <p:txBody>
          <a:bodyPr/>
          <a:lstStyle/>
          <a:p>
            <a:pPr algn="ctr"/>
            <a:r>
              <a:rPr lang="en-US" altLang="zh-CN" b="1" dirty="0" smtClean="0">
                <a:latin typeface="+mj-lt"/>
              </a:rPr>
              <a:t>WEI BEIWEN</a:t>
            </a:r>
          </a:p>
          <a:p>
            <a:pPr algn="ctr"/>
            <a:r>
              <a:rPr lang="en-US" altLang="zh-CN" b="1" dirty="0" smtClean="0">
                <a:latin typeface="+mj-lt"/>
              </a:rPr>
              <a:t>2015.11.6</a:t>
            </a:r>
            <a:endParaRPr lang="zh-CN" altLang="en-US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620688"/>
            <a:ext cx="1043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+mj-lt"/>
              </a:rPr>
              <a:t>Cell</a:t>
            </a:r>
          </a:p>
          <a:p>
            <a:r>
              <a:rPr lang="en-US" altLang="zh-CN" sz="2400" b="1" dirty="0" smtClean="0">
                <a:latin typeface="+mj-lt"/>
              </a:rPr>
              <a:t>2015.9</a:t>
            </a:r>
          </a:p>
          <a:p>
            <a:endParaRPr lang="zh-CN" alt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07890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/>
              <a:t>2. Melanoma-Expressed PD-1 Promotes </a:t>
            </a:r>
            <a:r>
              <a:rPr lang="en-US" altLang="zh-CN" sz="3600" b="1" dirty="0" err="1" smtClean="0"/>
              <a:t>Murine</a:t>
            </a:r>
            <a:r>
              <a:rPr lang="en-US" altLang="zh-CN" sz="3600" b="1" dirty="0" smtClean="0"/>
              <a:t> </a:t>
            </a:r>
            <a:r>
              <a:rPr lang="en-US" altLang="zh-CN" sz="3600" b="1" dirty="0" smtClean="0"/>
              <a:t>Tumor Growth</a:t>
            </a:r>
            <a:endParaRPr lang="zh-CN" altLang="en-US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8229600" cy="200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21448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229600" cy="259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/>
              <a:t>3. Tumor </a:t>
            </a:r>
            <a:r>
              <a:rPr lang="en-US" altLang="zh-CN" sz="3600" b="1" dirty="0" smtClean="0"/>
              <a:t>Cell-Intrinsic PD-1 Signaling Is Required </a:t>
            </a:r>
            <a:r>
              <a:rPr lang="en-US" altLang="zh-CN" sz="3600" b="1" dirty="0" smtClean="0"/>
              <a:t>for Efficient </a:t>
            </a:r>
            <a:r>
              <a:rPr lang="en-US" altLang="zh-CN" sz="3600" b="1" dirty="0" err="1" smtClean="0"/>
              <a:t>Murine</a:t>
            </a:r>
            <a:r>
              <a:rPr lang="en-US" altLang="zh-CN" sz="3600" b="1" dirty="0" smtClean="0"/>
              <a:t> Melanoma Growth</a:t>
            </a:r>
            <a:endParaRPr lang="zh-CN" altLang="en-US" sz="36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8229600" cy="206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229600" cy="221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8229600" cy="268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/>
              <a:t>4</a:t>
            </a:r>
            <a:r>
              <a:rPr lang="en-US" altLang="zh-CN" sz="3600" b="1" dirty="0" smtClean="0"/>
              <a:t>. </a:t>
            </a:r>
            <a:r>
              <a:rPr lang="en-US" altLang="zh-CN" sz="3600" b="1" dirty="0" smtClean="0"/>
              <a:t>Melanoma Cell-Intrinsic PD-1 Enhances Human </a:t>
            </a:r>
            <a:r>
              <a:rPr lang="en-US" altLang="zh-CN" sz="3600" b="1" dirty="0" smtClean="0"/>
              <a:t>Tumor </a:t>
            </a:r>
            <a:r>
              <a:rPr lang="en-US" altLang="zh-CN" sz="3600" b="1" dirty="0" err="1" smtClean="0"/>
              <a:t>Xenograft</a:t>
            </a:r>
            <a:r>
              <a:rPr lang="en-US" altLang="zh-CN" sz="3600" b="1" dirty="0" smtClean="0"/>
              <a:t> </a:t>
            </a:r>
            <a:r>
              <a:rPr lang="en-US" altLang="zh-CN" sz="3600" b="1" dirty="0" smtClean="0"/>
              <a:t>Growth</a:t>
            </a:r>
            <a:endParaRPr lang="zh-CN" altLang="en-US" sz="36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8229600" cy="20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8229600" cy="227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229600" cy="270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/>
          <a:lstStyle/>
          <a:p>
            <a:pPr algn="ctr"/>
            <a:r>
              <a:rPr lang="en-US" altLang="zh-CN" b="1" dirty="0" smtClean="0"/>
              <a:t>BACKGROUND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1640" y="2060848"/>
            <a:ext cx="6912768" cy="438912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+mj-lt"/>
                <a:cs typeface="Times New Roman" pitchFamily="18" charset="0"/>
              </a:rPr>
              <a:t>Immune checkpoints are crucial regulatory pathways that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maintain immune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homeostasis by modulating the amplitude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and quality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of several adaptive and innate </a:t>
            </a:r>
            <a:r>
              <a:rPr lang="en-US" altLang="zh-CN" sz="3200" dirty="0" err="1" smtClean="0">
                <a:latin typeface="+mj-lt"/>
                <a:cs typeface="Times New Roman" pitchFamily="18" charset="0"/>
              </a:rPr>
              <a:t>effector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 mechanisms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in </a:t>
            </a:r>
            <a:r>
              <a:rPr lang="en-US" altLang="zh-CN" sz="3200" dirty="0" smtClean="0">
                <a:latin typeface="+mj-lt"/>
              </a:rPr>
              <a:t>favor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of immunogenic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tolerance.</a:t>
            </a:r>
            <a:endParaRPr lang="zh-CN" altLang="en-US" sz="32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b="1" dirty="0" smtClean="0"/>
              <a:t>5.</a:t>
            </a:r>
            <a:r>
              <a:rPr lang="en-US" altLang="zh-CN" sz="3600" b="1" dirty="0" smtClean="0"/>
              <a:t> Antibody-Mediated Blockade of PD-1 on </a:t>
            </a:r>
            <a:r>
              <a:rPr lang="en-US" altLang="zh-CN" sz="3600" b="1" dirty="0" smtClean="0"/>
              <a:t>Melanoma Cells </a:t>
            </a:r>
            <a:r>
              <a:rPr lang="en-US" altLang="zh-CN" sz="3600" b="1" dirty="0" smtClean="0"/>
              <a:t>Inhibits </a:t>
            </a:r>
            <a:r>
              <a:rPr lang="en-US" altLang="zh-CN" sz="3600" b="1" dirty="0" err="1" smtClean="0"/>
              <a:t>Murine</a:t>
            </a:r>
            <a:r>
              <a:rPr lang="en-US" altLang="zh-CN" sz="3600" b="1" dirty="0" smtClean="0"/>
              <a:t> Melanoma Growth</a:t>
            </a:r>
            <a:endParaRPr lang="zh-CN" altLang="en-US" sz="36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8" y="1935163"/>
            <a:ext cx="820292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8229600" cy="26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/>
              <a:t>6.</a:t>
            </a:r>
            <a:r>
              <a:rPr lang="en-US" altLang="zh-CN" sz="3600" b="1" dirty="0" smtClean="0"/>
              <a:t> Antibody-Mediated PD-1 Blockade Inhibits </a:t>
            </a:r>
            <a:r>
              <a:rPr lang="en-US" altLang="zh-CN" sz="3600" b="1" dirty="0" smtClean="0"/>
              <a:t>Human Melanoma </a:t>
            </a:r>
            <a:r>
              <a:rPr lang="en-US" altLang="zh-CN" sz="3600" b="1" dirty="0" err="1" smtClean="0"/>
              <a:t>Xenograft</a:t>
            </a:r>
            <a:r>
              <a:rPr lang="en-US" altLang="zh-CN" sz="3600" b="1" dirty="0" smtClean="0"/>
              <a:t> Growth in </a:t>
            </a:r>
            <a:r>
              <a:rPr lang="en-US" altLang="zh-CN" sz="3600" b="1" dirty="0" err="1" smtClean="0"/>
              <a:t>Immunodeficient</a:t>
            </a:r>
            <a:r>
              <a:rPr lang="en-US" altLang="zh-CN" sz="3600" b="1" dirty="0" smtClean="0"/>
              <a:t> Mice</a:t>
            </a:r>
            <a:endParaRPr lang="zh-CN" altLang="en-US" sz="3600" b="1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8229600" cy="252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229600" cy="251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8856984" cy="267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8229600" cy="1143000"/>
          </a:xfrm>
        </p:spPr>
        <p:txBody>
          <a:bodyPr/>
          <a:lstStyle/>
          <a:p>
            <a:pPr algn="ctr"/>
            <a:r>
              <a:rPr lang="en-US" altLang="zh-CN" b="1" dirty="0" smtClean="0"/>
              <a:t>CONCLUSION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82453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1052736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j-lt"/>
                <a:cs typeface="Times New Roman" pitchFamily="18" charset="0"/>
              </a:rPr>
              <a:t>PD-1/PD-L1 signaling has </a:t>
            </a:r>
            <a:r>
              <a:rPr lang="en-US" altLang="zh-CN" sz="2400" dirty="0" smtClean="0">
                <a:latin typeface="+mj-lt"/>
                <a:cs typeface="Times New Roman" pitchFamily="18" charset="0"/>
              </a:rPr>
              <a:t>cell-intrinsic functions 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in certain types of mouse </a:t>
            </a:r>
            <a:r>
              <a:rPr lang="en-US" altLang="zh-CN" sz="2400" dirty="0" smtClean="0">
                <a:latin typeface="+mj-lt"/>
                <a:cs typeface="Times New Roman" pitchFamily="18" charset="0"/>
              </a:rPr>
              <a:t>and human 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tumors, boosting cancer </a:t>
            </a:r>
            <a:r>
              <a:rPr lang="en-US" altLang="zh-CN" sz="2400" dirty="0" smtClean="0">
                <a:latin typeface="+mj-lt"/>
                <a:cs typeface="Times New Roman" pitchFamily="18" charset="0"/>
              </a:rPr>
              <a:t>growth and  promoting </a:t>
            </a:r>
            <a:r>
              <a:rPr lang="en-US" altLang="zh-CN" sz="2400" dirty="0" err="1">
                <a:latin typeface="+mj-lt"/>
                <a:cs typeface="Times New Roman" pitchFamily="18" charset="0"/>
              </a:rPr>
              <a:t>tumorigenesis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. </a:t>
            </a:r>
            <a:r>
              <a:rPr lang="en-US" altLang="zh-CN" sz="2400" dirty="0" smtClean="0">
                <a:latin typeface="+mj-lt"/>
                <a:cs typeface="Times New Roman" pitchFamily="18" charset="0"/>
              </a:rPr>
              <a:t>This suggests 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that immunotherapy with </a:t>
            </a:r>
            <a:r>
              <a:rPr lang="en-US" altLang="zh-CN" sz="2400" dirty="0" smtClean="0">
                <a:latin typeface="+mj-lt"/>
                <a:cs typeface="Times New Roman" pitchFamily="18" charset="0"/>
              </a:rPr>
              <a:t>PD-1 blockers 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may produce an effect on </a:t>
            </a:r>
            <a:r>
              <a:rPr lang="en-US" altLang="zh-CN" sz="2400" dirty="0" smtClean="0">
                <a:latin typeface="+mj-lt"/>
                <a:cs typeface="Times New Roman" pitchFamily="18" charset="0"/>
              </a:rPr>
              <a:t>tumor growth 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that </a:t>
            </a:r>
            <a:r>
              <a:rPr lang="en-US" altLang="zh-CN" sz="2400" dirty="0" smtClean="0">
                <a:latin typeface="+mj-lt"/>
                <a:cs typeface="Times New Roman" pitchFamily="18" charset="0"/>
              </a:rPr>
              <a:t>is separate 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from their </a:t>
            </a:r>
            <a:r>
              <a:rPr lang="en-US" altLang="zh-CN" sz="2400" dirty="0" smtClean="0">
                <a:latin typeface="+mj-lt"/>
                <a:cs typeface="Times New Roman" pitchFamily="18" charset="0"/>
              </a:rPr>
              <a:t>effect on 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the immune response.</a:t>
            </a:r>
            <a:endParaRPr lang="zh-CN" altLang="en-US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+mj-lt"/>
                <a:cs typeface="Times New Roman" pitchFamily="18" charset="0"/>
              </a:rPr>
              <a:t>PD-1 expressed by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melanoma cells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as a tumor growth receptor and molecular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mediator of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melanoma cell-intrinsic </a:t>
            </a:r>
            <a:r>
              <a:rPr lang="en-US" altLang="zh-CN" sz="3200" dirty="0" err="1" smtClean="0">
                <a:latin typeface="+mj-lt"/>
                <a:cs typeface="Times New Roman" pitchFamily="18" charset="0"/>
              </a:rPr>
              <a:t>mTOR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 signaling, serving to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promote </a:t>
            </a:r>
            <a:r>
              <a:rPr lang="en-US" altLang="zh-CN" sz="3200" dirty="0" err="1" smtClean="0">
                <a:latin typeface="+mj-lt"/>
                <a:cs typeface="Times New Roman" pitchFamily="18" charset="0"/>
              </a:rPr>
              <a:t>tumorigenesis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in addition to its </a:t>
            </a:r>
            <a:r>
              <a:rPr lang="en-US" altLang="zh-CN" sz="3200" dirty="0" err="1" smtClean="0">
                <a:latin typeface="+mj-lt"/>
                <a:cs typeface="Times New Roman" pitchFamily="18" charset="0"/>
              </a:rPr>
              <a:t>protumorigenic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 role when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expressed by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immune cells.</a:t>
            </a:r>
            <a:endParaRPr lang="zh-CN" altLang="en-US" sz="3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2776"/>
            <a:ext cx="7643192" cy="438912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+mj-lt"/>
                <a:cs typeface="Times New Roman" pitchFamily="18" charset="0"/>
              </a:rPr>
              <a:t>Recognition of melanoma-PD-1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receptor-driven </a:t>
            </a:r>
            <a:r>
              <a:rPr lang="en-US" altLang="zh-CN" sz="3200" dirty="0" err="1" smtClean="0">
                <a:latin typeface="+mj-lt"/>
                <a:cs typeface="Times New Roman" pitchFamily="18" charset="0"/>
              </a:rPr>
              <a:t>tumorigenesis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 critically enhances our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understanding of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the mechanisms underlying melanoma progression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and could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contribute to the further refinement of PD-1-targeted therapies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, for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improved outcomes in patients with advanced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stage cancer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.</a:t>
            </a:r>
            <a:endParaRPr lang="zh-CN" altLang="en-US" sz="3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2276872"/>
            <a:ext cx="5400600" cy="1143000"/>
          </a:xfrm>
        </p:spPr>
        <p:txBody>
          <a:bodyPr>
            <a:noAutofit/>
          </a:bodyPr>
          <a:lstStyle/>
          <a:p>
            <a:r>
              <a:rPr lang="en-US" altLang="zh-CN" sz="7200" dirty="0" smtClean="0"/>
              <a:t>THANK YOU!</a:t>
            </a:r>
            <a:endParaRPr lang="zh-CN" altLang="en-US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1484784"/>
            <a:ext cx="7139136" cy="438912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+mj-lt"/>
                <a:cs typeface="Times New Roman" pitchFamily="18" charset="0"/>
              </a:rPr>
              <a:t>Death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1 (PD-1) is a prominent checkpoint receptor that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, upon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engagement by its </a:t>
            </a:r>
            <a:r>
              <a:rPr lang="en-US" altLang="zh-CN" sz="3200" dirty="0" err="1" smtClean="0">
                <a:latin typeface="+mj-lt"/>
                <a:cs typeface="Times New Roman" pitchFamily="18" charset="0"/>
              </a:rPr>
              <a:t>ligands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, PD-L1 (also known as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B7-H1) or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PD-L2 (also known as B7-DC), dampens T </a:t>
            </a:r>
            <a:r>
              <a:rPr lang="en-US" altLang="zh-CN" sz="3200" dirty="0" err="1" smtClean="0">
                <a:latin typeface="+mj-lt"/>
                <a:cs typeface="Times New Roman" pitchFamily="18" charset="0"/>
              </a:rPr>
              <a:t>effector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functions by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inhibiting signaling downstream of the T cell receptor (TCR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).</a:t>
            </a:r>
            <a:endParaRPr lang="zh-CN" altLang="en-US" sz="3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1772816"/>
            <a:ext cx="7283152" cy="438912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+mj-lt"/>
                <a:cs typeface="Times New Roman" pitchFamily="18" charset="0"/>
              </a:rPr>
              <a:t>A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number of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antibody-based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therapeutics targeting the PD-1:PD-L1 axis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have entered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clinical development or have been approved for </a:t>
            </a:r>
            <a:r>
              <a:rPr lang="en-US" altLang="zh-CN" sz="3200" dirty="0" smtClean="0">
                <a:latin typeface="+mj-lt"/>
                <a:cs typeface="Times New Roman" pitchFamily="18" charset="0"/>
              </a:rPr>
              <a:t>melanoma therapy.</a:t>
            </a:r>
            <a:endParaRPr lang="zh-CN" altLang="en-US" sz="3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1556792"/>
            <a:ext cx="6923112" cy="438912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+mj-lt"/>
              </a:rPr>
              <a:t>FDA approved </a:t>
            </a:r>
            <a:r>
              <a:rPr lang="en-US" altLang="zh-CN" sz="3200" dirty="0" smtClean="0">
                <a:latin typeface="+mj-lt"/>
              </a:rPr>
              <a:t>two anti-PD-1 </a:t>
            </a:r>
            <a:r>
              <a:rPr lang="en-US" altLang="zh-CN" sz="3200" dirty="0" smtClean="0">
                <a:latin typeface="+mj-lt"/>
              </a:rPr>
              <a:t>antibodies, </a:t>
            </a:r>
            <a:r>
              <a:rPr lang="en-US" altLang="zh-CN" sz="3200" dirty="0" err="1" smtClean="0">
                <a:latin typeface="+mj-lt"/>
              </a:rPr>
              <a:t>nivolumab</a:t>
            </a:r>
            <a:r>
              <a:rPr lang="en-US" altLang="zh-CN" sz="3200" dirty="0" smtClean="0">
                <a:latin typeface="+mj-lt"/>
              </a:rPr>
              <a:t> and </a:t>
            </a:r>
            <a:r>
              <a:rPr lang="en-US" altLang="zh-CN" sz="3200" dirty="0" smtClean="0">
                <a:latin typeface="+mj-lt"/>
              </a:rPr>
              <a:t> </a:t>
            </a:r>
            <a:r>
              <a:rPr lang="en-US" altLang="zh-CN" sz="3200" dirty="0" err="1" smtClean="0">
                <a:latin typeface="+mj-lt"/>
              </a:rPr>
              <a:t>pembrolizumab</a:t>
            </a:r>
            <a:r>
              <a:rPr lang="en-US" altLang="zh-CN" sz="3200" dirty="0" smtClean="0">
                <a:latin typeface="+mj-lt"/>
              </a:rPr>
              <a:t>, for </a:t>
            </a:r>
            <a:r>
              <a:rPr lang="en-US" altLang="zh-CN" sz="3200" dirty="0" smtClean="0">
                <a:latin typeface="+mj-lt"/>
              </a:rPr>
              <a:t>the treatment </a:t>
            </a:r>
            <a:r>
              <a:rPr lang="en-US" altLang="zh-CN" sz="3200" dirty="0" smtClean="0">
                <a:latin typeface="+mj-lt"/>
              </a:rPr>
              <a:t>of patients with advanced melanoma who are </a:t>
            </a:r>
            <a:r>
              <a:rPr lang="en-US" altLang="zh-CN" sz="3200" dirty="0" smtClean="0">
                <a:latin typeface="+mj-lt"/>
              </a:rPr>
              <a:t>no longer </a:t>
            </a:r>
            <a:r>
              <a:rPr lang="en-US" altLang="zh-CN" sz="3200" dirty="0" smtClean="0">
                <a:latin typeface="+mj-lt"/>
              </a:rPr>
              <a:t>responding to other </a:t>
            </a:r>
            <a:r>
              <a:rPr lang="en-US" altLang="zh-CN" sz="3200" dirty="0" smtClean="0">
                <a:latin typeface="+mj-lt"/>
              </a:rPr>
              <a:t>drugs.</a:t>
            </a:r>
            <a:endParaRPr lang="zh-CN" altLang="en-US" sz="3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1840" y="1628800"/>
            <a:ext cx="3178696" cy="1143000"/>
          </a:xfrm>
        </p:spPr>
        <p:txBody>
          <a:bodyPr/>
          <a:lstStyle/>
          <a:p>
            <a:r>
              <a:rPr lang="en-US" altLang="zh-CN" b="1" dirty="0" smtClean="0"/>
              <a:t>RESULTS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/>
              <a:t>1. Melanomas Frequently Contain </a:t>
            </a:r>
            <a:r>
              <a:rPr lang="en-US" altLang="zh-CN" sz="3600" b="1" dirty="0" smtClean="0"/>
              <a:t>PD-1-Expressing Cancer </a:t>
            </a:r>
            <a:r>
              <a:rPr lang="en-US" altLang="zh-CN" sz="3600" b="1" dirty="0" smtClean="0"/>
              <a:t>Subpopulations</a:t>
            </a:r>
            <a:endParaRPr lang="zh-CN" altLang="en-US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7416824" cy="240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2928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2928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324</Words>
  <Application>Microsoft Office PowerPoint</Application>
  <PresentationFormat>全屏显示(4:3)</PresentationFormat>
  <Paragraphs>22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流畅</vt:lpstr>
      <vt:lpstr>Melanoma Cell-Intrinsic PD-1 Receptor Functions Promote Tumor Growth</vt:lpstr>
      <vt:lpstr>BACKGROUND</vt:lpstr>
      <vt:lpstr>幻灯片 3</vt:lpstr>
      <vt:lpstr>幻灯片 4</vt:lpstr>
      <vt:lpstr>幻灯片 5</vt:lpstr>
      <vt:lpstr>RESULTS</vt:lpstr>
      <vt:lpstr>1. Melanomas Frequently Contain PD-1-Expressing Cancer Subpopulations</vt:lpstr>
      <vt:lpstr>幻灯片 8</vt:lpstr>
      <vt:lpstr>幻灯片 9</vt:lpstr>
      <vt:lpstr>幻灯片 10</vt:lpstr>
      <vt:lpstr>2. Melanoma-Expressed PD-1 Promotes Murine Tumor Growth</vt:lpstr>
      <vt:lpstr>幻灯片 12</vt:lpstr>
      <vt:lpstr>幻灯片 13</vt:lpstr>
      <vt:lpstr>3. Tumor Cell-Intrinsic PD-1 Signaling Is Required for Efficient Murine Melanoma Growth</vt:lpstr>
      <vt:lpstr>幻灯片 15</vt:lpstr>
      <vt:lpstr>幻灯片 16</vt:lpstr>
      <vt:lpstr>4. Melanoma Cell-Intrinsic PD-1 Enhances Human Tumor Xenograft Growth</vt:lpstr>
      <vt:lpstr>幻灯片 18</vt:lpstr>
      <vt:lpstr>幻灯片 19</vt:lpstr>
      <vt:lpstr>5. Antibody-Mediated Blockade of PD-1 on Melanoma Cells Inhibits Murine Melanoma Growth</vt:lpstr>
      <vt:lpstr>幻灯片 21</vt:lpstr>
      <vt:lpstr>6. Antibody-Mediated PD-1 Blockade Inhibits Human Melanoma Xenograft Growth in Immunodeficient Mice</vt:lpstr>
      <vt:lpstr>幻灯片 23</vt:lpstr>
      <vt:lpstr>幻灯片 24</vt:lpstr>
      <vt:lpstr>CONCLUSION</vt:lpstr>
      <vt:lpstr>幻灯片 26</vt:lpstr>
      <vt:lpstr>幻灯片 27</vt:lpstr>
      <vt:lpstr>幻灯片 28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Melanoma Cell-Intrinsic PD-1 Receptor Functions Promote Tumor Growth</dc:title>
  <dc:creator>wei kelly</dc:creator>
  <cp:lastModifiedBy>wei kelly</cp:lastModifiedBy>
  <cp:revision>8</cp:revision>
  <dcterms:created xsi:type="dcterms:W3CDTF">2015-11-04T06:46:22Z</dcterms:created>
  <dcterms:modified xsi:type="dcterms:W3CDTF">2015-11-04T08:06:01Z</dcterms:modified>
</cp:coreProperties>
</file>